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2" r:id="rId2"/>
    <p:sldId id="322" r:id="rId3"/>
    <p:sldId id="266" r:id="rId4"/>
    <p:sldId id="323" r:id="rId5"/>
    <p:sldId id="325" r:id="rId6"/>
    <p:sldId id="267" r:id="rId7"/>
    <p:sldId id="268" r:id="rId8"/>
    <p:sldId id="269" r:id="rId9"/>
    <p:sldId id="326" r:id="rId10"/>
    <p:sldId id="270" r:id="rId11"/>
    <p:sldId id="308" r:id="rId12"/>
    <p:sldId id="327" r:id="rId13"/>
    <p:sldId id="330" r:id="rId14"/>
    <p:sldId id="331" r:id="rId15"/>
    <p:sldId id="342" r:id="rId16"/>
    <p:sldId id="273" r:id="rId17"/>
    <p:sldId id="333" r:id="rId18"/>
    <p:sldId id="334" r:id="rId19"/>
    <p:sldId id="285" r:id="rId20"/>
    <p:sldId id="302" r:id="rId21"/>
    <p:sldId id="277" r:id="rId22"/>
    <p:sldId id="335" r:id="rId23"/>
    <p:sldId id="280" r:id="rId24"/>
    <p:sldId id="282" r:id="rId25"/>
    <p:sldId id="281" r:id="rId26"/>
    <p:sldId id="283" r:id="rId27"/>
    <p:sldId id="336" r:id="rId28"/>
    <p:sldId id="288" r:id="rId29"/>
    <p:sldId id="289" r:id="rId30"/>
    <p:sldId id="287" r:id="rId31"/>
    <p:sldId id="337" r:id="rId32"/>
    <p:sldId id="290" r:id="rId33"/>
    <p:sldId id="291" r:id="rId34"/>
    <p:sldId id="292" r:id="rId35"/>
    <p:sldId id="293" r:id="rId36"/>
    <p:sldId id="295" r:id="rId37"/>
    <p:sldId id="338" r:id="rId38"/>
    <p:sldId id="296" r:id="rId39"/>
    <p:sldId id="341" r:id="rId40"/>
    <p:sldId id="314" r:id="rId41"/>
    <p:sldId id="298" r:id="rId42"/>
    <p:sldId id="315" r:id="rId43"/>
    <p:sldId id="303" r:id="rId44"/>
    <p:sldId id="305" r:id="rId45"/>
    <p:sldId id="316" r:id="rId46"/>
    <p:sldId id="311" r:id="rId47"/>
    <p:sldId id="317" r:id="rId48"/>
    <p:sldId id="318" r:id="rId49"/>
    <p:sldId id="339" r:id="rId50"/>
    <p:sldId id="306" r:id="rId51"/>
    <p:sldId id="320" r:id="rId52"/>
    <p:sldId id="340" r:id="rId53"/>
    <p:sldId id="301" r:id="rId54"/>
    <p:sldId id="32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FE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46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5D6A0-308D-4020-B7A9-97C1CE6728CC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NL"/>
        </a:p>
      </dgm:t>
    </dgm:pt>
    <dgm:pt modelId="{67F0833B-FA74-4376-89A7-1192EEC900C0}">
      <dgm:prSet phldrT="[Text]" custT="1"/>
      <dgm:spPr/>
      <dgm:t>
        <a:bodyPr/>
        <a:lstStyle/>
        <a:p>
          <a:r>
            <a:rPr lang="en-GB" sz="2400" b="1" dirty="0">
              <a:latin typeface="+mj-lt"/>
            </a:rPr>
            <a:t>Physical policies</a:t>
          </a:r>
          <a:endParaRPr lang="en-NL" sz="2400" b="1" dirty="0">
            <a:latin typeface="+mj-lt"/>
          </a:endParaRPr>
        </a:p>
      </dgm:t>
    </dgm:pt>
    <dgm:pt modelId="{7B5866D6-01BE-48FA-ADBD-F56E0302397E}" type="parTrans" cxnId="{977110F8-E06A-4436-810E-F3207D0C1983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1B9557AE-C9F3-4A0D-99CA-60C3936E9EF8}" type="sibTrans" cxnId="{977110F8-E06A-4436-810E-F3207D0C1983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1EEFFB93-35AB-46B8-A315-73992047D40B}">
      <dgm:prSet custT="1"/>
      <dgm:spPr/>
      <dgm:t>
        <a:bodyPr/>
        <a:lstStyle/>
        <a:p>
          <a:r>
            <a:rPr lang="en-GB" sz="2400" b="1">
              <a:latin typeface="+mj-lt"/>
            </a:rPr>
            <a:t>Soft policies</a:t>
          </a:r>
          <a:endParaRPr lang="en-GB" sz="2400" b="1" dirty="0">
            <a:latin typeface="+mj-lt"/>
          </a:endParaRPr>
        </a:p>
      </dgm:t>
    </dgm:pt>
    <dgm:pt modelId="{D49F4EFE-3BD2-4AD2-99C5-95FD986F2547}" type="parTrans" cxnId="{486131F8-F62C-47AC-B829-2B1473FA043D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D1A6493B-306A-4586-ADCA-99290479B8D9}" type="sibTrans" cxnId="{486131F8-F62C-47AC-B829-2B1473FA043D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D65914CA-2774-4E3F-B7C5-E520E97D2B27}">
      <dgm:prSet custT="1"/>
      <dgm:spPr/>
      <dgm:t>
        <a:bodyPr/>
        <a:lstStyle/>
        <a:p>
          <a:r>
            <a:rPr lang="en-GB" sz="2400" b="1" dirty="0">
              <a:latin typeface="+mj-lt"/>
            </a:rPr>
            <a:t>Knowledge policies</a:t>
          </a:r>
        </a:p>
      </dgm:t>
    </dgm:pt>
    <dgm:pt modelId="{C5991A7A-12B6-4457-AEF4-D2E1680C2232}" type="parTrans" cxnId="{1069A930-7CFF-444F-ABFB-50009B81945D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D65C752D-1C76-4309-AE4A-A5EEEB975DAA}" type="sibTrans" cxnId="{1069A930-7CFF-444F-ABFB-50009B81945D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BBBAAD1A-9DBD-4461-AC7E-AD8657E19C23}">
      <dgm:prSet phldrT="[Text]"/>
      <dgm:spPr/>
      <dgm:t>
        <a:bodyPr/>
        <a:lstStyle/>
        <a:p>
          <a:r>
            <a:rPr lang="en-GB" dirty="0">
              <a:latin typeface="+mj-lt"/>
            </a:rPr>
            <a:t>Building and maintaining infrastructure for public transport, walking, cycling, and freight transport</a:t>
          </a:r>
          <a:endParaRPr lang="en-NL" dirty="0">
            <a:latin typeface="+mj-lt"/>
          </a:endParaRPr>
        </a:p>
      </dgm:t>
    </dgm:pt>
    <dgm:pt modelId="{6D512438-2FB2-4DEC-921C-64743158733D}" type="parTrans" cxnId="{2F2F9E8E-6844-46B8-964F-2AFF92EB6739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226DF608-B01F-436A-9955-B304F87A78B3}" type="sibTrans" cxnId="{2F2F9E8E-6844-46B8-964F-2AFF92EB6739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23402105-9295-44EB-808F-C36D50C53828}">
      <dgm:prSet/>
      <dgm:spPr/>
      <dgm:t>
        <a:bodyPr/>
        <a:lstStyle/>
        <a:p>
          <a:r>
            <a:rPr lang="en-GB" dirty="0">
              <a:latin typeface="+mj-lt"/>
            </a:rPr>
            <a:t>Non-tangible measures aimed at behavioural change, such as incentives, pricing, and regulations</a:t>
          </a:r>
        </a:p>
      </dgm:t>
    </dgm:pt>
    <dgm:pt modelId="{5242F9D1-05D5-4463-AA5E-A735299FDFE5}" type="parTrans" cxnId="{5296F27B-F724-4E21-8C80-3F0626B206FF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C8049001-C290-429B-A9C6-98F663930332}" type="sibTrans" cxnId="{5296F27B-F724-4E21-8C80-3F0626B206FF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BEDD943F-C8D2-47A8-BFB7-EEF31D762256}">
      <dgm:prSet/>
      <dgm:spPr/>
      <dgm:t>
        <a:bodyPr/>
        <a:lstStyle/>
        <a:p>
          <a:r>
            <a:rPr lang="en-GB" dirty="0">
              <a:latin typeface="+mj-lt"/>
            </a:rPr>
            <a:t>They promote efficient vehicle use and behaviours like carsharing, carpooling, teleworking, teleshopping, and eco-driving</a:t>
          </a:r>
        </a:p>
      </dgm:t>
    </dgm:pt>
    <dgm:pt modelId="{3A962681-0E42-454B-8A57-458414613759}" type="parTrans" cxnId="{08C5F813-F593-4365-A2EB-6E99516AE457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1C391BCB-59D2-444D-91FE-EB8AEF1F89D3}" type="sibTrans" cxnId="{08C5F813-F593-4365-A2EB-6E99516AE457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43A1EAFB-FE63-4C97-9471-68AD438C8D95}">
      <dgm:prSet/>
      <dgm:spPr/>
      <dgm:t>
        <a:bodyPr/>
        <a:lstStyle/>
        <a:p>
          <a:r>
            <a:rPr lang="en-GB" dirty="0">
              <a:latin typeface="+mj-lt"/>
            </a:rPr>
            <a:t>Investment in research and development for sustainable model of mobility</a:t>
          </a:r>
        </a:p>
      </dgm:t>
    </dgm:pt>
    <dgm:pt modelId="{E4D35866-9EF9-4AE1-B9AB-06F036E41210}" type="parTrans" cxnId="{EC5C6FC6-0FC9-4AAC-B519-5319820EA4EB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C6095107-3106-43D5-87C6-3EB7F358DDFE}" type="sibTrans" cxnId="{EC5C6FC6-0FC9-4AAC-B519-5319820EA4EB}">
      <dgm:prSet/>
      <dgm:spPr/>
      <dgm:t>
        <a:bodyPr/>
        <a:lstStyle/>
        <a:p>
          <a:endParaRPr lang="en-NL">
            <a:latin typeface="+mj-lt"/>
          </a:endParaRPr>
        </a:p>
      </dgm:t>
    </dgm:pt>
    <dgm:pt modelId="{848B675F-1E97-4BFB-B2A2-D7735FB35EF1}" type="pres">
      <dgm:prSet presAssocID="{CA55D6A0-308D-4020-B7A9-97C1CE6728CC}" presName="Name0" presStyleCnt="0">
        <dgm:presLayoutVars>
          <dgm:dir/>
          <dgm:animLvl val="lvl"/>
          <dgm:resizeHandles val="exact"/>
        </dgm:presLayoutVars>
      </dgm:prSet>
      <dgm:spPr/>
    </dgm:pt>
    <dgm:pt modelId="{F72EB2AD-BB8B-4A91-A2BB-C2D77141113A}" type="pres">
      <dgm:prSet presAssocID="{67F0833B-FA74-4376-89A7-1192EEC900C0}" presName="composite" presStyleCnt="0"/>
      <dgm:spPr/>
    </dgm:pt>
    <dgm:pt modelId="{8674D27F-7405-42D0-BE28-763A767E207E}" type="pres">
      <dgm:prSet presAssocID="{67F0833B-FA74-4376-89A7-1192EEC900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8D2ABAD-722A-4986-AEFB-75EFF6F2D86E}" type="pres">
      <dgm:prSet presAssocID="{67F0833B-FA74-4376-89A7-1192EEC900C0}" presName="desTx" presStyleLbl="alignAccFollowNode1" presStyleIdx="0" presStyleCnt="3">
        <dgm:presLayoutVars>
          <dgm:bulletEnabled val="1"/>
        </dgm:presLayoutVars>
      </dgm:prSet>
      <dgm:spPr/>
    </dgm:pt>
    <dgm:pt modelId="{755A04B1-619A-4F84-A3AB-A33D8FBEACEF}" type="pres">
      <dgm:prSet presAssocID="{1B9557AE-C9F3-4A0D-99CA-60C3936E9EF8}" presName="space" presStyleCnt="0"/>
      <dgm:spPr/>
    </dgm:pt>
    <dgm:pt modelId="{3F9507B2-AF0A-4CC0-B538-339659F6345C}" type="pres">
      <dgm:prSet presAssocID="{1EEFFB93-35AB-46B8-A315-73992047D40B}" presName="composite" presStyleCnt="0"/>
      <dgm:spPr/>
    </dgm:pt>
    <dgm:pt modelId="{4A7816BF-DFE7-47B8-841D-28D00B789316}" type="pres">
      <dgm:prSet presAssocID="{1EEFFB93-35AB-46B8-A315-73992047D40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B92A48-5561-4D99-AE1E-2194FA62FCA1}" type="pres">
      <dgm:prSet presAssocID="{1EEFFB93-35AB-46B8-A315-73992047D40B}" presName="desTx" presStyleLbl="alignAccFollowNode1" presStyleIdx="1" presStyleCnt="3">
        <dgm:presLayoutVars>
          <dgm:bulletEnabled val="1"/>
        </dgm:presLayoutVars>
      </dgm:prSet>
      <dgm:spPr/>
    </dgm:pt>
    <dgm:pt modelId="{418B3F6C-ACEA-496E-9CC3-8F69D31945AF}" type="pres">
      <dgm:prSet presAssocID="{D1A6493B-306A-4586-ADCA-99290479B8D9}" presName="space" presStyleCnt="0"/>
      <dgm:spPr/>
    </dgm:pt>
    <dgm:pt modelId="{D3C5F04D-1242-43B3-93D0-3C5EE929DF9D}" type="pres">
      <dgm:prSet presAssocID="{D65914CA-2774-4E3F-B7C5-E520E97D2B27}" presName="composite" presStyleCnt="0"/>
      <dgm:spPr/>
    </dgm:pt>
    <dgm:pt modelId="{0CA604E1-EE30-4F44-9058-92E3DD235B3B}" type="pres">
      <dgm:prSet presAssocID="{D65914CA-2774-4E3F-B7C5-E520E97D2B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353CB6-286D-45E0-A21D-0C1B57338836}" type="pres">
      <dgm:prSet presAssocID="{D65914CA-2774-4E3F-B7C5-E520E97D2B2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8C5F813-F593-4365-A2EB-6E99516AE457}" srcId="{1EEFFB93-35AB-46B8-A315-73992047D40B}" destId="{BEDD943F-C8D2-47A8-BFB7-EEF31D762256}" srcOrd="1" destOrd="0" parTransId="{3A962681-0E42-454B-8A57-458414613759}" sibTransId="{1C391BCB-59D2-444D-91FE-EB8AEF1F89D3}"/>
    <dgm:cxn modelId="{46810618-9F1D-49B9-9B3C-2D2F8789F522}" type="presOf" srcId="{D65914CA-2774-4E3F-B7C5-E520E97D2B27}" destId="{0CA604E1-EE30-4F44-9058-92E3DD235B3B}" srcOrd="0" destOrd="0" presId="urn:microsoft.com/office/officeart/2005/8/layout/hList1"/>
    <dgm:cxn modelId="{1069A930-7CFF-444F-ABFB-50009B81945D}" srcId="{CA55D6A0-308D-4020-B7A9-97C1CE6728CC}" destId="{D65914CA-2774-4E3F-B7C5-E520E97D2B27}" srcOrd="2" destOrd="0" parTransId="{C5991A7A-12B6-4457-AEF4-D2E1680C2232}" sibTransId="{D65C752D-1C76-4309-AE4A-A5EEEB975DAA}"/>
    <dgm:cxn modelId="{D46A5234-5456-4C53-AD61-2AD66B35411D}" type="presOf" srcId="{23402105-9295-44EB-808F-C36D50C53828}" destId="{2BB92A48-5561-4D99-AE1E-2194FA62FCA1}" srcOrd="0" destOrd="0" presId="urn:microsoft.com/office/officeart/2005/8/layout/hList1"/>
    <dgm:cxn modelId="{5DF9D66C-9F66-4827-8ABA-AB19EB1FC226}" type="presOf" srcId="{CA55D6A0-308D-4020-B7A9-97C1CE6728CC}" destId="{848B675F-1E97-4BFB-B2A2-D7735FB35EF1}" srcOrd="0" destOrd="0" presId="urn:microsoft.com/office/officeart/2005/8/layout/hList1"/>
    <dgm:cxn modelId="{DD20267A-E5B7-4609-B9B0-56F725552732}" type="presOf" srcId="{BEDD943F-C8D2-47A8-BFB7-EEF31D762256}" destId="{2BB92A48-5561-4D99-AE1E-2194FA62FCA1}" srcOrd="0" destOrd="1" presId="urn:microsoft.com/office/officeart/2005/8/layout/hList1"/>
    <dgm:cxn modelId="{5296F27B-F724-4E21-8C80-3F0626B206FF}" srcId="{1EEFFB93-35AB-46B8-A315-73992047D40B}" destId="{23402105-9295-44EB-808F-C36D50C53828}" srcOrd="0" destOrd="0" parTransId="{5242F9D1-05D5-4463-AA5E-A735299FDFE5}" sibTransId="{C8049001-C290-429B-A9C6-98F663930332}"/>
    <dgm:cxn modelId="{25848A7D-092F-447F-8D54-61AFBAEDB492}" type="presOf" srcId="{43A1EAFB-FE63-4C97-9471-68AD438C8D95}" destId="{C5353CB6-286D-45E0-A21D-0C1B57338836}" srcOrd="0" destOrd="0" presId="urn:microsoft.com/office/officeart/2005/8/layout/hList1"/>
    <dgm:cxn modelId="{2F2F9E8E-6844-46B8-964F-2AFF92EB6739}" srcId="{67F0833B-FA74-4376-89A7-1192EEC900C0}" destId="{BBBAAD1A-9DBD-4461-AC7E-AD8657E19C23}" srcOrd="0" destOrd="0" parTransId="{6D512438-2FB2-4DEC-921C-64743158733D}" sibTransId="{226DF608-B01F-436A-9955-B304F87A78B3}"/>
    <dgm:cxn modelId="{92ED92BA-D38C-4352-948C-EE5A21241B33}" type="presOf" srcId="{67F0833B-FA74-4376-89A7-1192EEC900C0}" destId="{8674D27F-7405-42D0-BE28-763A767E207E}" srcOrd="0" destOrd="0" presId="urn:microsoft.com/office/officeart/2005/8/layout/hList1"/>
    <dgm:cxn modelId="{37B432C1-EFA1-4B1B-98BC-D23D907E260B}" type="presOf" srcId="{1EEFFB93-35AB-46B8-A315-73992047D40B}" destId="{4A7816BF-DFE7-47B8-841D-28D00B789316}" srcOrd="0" destOrd="0" presId="urn:microsoft.com/office/officeart/2005/8/layout/hList1"/>
    <dgm:cxn modelId="{EC5C6FC6-0FC9-4AAC-B519-5319820EA4EB}" srcId="{D65914CA-2774-4E3F-B7C5-E520E97D2B27}" destId="{43A1EAFB-FE63-4C97-9471-68AD438C8D95}" srcOrd="0" destOrd="0" parTransId="{E4D35866-9EF9-4AE1-B9AB-06F036E41210}" sibTransId="{C6095107-3106-43D5-87C6-3EB7F358DDFE}"/>
    <dgm:cxn modelId="{E1BF1CF1-8BFF-45A3-A3AF-6C7904DDE159}" type="presOf" srcId="{BBBAAD1A-9DBD-4461-AC7E-AD8657E19C23}" destId="{88D2ABAD-722A-4986-AEFB-75EFF6F2D86E}" srcOrd="0" destOrd="0" presId="urn:microsoft.com/office/officeart/2005/8/layout/hList1"/>
    <dgm:cxn modelId="{977110F8-E06A-4436-810E-F3207D0C1983}" srcId="{CA55D6A0-308D-4020-B7A9-97C1CE6728CC}" destId="{67F0833B-FA74-4376-89A7-1192EEC900C0}" srcOrd="0" destOrd="0" parTransId="{7B5866D6-01BE-48FA-ADBD-F56E0302397E}" sibTransId="{1B9557AE-C9F3-4A0D-99CA-60C3936E9EF8}"/>
    <dgm:cxn modelId="{486131F8-F62C-47AC-B829-2B1473FA043D}" srcId="{CA55D6A0-308D-4020-B7A9-97C1CE6728CC}" destId="{1EEFFB93-35AB-46B8-A315-73992047D40B}" srcOrd="1" destOrd="0" parTransId="{D49F4EFE-3BD2-4AD2-99C5-95FD986F2547}" sibTransId="{D1A6493B-306A-4586-ADCA-99290479B8D9}"/>
    <dgm:cxn modelId="{A64B3581-9E74-48BA-8F83-4D127E6C14B4}" type="presParOf" srcId="{848B675F-1E97-4BFB-B2A2-D7735FB35EF1}" destId="{F72EB2AD-BB8B-4A91-A2BB-C2D77141113A}" srcOrd="0" destOrd="0" presId="urn:microsoft.com/office/officeart/2005/8/layout/hList1"/>
    <dgm:cxn modelId="{8A118644-E299-4B0A-86CF-8872C5203C27}" type="presParOf" srcId="{F72EB2AD-BB8B-4A91-A2BB-C2D77141113A}" destId="{8674D27F-7405-42D0-BE28-763A767E207E}" srcOrd="0" destOrd="0" presId="urn:microsoft.com/office/officeart/2005/8/layout/hList1"/>
    <dgm:cxn modelId="{46CB6E4A-056D-400A-8B2F-13A96240E309}" type="presParOf" srcId="{F72EB2AD-BB8B-4A91-A2BB-C2D77141113A}" destId="{88D2ABAD-722A-4986-AEFB-75EFF6F2D86E}" srcOrd="1" destOrd="0" presId="urn:microsoft.com/office/officeart/2005/8/layout/hList1"/>
    <dgm:cxn modelId="{138A035F-AFC6-4C4E-937D-8ED33F4A72E7}" type="presParOf" srcId="{848B675F-1E97-4BFB-B2A2-D7735FB35EF1}" destId="{755A04B1-619A-4F84-A3AB-A33D8FBEACEF}" srcOrd="1" destOrd="0" presId="urn:microsoft.com/office/officeart/2005/8/layout/hList1"/>
    <dgm:cxn modelId="{3FBF18A5-5672-41C4-9D6F-8C025FFA3FF8}" type="presParOf" srcId="{848B675F-1E97-4BFB-B2A2-D7735FB35EF1}" destId="{3F9507B2-AF0A-4CC0-B538-339659F6345C}" srcOrd="2" destOrd="0" presId="urn:microsoft.com/office/officeart/2005/8/layout/hList1"/>
    <dgm:cxn modelId="{7D2777C1-1CE4-414F-A1F2-0F4B52FCD352}" type="presParOf" srcId="{3F9507B2-AF0A-4CC0-B538-339659F6345C}" destId="{4A7816BF-DFE7-47B8-841D-28D00B789316}" srcOrd="0" destOrd="0" presId="urn:microsoft.com/office/officeart/2005/8/layout/hList1"/>
    <dgm:cxn modelId="{2136129A-EA5A-4521-B0F6-D3E4861980B6}" type="presParOf" srcId="{3F9507B2-AF0A-4CC0-B538-339659F6345C}" destId="{2BB92A48-5561-4D99-AE1E-2194FA62FCA1}" srcOrd="1" destOrd="0" presId="urn:microsoft.com/office/officeart/2005/8/layout/hList1"/>
    <dgm:cxn modelId="{C55E2010-2B94-467A-BF9B-74077276B0A5}" type="presParOf" srcId="{848B675F-1E97-4BFB-B2A2-D7735FB35EF1}" destId="{418B3F6C-ACEA-496E-9CC3-8F69D31945AF}" srcOrd="3" destOrd="0" presId="urn:microsoft.com/office/officeart/2005/8/layout/hList1"/>
    <dgm:cxn modelId="{DCA51FD2-2F5C-4DE2-A83D-EB448BB403C9}" type="presParOf" srcId="{848B675F-1E97-4BFB-B2A2-D7735FB35EF1}" destId="{D3C5F04D-1242-43B3-93D0-3C5EE929DF9D}" srcOrd="4" destOrd="0" presId="urn:microsoft.com/office/officeart/2005/8/layout/hList1"/>
    <dgm:cxn modelId="{1A1A4315-266D-48CC-92AE-39BAF471CE41}" type="presParOf" srcId="{D3C5F04D-1242-43B3-93D0-3C5EE929DF9D}" destId="{0CA604E1-EE30-4F44-9058-92E3DD235B3B}" srcOrd="0" destOrd="0" presId="urn:microsoft.com/office/officeart/2005/8/layout/hList1"/>
    <dgm:cxn modelId="{4379A0FC-5EF6-43AB-B9F7-B07A73AD414B}" type="presParOf" srcId="{D3C5F04D-1242-43B3-93D0-3C5EE929DF9D}" destId="{C5353CB6-286D-45E0-A21D-0C1B57338836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D27F-7405-42D0-BE28-763A767E207E}">
      <dsp:nvSpPr>
        <dsp:cNvPr id="0" name=""/>
        <dsp:cNvSpPr/>
      </dsp:nvSpPr>
      <dsp:spPr>
        <a:xfrm>
          <a:off x="3286" y="51606"/>
          <a:ext cx="3203971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j-lt"/>
            </a:rPr>
            <a:t>Physical policies</a:t>
          </a:r>
          <a:endParaRPr lang="en-NL" sz="2400" b="1" kern="1200" dirty="0">
            <a:latin typeface="+mj-lt"/>
          </a:endParaRPr>
        </a:p>
      </dsp:txBody>
      <dsp:txXfrm>
        <a:off x="3286" y="51606"/>
        <a:ext cx="3203971" cy="547200"/>
      </dsp:txXfrm>
    </dsp:sp>
    <dsp:sp modelId="{88D2ABAD-722A-4986-AEFB-75EFF6F2D86E}">
      <dsp:nvSpPr>
        <dsp:cNvPr id="0" name=""/>
        <dsp:cNvSpPr/>
      </dsp:nvSpPr>
      <dsp:spPr>
        <a:xfrm>
          <a:off x="3286" y="598806"/>
          <a:ext cx="3203971" cy="27430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+mj-lt"/>
            </a:rPr>
            <a:t>Building and maintaining infrastructure for public transport, walking, cycling, and freight transport</a:t>
          </a:r>
          <a:endParaRPr lang="en-NL" sz="1900" kern="1200" dirty="0">
            <a:latin typeface="+mj-lt"/>
          </a:endParaRPr>
        </a:p>
      </dsp:txBody>
      <dsp:txXfrm>
        <a:off x="3286" y="598806"/>
        <a:ext cx="3203971" cy="2743027"/>
      </dsp:txXfrm>
    </dsp:sp>
    <dsp:sp modelId="{4A7816BF-DFE7-47B8-841D-28D00B789316}">
      <dsp:nvSpPr>
        <dsp:cNvPr id="0" name=""/>
        <dsp:cNvSpPr/>
      </dsp:nvSpPr>
      <dsp:spPr>
        <a:xfrm>
          <a:off x="3655814" y="51606"/>
          <a:ext cx="3203971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+mj-lt"/>
            </a:rPr>
            <a:t>Soft policies</a:t>
          </a:r>
          <a:endParaRPr lang="en-GB" sz="2400" b="1" kern="1200" dirty="0">
            <a:latin typeface="+mj-lt"/>
          </a:endParaRPr>
        </a:p>
      </dsp:txBody>
      <dsp:txXfrm>
        <a:off x="3655814" y="51606"/>
        <a:ext cx="3203971" cy="547200"/>
      </dsp:txXfrm>
    </dsp:sp>
    <dsp:sp modelId="{2BB92A48-5561-4D99-AE1E-2194FA62FCA1}">
      <dsp:nvSpPr>
        <dsp:cNvPr id="0" name=""/>
        <dsp:cNvSpPr/>
      </dsp:nvSpPr>
      <dsp:spPr>
        <a:xfrm>
          <a:off x="3655814" y="598806"/>
          <a:ext cx="3203971" cy="27430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+mj-lt"/>
            </a:rPr>
            <a:t>Non-tangible measures aimed at behavioural change, such as incentives, pricing, and regulations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+mj-lt"/>
            </a:rPr>
            <a:t>They promote efficient vehicle use and behaviours like carsharing, carpooling, teleworking, teleshopping, and eco-driving</a:t>
          </a:r>
        </a:p>
      </dsp:txBody>
      <dsp:txXfrm>
        <a:off x="3655814" y="598806"/>
        <a:ext cx="3203971" cy="2743027"/>
      </dsp:txXfrm>
    </dsp:sp>
    <dsp:sp modelId="{0CA604E1-EE30-4F44-9058-92E3DD235B3B}">
      <dsp:nvSpPr>
        <dsp:cNvPr id="0" name=""/>
        <dsp:cNvSpPr/>
      </dsp:nvSpPr>
      <dsp:spPr>
        <a:xfrm>
          <a:off x="7308342" y="51606"/>
          <a:ext cx="3203971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+mj-lt"/>
            </a:rPr>
            <a:t>Knowledge policies</a:t>
          </a:r>
        </a:p>
      </dsp:txBody>
      <dsp:txXfrm>
        <a:off x="7308342" y="51606"/>
        <a:ext cx="3203971" cy="547200"/>
      </dsp:txXfrm>
    </dsp:sp>
    <dsp:sp modelId="{C5353CB6-286D-45E0-A21D-0C1B57338836}">
      <dsp:nvSpPr>
        <dsp:cNvPr id="0" name=""/>
        <dsp:cNvSpPr/>
      </dsp:nvSpPr>
      <dsp:spPr>
        <a:xfrm>
          <a:off x="7308342" y="598806"/>
          <a:ext cx="3203971" cy="274302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+mj-lt"/>
            </a:rPr>
            <a:t>Investment in research and development for sustainable model of mobility</a:t>
          </a:r>
        </a:p>
      </dsp:txBody>
      <dsp:txXfrm>
        <a:off x="7308342" y="598806"/>
        <a:ext cx="3203971" cy="274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CA03-9424-4CB0-AD23-5A5964C497BD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2E54-479F-429A-B9A4-58D410B7598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2E54-479F-429A-B9A4-58D410B759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4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2E54-479F-429A-B9A4-58D410B759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2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2E54-479F-429A-B9A4-58D410B7598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6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82E54-479F-429A-B9A4-58D410B7598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EF951-76CC-9B46-0FBE-70CE6CF1C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59EBF0-E442-DA51-EE49-919B3B8C2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6E4B0F-5CFC-7699-A8F2-C35478D8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DEF-1B88-5744-92E1-D7C0C36DC45B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3C0BA5-0F4A-24F7-DB2C-81893364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09AE0-FE34-111B-258D-B399DBF1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EFE96-8176-934B-6938-39A61A4A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91A674-1AD0-72A8-1CCA-EBCF25E30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1A7B27-28A7-7E60-19CE-FD78612B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FCE-8E95-CD44-8BFE-5DE041653A6D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4FCD57-04EE-DC12-EFE1-561D931D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C1976D-BCD6-F5B3-7D1C-428D6F9A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3E11B1-1DAF-0F56-4AA6-B19A35749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B48509-6F04-B177-F9F6-FB12FEDF4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F82153-7280-771B-3AD4-A1518558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5D14-0F67-244D-BCD7-4D8E0A12B657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C3798A-77BD-A930-480E-9BDE222B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36680F-A4CC-B9C3-FA5D-FB394A6A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F9895-2B3A-E796-4699-63BFD4D7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98220-EC7B-C0CB-8E0E-2246FA0D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4C7373-1AEE-849B-1858-23729D45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FC5F-3B3F-CF45-8340-7AE63C4DB713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272C5-0891-562A-C065-5E9D9E38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8E80FD-CAD9-E75D-A58A-3FFEEE1D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7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8EA2C-2F6C-CA0C-D367-E38F70EC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CAF55B-3826-2703-1940-2E27CF8B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F366A-BE59-6272-30F6-D354F00D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9516-8A30-1845-A7F9-4B7DB3F9A4DC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DBFD10-0262-85DF-F20A-4C589E18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3ACE47-6D81-2E58-C944-5958BCF0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52DD3-04B7-1263-2162-DAFF1ECE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493901-A90C-3EC3-3EB2-019C809C9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06ECD7-93EA-909F-658C-8F7EF7FD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0F2CAC-2BF5-9DEA-A314-D5C2E962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F9BE-B28F-1145-AE6C-32F8B3ECD452}" type="datetime1">
              <a:rPr lang="en-US" smtClean="0"/>
              <a:t>9/20/2023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731F36-95DC-8205-B3D5-08BBA1DB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758E9F-00AF-5A72-30AD-FCF38F4D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9F45A-48EB-DA5F-E56A-92908EE9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5D1EF6-DDCC-D12E-7FC5-02A3B4387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9C43F7-2EDC-E279-75AC-1560D594F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887586-6658-DA5A-6B05-3E6D9D756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142F11-B4A8-E4D1-26D9-D5C9A9AF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887A663-4C69-C5E8-EEED-7AA28AB8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29D5-31DF-8148-A1F3-0BC63D3EE1F5}" type="datetime1">
              <a:rPr lang="en-US" smtClean="0"/>
              <a:t>9/20/2023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D876DF-A228-0B46-A179-47E872F9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C6FE6F-52BE-9FB5-A203-29F407D3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9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AA307-BDA8-2B7F-B1B4-5227AE67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7CE74D-3EE4-EE95-9E35-66994FAE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D4EF-3B23-B74B-B6DA-7660C2C3E81E}" type="datetime1">
              <a:rPr lang="en-US" smtClean="0"/>
              <a:t>9/20/2023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9E80FD-849D-4B8F-C130-22ACACAC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E21FAE-634C-1340-F2EC-FDDC7215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8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EBE1E9-4E30-1590-FC67-8925E63C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E9D3-F12E-D04B-8A10-2FECBF826093}" type="datetime1">
              <a:rPr lang="en-US" smtClean="0"/>
              <a:t>9/20/2023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7068AE-5B9F-F1CE-0BBA-711F0DFC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CFD80E-347C-CBFD-60BD-1415FD11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C34A-9474-83CE-9FE3-1C712BEC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D55A49-F2A0-192B-4AB1-BD721BCE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F78809-2870-759F-1981-E2CAC371B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E3289A-3190-EDDA-EE90-EEAD7FD6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FD15-84AB-FD44-814E-E42DF5314F32}" type="datetime1">
              <a:rPr lang="en-US" smtClean="0"/>
              <a:t>9/20/2023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7FA09C-9757-4668-893B-BDA09830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5B5547-F1EA-7BED-76FC-8A08A5EA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10DF6-22BB-5224-9A79-6917AE89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862A68-A439-7C28-2320-E0BA52435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FA6EB0-DB8C-DC34-F228-C5C166FDC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1BFDE4-E655-69FC-BFE3-8E6D9FB5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732-858C-C249-920E-619E23FE7E5D}" type="datetime1">
              <a:rPr lang="en-US" smtClean="0"/>
              <a:t>9/20/2023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95D87C-05C2-000A-9A14-FF682DAC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16A67D-5DD4-513C-43E7-87D1605F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4A530F-41E7-8923-2A0D-27C79E8D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C5B98A-D881-41FA-6DE3-A5E651AD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6E2A23-7676-8158-6EF8-20DCEF841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9FD7-998B-E948-BF98-CBF7E0A0B0CA}" type="datetime1">
              <a:rPr lang="en-US" smtClean="0"/>
              <a:t>9/20/2023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8F413-E51C-99EC-5F6B-01D076EE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E6829-B104-2223-F3B9-BC963FE2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E0F8-4BEA-4643-B131-541A6EE595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3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bergtop-34714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s://pixabay.com/photos/automobile-antique-car-fire-fighters-361475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Irdm0-tevPc" TargetMode="External"/><Relationship Id="rId5" Type="http://schemas.openxmlformats.org/officeDocument/2006/relationships/hyperlink" Target="https://unsplash.com/photos/rIbHxIKsue4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unsplash.com/photos/znCLdh5-Sr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pixabay.com/illustrations/hydrogen-transport-blow-mobility-634814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ixabay.com/vectors/petrol-station-gas-pump-petrol-pump-296676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unsplash.com/photos/rEn-AdBr3I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xhaust-diesel-tube-vehicle-car-353838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1zO4O3Z0UJA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pixabay.com/photos/highway-traffic-landscape-2211588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icycle-bike-sport-cycling-fitness-5527857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orkplace-workspace-home-office-5517762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earth-globe-protection-planet-1013746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bergtop-347148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wolk, hemel, berg&#10;&#10;Automatisch gegenereerde beschrijving">
            <a:extLst>
              <a:ext uri="{FF2B5EF4-FFF2-40B4-BE49-F238E27FC236}">
                <a16:creationId xmlns:a16="http://schemas.microsoft.com/office/drawing/2014/main" id="{2FCB78C7-7187-0DAD-F1F1-A67295253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10: Transport and </a:t>
            </a:r>
            <a:r>
              <a:rPr lang="nl-NL" sz="3200" b="1" dirty="0" err="1">
                <a:latin typeface="Goudy Old Style" panose="02020502050305020303" pitchFamily="18" charset="0"/>
              </a:rPr>
              <a:t>the</a:t>
            </a:r>
            <a:r>
              <a:rPr lang="nl-NL" sz="3200" b="1" dirty="0">
                <a:latin typeface="Goudy Old Style" panose="02020502050305020303" pitchFamily="18" charset="0"/>
              </a:rPr>
              <a:t> environment</a:t>
            </a:r>
          </a:p>
          <a:p>
            <a:r>
              <a:rPr lang="nl-NL" sz="2000" b="1" dirty="0">
                <a:latin typeface="Goudy Old Style" panose="02020502050305020303" pitchFamily="18" charset="0"/>
              </a:rPr>
              <a:t>Author: Natalia Barbour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/>
              </a:rPr>
              <a:t>Road though mountains - Free image on </a:t>
            </a:r>
            <a:r>
              <a:rPr lang="en-GB" sz="900" dirty="0" err="1">
                <a:effectLst/>
                <a:hlinkClick r:id="rId4"/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AA182-2DE1-2FA9-0B0D-A1C2FE96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BBC24-DA07-EAAB-4D5C-88C9343C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Trends in CO</a:t>
            </a:r>
            <a:r>
              <a:rPr lang="en-GB" baseline="-25000" dirty="0">
                <a:solidFill>
                  <a:srgbClr val="00B0F0"/>
                </a:solidFill>
              </a:rPr>
              <a:t>2</a:t>
            </a:r>
            <a:r>
              <a:rPr lang="en-GB" dirty="0">
                <a:solidFill>
                  <a:srgbClr val="00B0F0"/>
                </a:solidFill>
              </a:rPr>
              <a:t> emissions from transport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760C4-7F7A-E722-6941-068DBD65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257801" cy="50323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i="0" dirty="0">
                <a:effectLst/>
                <a:latin typeface="+mj-lt"/>
              </a:rPr>
              <a:t>Fossil fuels are burned in the internal combustion engines </a:t>
            </a:r>
            <a:r>
              <a:rPr lang="en-GB" sz="2400" b="0" i="0" dirty="0">
                <a:effectLst/>
                <a:latin typeface="+mj-lt"/>
              </a:rPr>
              <a:t>of road vehicles, ships, and planes for propulsion. CO</a:t>
            </a:r>
            <a:r>
              <a:rPr lang="en-GB" sz="2400" b="0" i="0" baseline="-25000" dirty="0">
                <a:effectLst/>
                <a:latin typeface="+mj-lt"/>
              </a:rPr>
              <a:t>2 </a:t>
            </a:r>
            <a:r>
              <a:rPr lang="en-GB" sz="2400" b="0" i="0" dirty="0">
                <a:effectLst/>
                <a:latin typeface="+mj-lt"/>
              </a:rPr>
              <a:t>is a byproduct.</a:t>
            </a:r>
          </a:p>
          <a:p>
            <a:pPr marL="0" indent="0">
              <a:buNone/>
            </a:pPr>
            <a:r>
              <a:rPr lang="en-GB" sz="2400" b="1" dirty="0">
                <a:latin typeface="+mj-lt"/>
              </a:rPr>
              <a:t>A vehicle can cover large distances, with relatively low fuel volume on board</a:t>
            </a:r>
            <a:r>
              <a:rPr lang="en-GB" sz="2400" dirty="0">
                <a:latin typeface="+mj-lt"/>
              </a:rPr>
              <a:t>, due to its high energy content.</a:t>
            </a:r>
          </a:p>
          <a:p>
            <a:pPr marL="0" indent="0">
              <a:buNone/>
            </a:pPr>
            <a:r>
              <a:rPr lang="en-GB" sz="2400" b="1" i="0" dirty="0">
                <a:effectLst/>
                <a:latin typeface="+mj-lt"/>
              </a:rPr>
              <a:t>Inexpensive fuel has led to its wide adoption </a:t>
            </a:r>
            <a:r>
              <a:rPr lang="en-GB" sz="2400" i="0" dirty="0">
                <a:effectLst/>
                <a:latin typeface="+mj-lt"/>
              </a:rPr>
              <a:t>in passenger cars and vans</a:t>
            </a:r>
            <a:r>
              <a:rPr lang="en-GB" sz="2400" b="0" i="0" dirty="0"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However, </a:t>
            </a:r>
            <a:r>
              <a:rPr lang="en-GB" sz="2400" b="1" dirty="0">
                <a:latin typeface="+mj-lt"/>
              </a:rPr>
              <a:t>price can widely fluctuate</a:t>
            </a:r>
            <a:r>
              <a:rPr lang="en-GB" sz="2400" dirty="0">
                <a:latin typeface="+mj-lt"/>
              </a:rPr>
              <a:t>, strongly influencing travel demand and adoption of alternative technologies.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5861247-9E6F-5BA9-C539-E089939A5F45}"/>
              </a:ext>
            </a:extLst>
          </p:cNvPr>
          <p:cNvSpPr/>
          <p:nvPr/>
        </p:nvSpPr>
        <p:spPr>
          <a:xfrm>
            <a:off x="7584559" y="1550451"/>
            <a:ext cx="3133817" cy="1740024"/>
          </a:xfrm>
          <a:custGeom>
            <a:avLst/>
            <a:gdLst>
              <a:gd name="connsiteX0" fmla="*/ 1662954 w 3133817"/>
              <a:gd name="connsiteY0" fmla="*/ 349777 h 1740024"/>
              <a:gd name="connsiteX1" fmla="*/ 2145794 w 3133817"/>
              <a:gd name="connsiteY1" fmla="*/ 0 h 1740024"/>
              <a:gd name="connsiteX2" fmla="*/ 2107346 w 3133817"/>
              <a:gd name="connsiteY2" fmla="*/ 465375 h 1740024"/>
              <a:gd name="connsiteX3" fmla="*/ 2612529 w 3133817"/>
              <a:gd name="connsiteY3" fmla="*/ 255525 h 1740024"/>
              <a:gd name="connsiteX4" fmla="*/ 2376477 w 3133817"/>
              <a:gd name="connsiteY4" fmla="*/ 526196 h 1740024"/>
              <a:gd name="connsiteX5" fmla="*/ 2747573 w 3133817"/>
              <a:gd name="connsiteY5" fmla="*/ 530656 h 1740024"/>
              <a:gd name="connsiteX6" fmla="*/ 3133816 w 3133817"/>
              <a:gd name="connsiteY6" fmla="*/ 535299 h 1740024"/>
              <a:gd name="connsiteX7" fmla="*/ 2799035 w 3133817"/>
              <a:gd name="connsiteY7" fmla="*/ 646346 h 1740024"/>
              <a:gd name="connsiteX8" fmla="*/ 2464253 w 3133817"/>
              <a:gd name="connsiteY8" fmla="*/ 757393 h 1740024"/>
              <a:gd name="connsiteX9" fmla="*/ 2650686 w 3133817"/>
              <a:gd name="connsiteY9" fmla="*/ 909484 h 1740024"/>
              <a:gd name="connsiteX10" fmla="*/ 2376477 w 3133817"/>
              <a:gd name="connsiteY10" fmla="*/ 991652 h 1740024"/>
              <a:gd name="connsiteX11" fmla="*/ 2738752 w 3133817"/>
              <a:gd name="connsiteY11" fmla="*/ 1259261 h 1740024"/>
              <a:gd name="connsiteX12" fmla="*/ 2124031 w 3133817"/>
              <a:gd name="connsiteY12" fmla="*/ 1155988 h 1740024"/>
              <a:gd name="connsiteX13" fmla="*/ 2167846 w 3133817"/>
              <a:gd name="connsiteY13" fmla="*/ 1399269 h 1740024"/>
              <a:gd name="connsiteX14" fmla="*/ 1767124 w 3133817"/>
              <a:gd name="connsiteY14" fmla="*/ 1283670 h 1740024"/>
              <a:gd name="connsiteX15" fmla="*/ 1684716 w 3133817"/>
              <a:gd name="connsiteY15" fmla="*/ 1517848 h 1740024"/>
              <a:gd name="connsiteX16" fmla="*/ 1432270 w 3133817"/>
              <a:gd name="connsiteY16" fmla="*/ 1399269 h 1740024"/>
              <a:gd name="connsiteX17" fmla="*/ 1262231 w 3133817"/>
              <a:gd name="connsiteY17" fmla="*/ 1587933 h 1740024"/>
              <a:gd name="connsiteX18" fmla="*/ 1092048 w 3133817"/>
              <a:gd name="connsiteY18" fmla="*/ 1460089 h 1740024"/>
              <a:gd name="connsiteX19" fmla="*/ 713378 w 3133817"/>
              <a:gd name="connsiteY19" fmla="*/ 1740024 h 1740024"/>
              <a:gd name="connsiteX20" fmla="*/ 697129 w 3133817"/>
              <a:gd name="connsiteY20" fmla="*/ 1469353 h 1740024"/>
              <a:gd name="connsiteX21" fmla="*/ 186433 w 3133817"/>
              <a:gd name="connsiteY21" fmla="*/ 1435922 h 1740024"/>
              <a:gd name="connsiteX22" fmla="*/ 483130 w 3133817"/>
              <a:gd name="connsiteY22" fmla="*/ 1238155 h 1740024"/>
              <a:gd name="connsiteX23" fmla="*/ 0 w 3133817"/>
              <a:gd name="connsiteY23" fmla="*/ 1037328 h 1740024"/>
              <a:gd name="connsiteX24" fmla="*/ 570906 w 3133817"/>
              <a:gd name="connsiteY24" fmla="*/ 933812 h 1740024"/>
              <a:gd name="connsiteX25" fmla="*/ 170038 w 3133817"/>
              <a:gd name="connsiteY25" fmla="*/ 666203 h 1740024"/>
              <a:gd name="connsiteX26" fmla="*/ 779391 w 3133817"/>
              <a:gd name="connsiteY26" fmla="*/ 629711 h 1740024"/>
              <a:gd name="connsiteX27" fmla="*/ 653168 w 3133817"/>
              <a:gd name="connsiteY27" fmla="*/ 292017 h 1740024"/>
              <a:gd name="connsiteX28" fmla="*/ 1240469 w 3133817"/>
              <a:gd name="connsiteY28" fmla="*/ 514112 h 1740024"/>
              <a:gd name="connsiteX29" fmla="*/ 1410507 w 3133817"/>
              <a:gd name="connsiteY29" fmla="*/ 152010 h 1740024"/>
              <a:gd name="connsiteX30" fmla="*/ 1662954 w 3133817"/>
              <a:gd name="connsiteY30" fmla="*/ 349777 h 174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33817" h="1740024" fill="none" extrusionOk="0">
                <a:moveTo>
                  <a:pt x="1662954" y="349777"/>
                </a:moveTo>
                <a:cubicBezTo>
                  <a:pt x="1817074" y="224533"/>
                  <a:pt x="2034603" y="116469"/>
                  <a:pt x="2145794" y="0"/>
                </a:cubicBezTo>
                <a:cubicBezTo>
                  <a:pt x="2159146" y="168589"/>
                  <a:pt x="2126589" y="301957"/>
                  <a:pt x="2107346" y="465375"/>
                </a:cubicBezTo>
                <a:cubicBezTo>
                  <a:pt x="2312019" y="365333"/>
                  <a:pt x="2443697" y="338627"/>
                  <a:pt x="2612529" y="255525"/>
                </a:cubicBezTo>
                <a:cubicBezTo>
                  <a:pt x="2490584" y="377162"/>
                  <a:pt x="2496838" y="405422"/>
                  <a:pt x="2376477" y="526196"/>
                </a:cubicBezTo>
                <a:cubicBezTo>
                  <a:pt x="2525118" y="517924"/>
                  <a:pt x="2625240" y="515748"/>
                  <a:pt x="2747573" y="530656"/>
                </a:cubicBezTo>
                <a:cubicBezTo>
                  <a:pt x="2869906" y="545565"/>
                  <a:pt x="2944557" y="532257"/>
                  <a:pt x="3133816" y="535299"/>
                </a:cubicBezTo>
                <a:cubicBezTo>
                  <a:pt x="3048365" y="549914"/>
                  <a:pt x="2956934" y="594611"/>
                  <a:pt x="2799035" y="646346"/>
                </a:cubicBezTo>
                <a:cubicBezTo>
                  <a:pt x="2641136" y="698080"/>
                  <a:pt x="2600560" y="730353"/>
                  <a:pt x="2464253" y="757393"/>
                </a:cubicBezTo>
                <a:cubicBezTo>
                  <a:pt x="2532916" y="802169"/>
                  <a:pt x="2593837" y="874558"/>
                  <a:pt x="2650686" y="909484"/>
                </a:cubicBezTo>
                <a:cubicBezTo>
                  <a:pt x="2522748" y="933922"/>
                  <a:pt x="2480631" y="969525"/>
                  <a:pt x="2376477" y="991652"/>
                </a:cubicBezTo>
                <a:cubicBezTo>
                  <a:pt x="2480959" y="1069558"/>
                  <a:pt x="2619897" y="1144159"/>
                  <a:pt x="2738752" y="1259261"/>
                </a:cubicBezTo>
                <a:cubicBezTo>
                  <a:pt x="2508439" y="1218330"/>
                  <a:pt x="2345942" y="1204524"/>
                  <a:pt x="2124031" y="1155988"/>
                </a:cubicBezTo>
                <a:cubicBezTo>
                  <a:pt x="2140903" y="1243744"/>
                  <a:pt x="2146784" y="1337472"/>
                  <a:pt x="2167846" y="1399269"/>
                </a:cubicBezTo>
                <a:cubicBezTo>
                  <a:pt x="2068750" y="1384918"/>
                  <a:pt x="1870213" y="1331524"/>
                  <a:pt x="1767124" y="1283670"/>
                </a:cubicBezTo>
                <a:cubicBezTo>
                  <a:pt x="1727057" y="1392414"/>
                  <a:pt x="1712711" y="1402251"/>
                  <a:pt x="1684716" y="1517848"/>
                </a:cubicBezTo>
                <a:cubicBezTo>
                  <a:pt x="1611069" y="1481505"/>
                  <a:pt x="1500317" y="1443803"/>
                  <a:pt x="1432270" y="1399269"/>
                </a:cubicBezTo>
                <a:cubicBezTo>
                  <a:pt x="1354938" y="1474715"/>
                  <a:pt x="1325766" y="1499554"/>
                  <a:pt x="1262231" y="1587933"/>
                </a:cubicBezTo>
                <a:cubicBezTo>
                  <a:pt x="1179568" y="1528739"/>
                  <a:pt x="1132795" y="1498940"/>
                  <a:pt x="1092048" y="1460089"/>
                </a:cubicBezTo>
                <a:cubicBezTo>
                  <a:pt x="964414" y="1526716"/>
                  <a:pt x="808076" y="1644081"/>
                  <a:pt x="713378" y="1740024"/>
                </a:cubicBezTo>
                <a:cubicBezTo>
                  <a:pt x="711590" y="1642877"/>
                  <a:pt x="713624" y="1572380"/>
                  <a:pt x="697129" y="1469353"/>
                </a:cubicBezTo>
                <a:cubicBezTo>
                  <a:pt x="532232" y="1442032"/>
                  <a:pt x="366297" y="1433120"/>
                  <a:pt x="186433" y="1435922"/>
                </a:cubicBezTo>
                <a:cubicBezTo>
                  <a:pt x="322090" y="1325727"/>
                  <a:pt x="414689" y="1272996"/>
                  <a:pt x="483130" y="1238155"/>
                </a:cubicBezTo>
                <a:cubicBezTo>
                  <a:pt x="241564" y="1141017"/>
                  <a:pt x="241810" y="1120497"/>
                  <a:pt x="0" y="1037328"/>
                </a:cubicBezTo>
                <a:cubicBezTo>
                  <a:pt x="242569" y="1022568"/>
                  <a:pt x="331932" y="995191"/>
                  <a:pt x="570906" y="933812"/>
                </a:cubicBezTo>
                <a:cubicBezTo>
                  <a:pt x="376463" y="808041"/>
                  <a:pt x="317738" y="785243"/>
                  <a:pt x="170038" y="666203"/>
                </a:cubicBezTo>
                <a:cubicBezTo>
                  <a:pt x="379861" y="640603"/>
                  <a:pt x="540810" y="669576"/>
                  <a:pt x="779391" y="629711"/>
                </a:cubicBezTo>
                <a:cubicBezTo>
                  <a:pt x="762606" y="549530"/>
                  <a:pt x="683297" y="378694"/>
                  <a:pt x="653168" y="292017"/>
                </a:cubicBezTo>
                <a:cubicBezTo>
                  <a:pt x="789238" y="351386"/>
                  <a:pt x="1102657" y="453348"/>
                  <a:pt x="1240469" y="514112"/>
                </a:cubicBezTo>
                <a:cubicBezTo>
                  <a:pt x="1319412" y="365442"/>
                  <a:pt x="1371088" y="243443"/>
                  <a:pt x="1410507" y="152010"/>
                </a:cubicBezTo>
                <a:cubicBezTo>
                  <a:pt x="1494458" y="229094"/>
                  <a:pt x="1581063" y="268933"/>
                  <a:pt x="1662954" y="349777"/>
                </a:cubicBezTo>
                <a:close/>
              </a:path>
              <a:path w="3133817" h="1740024" stroke="0" extrusionOk="0">
                <a:moveTo>
                  <a:pt x="1662954" y="349777"/>
                </a:moveTo>
                <a:cubicBezTo>
                  <a:pt x="1856585" y="197262"/>
                  <a:pt x="2003448" y="114262"/>
                  <a:pt x="2145794" y="0"/>
                </a:cubicBezTo>
                <a:cubicBezTo>
                  <a:pt x="2111645" y="187358"/>
                  <a:pt x="2140633" y="333134"/>
                  <a:pt x="2107346" y="465375"/>
                </a:cubicBezTo>
                <a:cubicBezTo>
                  <a:pt x="2331740" y="374889"/>
                  <a:pt x="2423636" y="342760"/>
                  <a:pt x="2612529" y="255525"/>
                </a:cubicBezTo>
                <a:cubicBezTo>
                  <a:pt x="2530336" y="358258"/>
                  <a:pt x="2465546" y="436472"/>
                  <a:pt x="2376477" y="526196"/>
                </a:cubicBezTo>
                <a:cubicBezTo>
                  <a:pt x="2550003" y="514463"/>
                  <a:pt x="2583343" y="535462"/>
                  <a:pt x="2732426" y="530474"/>
                </a:cubicBezTo>
                <a:cubicBezTo>
                  <a:pt x="2881509" y="525487"/>
                  <a:pt x="2938313" y="548813"/>
                  <a:pt x="3133816" y="535299"/>
                </a:cubicBezTo>
                <a:cubicBezTo>
                  <a:pt x="2999472" y="566749"/>
                  <a:pt x="2968741" y="598531"/>
                  <a:pt x="2805730" y="644125"/>
                </a:cubicBezTo>
                <a:cubicBezTo>
                  <a:pt x="2642720" y="689719"/>
                  <a:pt x="2574567" y="707171"/>
                  <a:pt x="2464253" y="757393"/>
                </a:cubicBezTo>
                <a:cubicBezTo>
                  <a:pt x="2529567" y="806829"/>
                  <a:pt x="2619769" y="870461"/>
                  <a:pt x="2650686" y="909484"/>
                </a:cubicBezTo>
                <a:cubicBezTo>
                  <a:pt x="2517771" y="963164"/>
                  <a:pt x="2509859" y="963958"/>
                  <a:pt x="2376477" y="991652"/>
                </a:cubicBezTo>
                <a:cubicBezTo>
                  <a:pt x="2494892" y="1084697"/>
                  <a:pt x="2634696" y="1170840"/>
                  <a:pt x="2738752" y="1259261"/>
                </a:cubicBezTo>
                <a:cubicBezTo>
                  <a:pt x="2502050" y="1235401"/>
                  <a:pt x="2402475" y="1181727"/>
                  <a:pt x="2124031" y="1155988"/>
                </a:cubicBezTo>
                <a:cubicBezTo>
                  <a:pt x="2144896" y="1226779"/>
                  <a:pt x="2151238" y="1325997"/>
                  <a:pt x="2167846" y="1399269"/>
                </a:cubicBezTo>
                <a:cubicBezTo>
                  <a:pt x="2019576" y="1361521"/>
                  <a:pt x="1897773" y="1332164"/>
                  <a:pt x="1767124" y="1283670"/>
                </a:cubicBezTo>
                <a:cubicBezTo>
                  <a:pt x="1733741" y="1394849"/>
                  <a:pt x="1720461" y="1418715"/>
                  <a:pt x="1684716" y="1517848"/>
                </a:cubicBezTo>
                <a:cubicBezTo>
                  <a:pt x="1565500" y="1466557"/>
                  <a:pt x="1547806" y="1448577"/>
                  <a:pt x="1432270" y="1399269"/>
                </a:cubicBezTo>
                <a:cubicBezTo>
                  <a:pt x="1362399" y="1466674"/>
                  <a:pt x="1315080" y="1519754"/>
                  <a:pt x="1262231" y="1587933"/>
                </a:cubicBezTo>
                <a:cubicBezTo>
                  <a:pt x="1180502" y="1532168"/>
                  <a:pt x="1172108" y="1522767"/>
                  <a:pt x="1092048" y="1460089"/>
                </a:cubicBezTo>
                <a:cubicBezTo>
                  <a:pt x="912052" y="1604411"/>
                  <a:pt x="853565" y="1654582"/>
                  <a:pt x="713378" y="1740024"/>
                </a:cubicBezTo>
                <a:cubicBezTo>
                  <a:pt x="707506" y="1664796"/>
                  <a:pt x="701424" y="1556474"/>
                  <a:pt x="697129" y="1469353"/>
                </a:cubicBezTo>
                <a:cubicBezTo>
                  <a:pt x="513513" y="1456125"/>
                  <a:pt x="328816" y="1439817"/>
                  <a:pt x="186433" y="1435922"/>
                </a:cubicBezTo>
                <a:cubicBezTo>
                  <a:pt x="316588" y="1355929"/>
                  <a:pt x="420639" y="1295616"/>
                  <a:pt x="483130" y="1238155"/>
                </a:cubicBezTo>
                <a:cubicBezTo>
                  <a:pt x="293297" y="1184485"/>
                  <a:pt x="111381" y="1100058"/>
                  <a:pt x="0" y="1037328"/>
                </a:cubicBezTo>
                <a:cubicBezTo>
                  <a:pt x="160189" y="1012906"/>
                  <a:pt x="399503" y="974927"/>
                  <a:pt x="570906" y="933812"/>
                </a:cubicBezTo>
                <a:cubicBezTo>
                  <a:pt x="415852" y="819883"/>
                  <a:pt x="279343" y="765551"/>
                  <a:pt x="170038" y="666203"/>
                </a:cubicBezTo>
                <a:cubicBezTo>
                  <a:pt x="376661" y="663513"/>
                  <a:pt x="592690" y="670310"/>
                  <a:pt x="779391" y="629711"/>
                </a:cubicBezTo>
                <a:cubicBezTo>
                  <a:pt x="751953" y="541529"/>
                  <a:pt x="688231" y="411521"/>
                  <a:pt x="653168" y="292017"/>
                </a:cubicBezTo>
                <a:cubicBezTo>
                  <a:pt x="904224" y="355950"/>
                  <a:pt x="1099025" y="468630"/>
                  <a:pt x="1240469" y="514112"/>
                </a:cubicBezTo>
                <a:cubicBezTo>
                  <a:pt x="1296289" y="400789"/>
                  <a:pt x="1338434" y="283496"/>
                  <a:pt x="1410507" y="152010"/>
                </a:cubicBezTo>
                <a:cubicBezTo>
                  <a:pt x="1523546" y="245585"/>
                  <a:pt x="1585618" y="287455"/>
                  <a:pt x="1662954" y="349777"/>
                </a:cubicBezTo>
                <a:close/>
              </a:path>
            </a:pathLst>
          </a:cu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085245112">
                  <a:prstGeom prst="irregularSeal2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(Fossil) fuel combustion</a:t>
            </a:r>
            <a:endParaRPr lang="nl-NL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B2704-2302-2B72-AFAA-60DBF76C86BA}"/>
              </a:ext>
            </a:extLst>
          </p:cNvPr>
          <p:cNvSpPr/>
          <p:nvPr/>
        </p:nvSpPr>
        <p:spPr>
          <a:xfrm rot="5400000">
            <a:off x="8868320" y="3445658"/>
            <a:ext cx="625325" cy="408373"/>
          </a:xfr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dk1"/>
              </a:solidFill>
            </a:endParaRP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C9DCFED-39DF-56AD-1C72-AFDBA56AB4C9}"/>
              </a:ext>
            </a:extLst>
          </p:cNvPr>
          <p:cNvSpPr/>
          <p:nvPr/>
        </p:nvSpPr>
        <p:spPr>
          <a:xfrm>
            <a:off x="8740128" y="3962507"/>
            <a:ext cx="891468" cy="89146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9B6A291-A308-3348-72FB-F998A95CBB77}"/>
              </a:ext>
            </a:extLst>
          </p:cNvPr>
          <p:cNvSpPr/>
          <p:nvPr/>
        </p:nvSpPr>
        <p:spPr>
          <a:xfrm>
            <a:off x="9786154" y="3962507"/>
            <a:ext cx="1374632" cy="914400"/>
          </a:xfrm>
          <a:prstGeom prst="clou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nl-NL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C07ADE-34A4-E5D1-D6EA-FC01FA61E6EB}"/>
              </a:ext>
            </a:extLst>
          </p:cNvPr>
          <p:cNvGrpSpPr/>
          <p:nvPr/>
        </p:nvGrpSpPr>
        <p:grpSpPr>
          <a:xfrm>
            <a:off x="6508444" y="3337181"/>
            <a:ext cx="2243824" cy="2243824"/>
            <a:chOff x="8187132" y="2209371"/>
            <a:chExt cx="2243824" cy="2243824"/>
          </a:xfrm>
        </p:grpSpPr>
        <p:pic>
          <p:nvPicPr>
            <p:cNvPr id="15" name="Graphic 14" descr="Car with solid fill">
              <a:extLst>
                <a:ext uri="{FF2B5EF4-FFF2-40B4-BE49-F238E27FC236}">
                  <a16:creationId xmlns:a16="http://schemas.microsoft.com/office/drawing/2014/main" id="{B0FD3D2B-55D1-AEF2-3D8E-1B67C63FD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7132" y="2209371"/>
              <a:ext cx="2243824" cy="22438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EDA4A0-6C13-4B89-5E1C-1A90362CBF2D}"/>
                </a:ext>
              </a:extLst>
            </p:cNvPr>
            <p:cNvSpPr txBox="1"/>
            <p:nvPr/>
          </p:nvSpPr>
          <p:spPr>
            <a:xfrm>
              <a:off x="8346774" y="3091842"/>
              <a:ext cx="15589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i="0" dirty="0">
                  <a:solidFill>
                    <a:schemeClr val="bg1"/>
                  </a:solidFill>
                  <a:effectLst/>
                  <a:latin typeface="+mj-lt"/>
                </a:rPr>
                <a:t>Propulsion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825F-374C-CCDF-802D-9AC74DA9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2C8359FC-FBB7-FAF2-2D88-A2955CD05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567" y="1360386"/>
            <a:ext cx="5659067" cy="534416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0BBC24-DA07-EAAB-4D5C-88C9343C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Factors in the transport system influencing CO</a:t>
            </a:r>
            <a:r>
              <a:rPr lang="en-GB" baseline="-25000" dirty="0">
                <a:solidFill>
                  <a:srgbClr val="00B0F0"/>
                </a:solidFill>
              </a:rPr>
              <a:t>2 </a:t>
            </a:r>
            <a:r>
              <a:rPr lang="en-GB" dirty="0">
                <a:solidFill>
                  <a:srgbClr val="00B0F0"/>
                </a:solidFill>
              </a:rPr>
              <a:t>emission trends</a:t>
            </a:r>
            <a:endParaRPr lang="en-GB" baseline="-25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760C4-7F7A-E722-6941-068DBD65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4921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CO</a:t>
            </a:r>
            <a:r>
              <a:rPr lang="en-GB" sz="2400" baseline="-25000" dirty="0">
                <a:latin typeface="+mj-lt"/>
              </a:rPr>
              <a:t>2 </a:t>
            </a:r>
            <a:r>
              <a:rPr lang="en-GB" sz="2400" dirty="0">
                <a:latin typeface="+mj-lt"/>
              </a:rPr>
              <a:t>emissions are dependent on:</a:t>
            </a:r>
          </a:p>
          <a:p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number of vehicles on the road </a:t>
            </a:r>
            <a:r>
              <a:rPr lang="en-GB" sz="2400" dirty="0">
                <a:latin typeface="+mj-lt"/>
              </a:rPr>
              <a:t>affected by affordability, consumer incomes and preference (Chapter 3),</a:t>
            </a:r>
          </a:p>
          <a:p>
            <a:r>
              <a:rPr lang="en-GB" sz="2400" dirty="0">
                <a:latin typeface="+mj-lt"/>
              </a:rPr>
              <a:t>distances driven affected </a:t>
            </a:r>
            <a:r>
              <a:rPr lang="en-GB" sz="2400" b="1" dirty="0">
                <a:latin typeface="+mj-lt"/>
              </a:rPr>
              <a:t>by infrastructure characteristics </a:t>
            </a:r>
            <a:r>
              <a:rPr lang="en-GB" sz="2400" dirty="0">
                <a:latin typeface="+mj-lt"/>
              </a:rPr>
              <a:t>(Chapter 5),</a:t>
            </a:r>
          </a:p>
          <a:p>
            <a:r>
              <a:rPr lang="en-GB" sz="2400" b="1" dirty="0">
                <a:latin typeface="+mj-lt"/>
              </a:rPr>
              <a:t>prices</a:t>
            </a:r>
            <a:r>
              <a:rPr lang="en-GB" sz="2400" dirty="0">
                <a:latin typeface="+mj-lt"/>
              </a:rPr>
              <a:t> such as fuel price and tax policies such as car taxation tolls or congestion charge (Chapter 6),</a:t>
            </a:r>
          </a:p>
          <a:p>
            <a:r>
              <a:rPr lang="en-GB" sz="2400" b="1" dirty="0">
                <a:latin typeface="+mj-lt"/>
              </a:rPr>
              <a:t>land use </a:t>
            </a:r>
            <a:r>
              <a:rPr lang="en-GB" sz="2400" dirty="0">
                <a:latin typeface="+mj-lt"/>
              </a:rPr>
              <a:t>(Chapter 5) ,</a:t>
            </a:r>
          </a:p>
          <a:p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level of fuel economy </a:t>
            </a:r>
            <a:r>
              <a:rPr lang="en-GB" sz="2400" dirty="0">
                <a:latin typeface="+mj-lt"/>
              </a:rPr>
              <a:t>of the cars and vehicle size, as well as driving behaviour (Chapter 8).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5852268-8E02-7072-77F3-F61EBDC4392E}"/>
              </a:ext>
            </a:extLst>
          </p:cNvPr>
          <p:cNvSpPr/>
          <p:nvPr/>
        </p:nvSpPr>
        <p:spPr>
          <a:xfrm>
            <a:off x="7439486" y="1568741"/>
            <a:ext cx="1451865" cy="51172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1048EA-A693-12DB-175A-930E6F6E65A9}"/>
              </a:ext>
            </a:extLst>
          </p:cNvPr>
          <p:cNvSpPr/>
          <p:nvPr/>
        </p:nvSpPr>
        <p:spPr>
          <a:xfrm>
            <a:off x="8547257" y="2414367"/>
            <a:ext cx="1298080" cy="51172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3D5FA57-B70B-84A8-0341-EB1AA4245DE4}"/>
              </a:ext>
            </a:extLst>
          </p:cNvPr>
          <p:cNvSpPr/>
          <p:nvPr/>
        </p:nvSpPr>
        <p:spPr>
          <a:xfrm>
            <a:off x="9645313" y="4643021"/>
            <a:ext cx="1206189" cy="4584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E454CA-8B9F-B728-E885-51EBA3A194BD}"/>
              </a:ext>
            </a:extLst>
          </p:cNvPr>
          <p:cNvSpPr/>
          <p:nvPr/>
        </p:nvSpPr>
        <p:spPr>
          <a:xfrm>
            <a:off x="6738151" y="2430084"/>
            <a:ext cx="1164878" cy="51172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5536438-9539-3DC0-1F45-4F93822F9044}"/>
              </a:ext>
            </a:extLst>
          </p:cNvPr>
          <p:cNvSpPr/>
          <p:nvPr/>
        </p:nvSpPr>
        <p:spPr>
          <a:xfrm>
            <a:off x="8704833" y="6192817"/>
            <a:ext cx="1206189" cy="511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3A4519-CB21-973E-FE24-EEA65F8B1952}"/>
              </a:ext>
            </a:extLst>
          </p:cNvPr>
          <p:cNvSpPr/>
          <p:nvPr/>
        </p:nvSpPr>
        <p:spPr>
          <a:xfrm>
            <a:off x="7486296" y="3586579"/>
            <a:ext cx="1338107" cy="32960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7">
            <a:extLst>
              <a:ext uri="{FF2B5EF4-FFF2-40B4-BE49-F238E27FC236}">
                <a16:creationId xmlns:a16="http://schemas.microsoft.com/office/drawing/2014/main" id="{EB47D3B1-B884-709E-D467-CCC29AA51A5E}"/>
              </a:ext>
            </a:extLst>
          </p:cNvPr>
          <p:cNvSpPr/>
          <p:nvPr/>
        </p:nvSpPr>
        <p:spPr>
          <a:xfrm>
            <a:off x="8704833" y="5403880"/>
            <a:ext cx="1206189" cy="4584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3A33A9-AB8A-ADCC-A057-D9FE9F2C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3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2845745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2FB25-74D5-8F13-2A81-C118194B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A6A74-AFB3-9784-D173-FC19F10760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B0033-594C-758E-4F84-8597CFC3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Other types of pollution and their causes: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F40BF-3EF6-F31E-7F43-1BEB41BE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81452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Besides CO</a:t>
            </a:r>
            <a:r>
              <a:rPr lang="en-GB" sz="2400" baseline="-25000" dirty="0">
                <a:latin typeface="+mj-lt"/>
              </a:rPr>
              <a:t>2 </a:t>
            </a:r>
            <a:r>
              <a:rPr lang="en-GB" sz="2400" dirty="0">
                <a:latin typeface="+mj-lt"/>
              </a:rPr>
              <a:t>emissions, the sector also faces environmental impacts from</a:t>
            </a:r>
            <a:endParaRPr lang="en-GB" sz="2400" baseline="-250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Exhaust air pollution</a:t>
            </a:r>
            <a:r>
              <a:rPr lang="en-GB" sz="2400" dirty="0">
                <a:latin typeface="+mj-lt"/>
              </a:rPr>
              <a:t>: particulate matter (PM), nitrogen oxide (NO</a:t>
            </a:r>
            <a:r>
              <a:rPr lang="en-GB" sz="2400" baseline="-25000" dirty="0">
                <a:latin typeface="+mj-lt"/>
              </a:rPr>
              <a:t>x</a:t>
            </a:r>
            <a:r>
              <a:rPr lang="en-GB" sz="2400" dirty="0">
                <a:latin typeface="+mj-lt"/>
              </a:rPr>
              <a:t>), carbon monoxide (CO)</a:t>
            </a:r>
          </a:p>
          <a:p>
            <a:r>
              <a:rPr lang="en-GB" sz="2400" b="1" dirty="0">
                <a:latin typeface="+mj-lt"/>
              </a:rPr>
              <a:t>Non-exhaust air pollution</a:t>
            </a:r>
            <a:r>
              <a:rPr lang="en-GB" sz="2400" dirty="0">
                <a:latin typeface="+mj-lt"/>
              </a:rPr>
              <a:t>: particulate matter from breaking and tire wear</a:t>
            </a:r>
          </a:p>
          <a:p>
            <a:r>
              <a:rPr lang="en-GB" sz="2400" b="1" dirty="0">
                <a:latin typeface="+mj-lt"/>
              </a:rPr>
              <a:t>Noise pollution</a:t>
            </a:r>
            <a:r>
              <a:rPr lang="en-GB" sz="2400" dirty="0">
                <a:latin typeface="+mj-lt"/>
              </a:rPr>
              <a:t>: from engines, and </a:t>
            </a:r>
            <a:r>
              <a:rPr lang="en-US" sz="2400" dirty="0">
                <a:latin typeface="+mj-lt"/>
              </a:rPr>
              <a:t>by engines and tire-road contact at high speeds</a:t>
            </a:r>
            <a:endParaRPr lang="en-GB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757C0-9740-E29C-D150-119493F1B1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343" y="2956560"/>
            <a:ext cx="3684843" cy="244856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D8BF2-C92F-A5DF-E010-3FDD62B53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9583" y="1547972"/>
            <a:ext cx="3291505" cy="219456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48FD3-ED33-DC48-824A-25A51C78C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863" y="3886200"/>
            <a:ext cx="3108960" cy="246551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042B2-153A-AD2C-2068-FD16808F86A8}"/>
              </a:ext>
            </a:extLst>
          </p:cNvPr>
          <p:cNvSpPr txBox="1"/>
          <p:nvPr/>
        </p:nvSpPr>
        <p:spPr>
          <a:xfrm>
            <a:off x="9048160" y="6334760"/>
            <a:ext cx="60945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Black car with silver car photo – Free Grey Image on </a:t>
            </a:r>
            <a:r>
              <a:rPr lang="en-US" sz="900" dirty="0" err="1">
                <a:hlinkClick r:id="rId5"/>
              </a:rPr>
              <a:t>Unsplash</a:t>
            </a:r>
            <a:endParaRPr lang="en-US" sz="900" dirty="0"/>
          </a:p>
          <a:p>
            <a:r>
              <a:rPr lang="en-US" sz="900" dirty="0">
                <a:hlinkClick r:id="rId6"/>
              </a:rPr>
              <a:t>Black and silver car wheel photo – Free Tire Image on </a:t>
            </a:r>
            <a:r>
              <a:rPr lang="en-US" sz="900" dirty="0" err="1">
                <a:hlinkClick r:id="rId6"/>
              </a:rPr>
              <a:t>Unsplash</a:t>
            </a:r>
            <a:endParaRPr lang="en-US" sz="900" dirty="0"/>
          </a:p>
          <a:p>
            <a:r>
              <a:rPr lang="en-US" sz="900" dirty="0">
                <a:hlinkClick r:id="rId7"/>
              </a:rPr>
              <a:t>Automobile Antique Car Fire - Free photo on </a:t>
            </a:r>
            <a:r>
              <a:rPr lang="en-US" sz="900" dirty="0" err="1">
                <a:hlinkClick r:id="rId7"/>
              </a:rPr>
              <a:t>Pixabay</a:t>
            </a:r>
            <a:r>
              <a:rPr lang="en-US" sz="900" dirty="0">
                <a:hlinkClick r:id="rId7"/>
              </a:rPr>
              <a:t> - </a:t>
            </a:r>
            <a:r>
              <a:rPr lang="en-US" sz="900" dirty="0" err="1">
                <a:hlinkClick r:id="rId7"/>
              </a:rPr>
              <a:t>Pixabay</a:t>
            </a:r>
            <a:endParaRPr lang="nl-NL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174E5-29D9-1EDE-F643-9879F36C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9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5C9E0-596E-A5E4-C94D-BFF240D6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Particulate Matter (PM): source and impacts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DA9277-8FA7-A6F5-C8EC-96A183F21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+mj-lt"/>
              </a:rPr>
              <a:t>Traffic is a </a:t>
            </a:r>
            <a:r>
              <a:rPr lang="en-GB" sz="2400" b="1" i="0" dirty="0">
                <a:effectLst/>
                <a:latin typeface="+mj-lt"/>
              </a:rPr>
              <a:t>major contributor to high levels of particulate matter </a:t>
            </a:r>
            <a:r>
              <a:rPr lang="en-GB" sz="2400" b="0" i="0" dirty="0">
                <a:effectLst/>
                <a:latin typeface="+mj-lt"/>
              </a:rPr>
              <a:t>(PM) emissions</a:t>
            </a:r>
          </a:p>
          <a:p>
            <a:r>
              <a:rPr lang="en-GB" sz="2400" b="0" i="0" dirty="0">
                <a:effectLst/>
                <a:latin typeface="+mj-lt"/>
              </a:rPr>
              <a:t>Exhaust and non-exhaust sources are tire wear, brake wear, and road dust </a:t>
            </a:r>
            <a:r>
              <a:rPr lang="en-GB" sz="2400" dirty="0">
                <a:latin typeface="+mj-lt"/>
              </a:rPr>
              <a:t>resuspension</a:t>
            </a:r>
          </a:p>
          <a:p>
            <a:pPr marL="228600" lvl="1">
              <a:spcBef>
                <a:spcPts val="1000"/>
              </a:spcBef>
            </a:pPr>
            <a:r>
              <a:rPr lang="en-GB" dirty="0">
                <a:latin typeface="+mj-lt"/>
              </a:rPr>
              <a:t>Non-exhaust emissions contribute to the formation of secondary PM through atmospheric chemical reactions</a:t>
            </a:r>
          </a:p>
          <a:p>
            <a:r>
              <a:rPr lang="en-GB" sz="2400" dirty="0">
                <a:latin typeface="+mj-lt"/>
              </a:rPr>
              <a:t>The amount of PM</a:t>
            </a:r>
            <a:r>
              <a:rPr lang="en-GB" sz="2400" b="0" i="0" dirty="0">
                <a:effectLst/>
                <a:latin typeface="+mj-lt"/>
              </a:rPr>
              <a:t> is influenced by weight of vehicle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+mj-lt"/>
              </a:rPr>
              <a:t>PM is associated with </a:t>
            </a:r>
            <a:r>
              <a:rPr lang="en-GB" sz="2400" b="1" i="0" dirty="0">
                <a:effectLst/>
                <a:latin typeface="+mj-lt"/>
              </a:rPr>
              <a:t>health impacts, primarily respiratory and cardiovascular problems, and even premature death</a:t>
            </a:r>
            <a:r>
              <a:rPr lang="en-GB" sz="2400" b="0" i="0" dirty="0">
                <a:effectLst/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Associated negative health effects are high due to the shorter distance between road traffic and the exposed individuals compared to other emission sources</a:t>
            </a:r>
          </a:p>
          <a:p>
            <a:endParaRPr lang="en-GB" sz="2400" b="0" i="0" dirty="0"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A10D8-645D-EA5E-2F8D-184D3227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590E1-12F7-EA46-ED16-46EC08F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6905"/>
            <a:ext cx="12192000" cy="8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5C9E0-596E-A5E4-C94D-BFF240D6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Particulate Matter (PM): source and impacts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A10D8-645D-EA5E-2F8D-184D3227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590E1-12F7-EA46-ED16-46EC08F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6905"/>
            <a:ext cx="12192000" cy="828747"/>
          </a:xfrm>
          <a:prstGeom prst="rect">
            <a:avLst/>
          </a:prstGeom>
        </p:spPr>
      </p:pic>
      <p:pic>
        <p:nvPicPr>
          <p:cNvPr id="9" name="Content Placeholder 8" descr="A graph of a number of cars&#10;&#10;Description automatically generated">
            <a:extLst>
              <a:ext uri="{FF2B5EF4-FFF2-40B4-BE49-F238E27FC236}">
                <a16:creationId xmlns:a16="http://schemas.microsoft.com/office/drawing/2014/main" id="{2F3F71C6-8509-6974-9CAA-A0AC120DA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160" y="1473068"/>
            <a:ext cx="7495680" cy="4419660"/>
          </a:xfrm>
        </p:spPr>
      </p:pic>
    </p:spTree>
    <p:extLst>
      <p:ext uri="{BB962C8B-B14F-4D97-AF65-F5344CB8AC3E}">
        <p14:creationId xmlns:p14="http://schemas.microsoft.com/office/powerpoint/2010/main" val="350304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76337-6EA0-63B6-91A3-451D8D83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Other pollutants besides CO</a:t>
            </a:r>
            <a:r>
              <a:rPr lang="en-GB" baseline="-25000" dirty="0">
                <a:solidFill>
                  <a:srgbClr val="00B0F0"/>
                </a:solidFill>
              </a:rPr>
              <a:t>2 </a:t>
            </a:r>
            <a:r>
              <a:rPr lang="en-GB" dirty="0">
                <a:solidFill>
                  <a:srgbClr val="00B0F0"/>
                </a:solidFill>
              </a:rPr>
              <a:t>and PM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44213-370D-B953-DFB3-A8754D73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786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+mj-lt"/>
              </a:rPr>
              <a:t>The transportation sector also emits other pollutants like </a:t>
            </a:r>
          </a:p>
          <a:p>
            <a:r>
              <a:rPr lang="en-GB" sz="2400" b="0" i="0" dirty="0">
                <a:effectLst/>
                <a:latin typeface="+mj-lt"/>
              </a:rPr>
              <a:t>nitrogen oxide (NO</a:t>
            </a:r>
            <a:r>
              <a:rPr lang="en-GB" sz="2400" b="0" i="0" baseline="-25000" dirty="0">
                <a:effectLst/>
                <a:latin typeface="+mj-lt"/>
              </a:rPr>
              <a:t>x</a:t>
            </a:r>
            <a:r>
              <a:rPr lang="en-GB" sz="2400" b="0" i="0" dirty="0">
                <a:effectLst/>
                <a:latin typeface="+mj-lt"/>
              </a:rPr>
              <a:t>), </a:t>
            </a:r>
          </a:p>
          <a:p>
            <a:r>
              <a:rPr lang="en-GB" sz="2400" b="0" i="0" dirty="0">
                <a:effectLst/>
                <a:latin typeface="+mj-lt"/>
              </a:rPr>
              <a:t>carbon monoxide (CO), </a:t>
            </a:r>
          </a:p>
          <a:p>
            <a:r>
              <a:rPr lang="en-GB" sz="2400" b="0" i="0" dirty="0" err="1">
                <a:effectLst/>
                <a:latin typeface="+mj-lt"/>
              </a:rPr>
              <a:t>sulfur</a:t>
            </a:r>
            <a:r>
              <a:rPr lang="en-GB" sz="2400" b="0" i="0" dirty="0">
                <a:effectLst/>
                <a:latin typeface="+mj-lt"/>
              </a:rPr>
              <a:t> dioxide (SO</a:t>
            </a:r>
            <a:r>
              <a:rPr lang="en-GB" sz="2400" b="0" i="0" baseline="-25000" dirty="0">
                <a:effectLst/>
                <a:latin typeface="+mj-lt"/>
              </a:rPr>
              <a:t>2</a:t>
            </a:r>
            <a:r>
              <a:rPr lang="en-GB" sz="2400" b="0" i="0" dirty="0">
                <a:effectLst/>
                <a:latin typeface="+mj-lt"/>
              </a:rPr>
              <a:t>), </a:t>
            </a:r>
          </a:p>
          <a:p>
            <a:r>
              <a:rPr lang="en-GB" sz="2400" b="0" i="0" dirty="0">
                <a:effectLst/>
                <a:latin typeface="+mj-lt"/>
              </a:rPr>
              <a:t>ozone (O</a:t>
            </a:r>
            <a:r>
              <a:rPr lang="en-GB" sz="2400" b="0" i="0" baseline="-25000" dirty="0">
                <a:effectLst/>
                <a:latin typeface="+mj-lt"/>
              </a:rPr>
              <a:t>3</a:t>
            </a:r>
            <a:r>
              <a:rPr lang="en-GB" sz="2400" b="0" i="0" dirty="0">
                <a:effectLst/>
                <a:latin typeface="+mj-lt"/>
              </a:rPr>
              <a:t>), and </a:t>
            </a:r>
          </a:p>
          <a:p>
            <a:r>
              <a:rPr lang="en-GB" sz="2400" b="0" i="0" dirty="0">
                <a:effectLst/>
                <a:latin typeface="+mj-lt"/>
              </a:rPr>
              <a:t>non-methane gases.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The </a:t>
            </a:r>
            <a:r>
              <a:rPr lang="en-GB" sz="2400" b="1" dirty="0">
                <a:latin typeface="+mj-lt"/>
                <a:sym typeface="Wingdings" panose="05000000000000000000" pitchFamily="2" charset="2"/>
              </a:rPr>
              <a:t>emissions are often unregulated and allowed amounts of pollutants can vary by region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latin typeface="+mj-lt"/>
                <a:sym typeface="Wingdings" panose="05000000000000000000" pitchFamily="2" charset="2"/>
              </a:rPr>
              <a:t>(See Figure 10.7 for comparison between the USA and </a:t>
            </a:r>
            <a:r>
              <a:rPr lang="en-GB" sz="2400" dirty="0">
                <a:latin typeface="+mj-lt"/>
              </a:rPr>
              <a:t>European Union.)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A545F9-382E-B7CC-FEBA-6C9FC1C7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46" y="1825625"/>
            <a:ext cx="5576596" cy="18101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0B9141-CD23-CBCF-7035-A595472777BA}"/>
              </a:ext>
            </a:extLst>
          </p:cNvPr>
          <p:cNvSpPr txBox="1"/>
          <p:nvPr/>
        </p:nvSpPr>
        <p:spPr>
          <a:xfrm>
            <a:off x="6094446" y="3816628"/>
            <a:ext cx="5410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10.7 Comparison of vehicle emission regulations per pollutant between USA and EU for light duty vehicles set to last until 2025. (Taken from Chapter 10, page 208)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88730-9AD6-BA5C-B5E1-09BA574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3B885-447C-DDAF-F84D-19733489E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46" y="4291421"/>
            <a:ext cx="5576596" cy="24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76337-6EA0-63B6-91A3-451D8D83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Noise pollution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44213-370D-B953-DFB3-A8754D73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0" dirty="0">
                <a:effectLst/>
                <a:latin typeface="+mj-lt"/>
              </a:rPr>
              <a:t>Noise pollution </a:t>
            </a:r>
            <a:r>
              <a:rPr lang="en-GB" sz="2400" b="0" i="0" dirty="0">
                <a:effectLst/>
                <a:latin typeface="+mj-lt"/>
              </a:rPr>
              <a:t>is a consequence of </a:t>
            </a:r>
          </a:p>
          <a:p>
            <a:r>
              <a:rPr lang="en-GB" sz="2400" dirty="0">
                <a:latin typeface="+mj-lt"/>
              </a:rPr>
              <a:t>R</a:t>
            </a:r>
            <a:r>
              <a:rPr lang="en-GB" sz="2400" b="0" i="0" dirty="0">
                <a:effectLst/>
                <a:latin typeface="+mj-lt"/>
              </a:rPr>
              <a:t>unning engines</a:t>
            </a:r>
          </a:p>
          <a:p>
            <a:r>
              <a:rPr lang="en-GB" sz="2400" dirty="0">
                <a:latin typeface="+mj-lt"/>
              </a:rPr>
              <a:t>Tires making contact with road surface at high speeds</a:t>
            </a:r>
          </a:p>
          <a:p>
            <a:pPr marL="0" indent="0">
              <a:buNone/>
            </a:pPr>
            <a:r>
              <a:rPr lang="en-GB" sz="2400" b="1" dirty="0">
                <a:latin typeface="+mj-lt"/>
              </a:rPr>
              <a:t>Exposure to noise pollution </a:t>
            </a:r>
            <a:r>
              <a:rPr lang="en-GB" sz="2400" dirty="0">
                <a:latin typeface="+mj-lt"/>
              </a:rPr>
              <a:t>in the US is linked to socioeconomic position, while the linkage in the EU is less clear.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Transport-related noise pollution are </a:t>
            </a:r>
            <a:r>
              <a:rPr lang="en-GB" sz="2400" b="1" dirty="0">
                <a:latin typeface="+mj-lt"/>
              </a:rPr>
              <a:t>linked to adverse health outcomes</a:t>
            </a:r>
            <a:r>
              <a:rPr lang="en-GB" sz="2400" dirty="0">
                <a:latin typeface="+mj-lt"/>
              </a:rPr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10B9141-CD23-CBCF-7035-A595472777BA}"/>
              </a:ext>
            </a:extLst>
          </p:cNvPr>
          <p:cNvSpPr txBox="1"/>
          <p:nvPr/>
        </p:nvSpPr>
        <p:spPr>
          <a:xfrm>
            <a:off x="6227081" y="5194978"/>
            <a:ext cx="5410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10.8 </a:t>
            </a:r>
            <a:r>
              <a:rPr lang="en-US" sz="900" dirty="0"/>
              <a:t>Correlation between velocity and noise emitted by car</a:t>
            </a:r>
            <a:r>
              <a:rPr lang="en-GB" sz="900" dirty="0"/>
              <a:t>. (Taken from Chapter 10, page 209)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CCAE2F5-DB46-B82A-AB26-45480D71E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081" y="2897228"/>
            <a:ext cx="5660119" cy="22081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F55F9-F3C2-3999-B59D-53D3C9BA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2D4FB-4D84-8EB3-8B5E-5921E16EDD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15" y="534310"/>
            <a:ext cx="52578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3361462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A45C9-54ED-7C05-6323-11606870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676B2-4C36-FD15-4C8C-8B87A388B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5F87D-29EB-F5F1-5F5B-56CF236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113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</a:t>
            </a:r>
            <a:r>
              <a:rPr lang="en-GB" baseline="-25000" dirty="0">
                <a:solidFill>
                  <a:srgbClr val="00B0F0"/>
                </a:solidFill>
              </a:rPr>
              <a:t>2</a:t>
            </a:r>
            <a:r>
              <a:rPr lang="en-GB" dirty="0">
                <a:solidFill>
                  <a:srgbClr val="00B0F0"/>
                </a:solidFill>
              </a:rPr>
              <a:t>-driven innovations in the transport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72BE5-9053-9D7B-99E6-7959A53C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dirty="0">
                <a:effectLst/>
                <a:latin typeface="+mj-lt"/>
              </a:rPr>
              <a:t>Categories of </a:t>
            </a:r>
            <a:r>
              <a:rPr lang="en-GB" sz="3200" dirty="0">
                <a:latin typeface="+mj-lt"/>
              </a:rPr>
              <a:t>i</a:t>
            </a:r>
            <a:r>
              <a:rPr lang="en-GB" sz="3200" b="0" i="0" dirty="0">
                <a:effectLst/>
                <a:latin typeface="+mj-lt"/>
              </a:rPr>
              <a:t>nnovations are: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Technical innovations: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Electrification: battery capacities and durability, charging infrastructure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Use of hydrogen as an energy carrier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Biofuels for freight, marine, and aviation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Behavioural innovations: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Mobility-as-a-Service (</a:t>
            </a:r>
            <a:r>
              <a:rPr lang="en-GB" sz="2400" b="0" i="0" dirty="0" err="1">
                <a:effectLst/>
                <a:latin typeface="+mj-lt"/>
              </a:rPr>
              <a:t>MaaS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dirty="0" err="1">
                <a:latin typeface="+mj-lt"/>
              </a:rPr>
              <a:t>Micromobility</a:t>
            </a:r>
            <a:r>
              <a:rPr lang="en-GB" sz="2400" b="0" i="0" dirty="0">
                <a:effectLst/>
                <a:latin typeface="+mj-lt"/>
              </a:rPr>
              <a:t> (e-scooters, </a:t>
            </a:r>
            <a:r>
              <a:rPr lang="en-GB" sz="2400" b="0" i="0" dirty="0" err="1">
                <a:effectLst/>
                <a:latin typeface="+mj-lt"/>
              </a:rPr>
              <a:t>bikesharing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Car-sharing and ridesharing</a:t>
            </a:r>
          </a:p>
          <a:p>
            <a:pPr lvl="2"/>
            <a:r>
              <a:rPr lang="en-GB" sz="2400" dirty="0">
                <a:latin typeface="+mj-lt"/>
              </a:rPr>
              <a:t>I</a:t>
            </a:r>
            <a:r>
              <a:rPr lang="en-GB" sz="2400" b="0" i="0" dirty="0">
                <a:effectLst/>
                <a:latin typeface="+mj-lt"/>
              </a:rPr>
              <a:t>nnovations in public transport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96AC-5EF5-5A52-EF9A-F1425013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A275A-77EF-828F-3B8D-A576C3A34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09" y="4079631"/>
            <a:ext cx="4750191" cy="2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04055-93A3-9641-05D3-2EF86FD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 and scope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2D511-3C80-ED15-8730-A723135D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Transport has diverse environmental impacts, including harm to biodiversity, air quality, and public health.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9295C-53D8-8A99-1BCF-B99A4A9B4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770865"/>
            <a:ext cx="8430087" cy="337209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FD6EEE-2184-385E-7378-2A7FFD8586EF}"/>
              </a:ext>
            </a:extLst>
          </p:cNvPr>
          <p:cNvSpPr txBox="1"/>
          <p:nvPr/>
        </p:nvSpPr>
        <p:spPr>
          <a:xfrm>
            <a:off x="838198" y="6142963"/>
            <a:ext cx="48612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+mj-lt"/>
              </a:rPr>
              <a:t>Table 10.1 Dominant </a:t>
            </a:r>
            <a:r>
              <a:rPr lang="fr-FR" sz="900" dirty="0" err="1">
                <a:latin typeface="+mj-lt"/>
              </a:rPr>
              <a:t>environmental</a:t>
            </a:r>
            <a:r>
              <a:rPr lang="fr-FR" sz="900" dirty="0">
                <a:latin typeface="+mj-lt"/>
              </a:rPr>
              <a:t> impacts per transport mode. (</a:t>
            </a:r>
            <a:r>
              <a:rPr lang="fr-FR" sz="900" dirty="0" err="1">
                <a:latin typeface="+mj-lt"/>
              </a:rPr>
              <a:t>Taken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from</a:t>
            </a:r>
            <a:r>
              <a:rPr lang="fr-FR" sz="900" dirty="0">
                <a:latin typeface="+mj-lt"/>
              </a:rPr>
              <a:t> </a:t>
            </a:r>
            <a:r>
              <a:rPr lang="fr-FR" sz="900" dirty="0" err="1">
                <a:latin typeface="+mj-lt"/>
              </a:rPr>
              <a:t>Chapter</a:t>
            </a:r>
            <a:r>
              <a:rPr lang="fr-FR" sz="900" dirty="0">
                <a:latin typeface="+mj-lt"/>
              </a:rPr>
              <a:t> 10, page 253)</a:t>
            </a:r>
            <a:endParaRPr lang="en-GB" sz="900" dirty="0">
              <a:latin typeface="+mj-lt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40FD875-6C36-3094-37EA-AD216746DB93}"/>
              </a:ext>
            </a:extLst>
          </p:cNvPr>
          <p:cNvSpPr txBox="1">
            <a:spLocks/>
          </p:cNvSpPr>
          <p:nvPr/>
        </p:nvSpPr>
        <p:spPr>
          <a:xfrm>
            <a:off x="9030439" y="5735359"/>
            <a:ext cx="2421756" cy="63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latin typeface="+mj-lt"/>
              </a:rPr>
              <a:t>The focus of this chapter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6C4ADB-7059-E227-795C-99406F84EEA8}"/>
              </a:ext>
            </a:extLst>
          </p:cNvPr>
          <p:cNvSpPr/>
          <p:nvPr/>
        </p:nvSpPr>
        <p:spPr>
          <a:xfrm>
            <a:off x="1020932" y="3179941"/>
            <a:ext cx="4474346" cy="45990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5EF3A7-5570-B2B3-A25E-D3C4D47DAE50}"/>
              </a:ext>
            </a:extLst>
          </p:cNvPr>
          <p:cNvSpPr/>
          <p:nvPr/>
        </p:nvSpPr>
        <p:spPr>
          <a:xfrm>
            <a:off x="1020932" y="5752730"/>
            <a:ext cx="4474346" cy="28855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84ADCD-5B42-D88E-AE18-08ACF866245E}"/>
              </a:ext>
            </a:extLst>
          </p:cNvPr>
          <p:cNvSpPr/>
          <p:nvPr/>
        </p:nvSpPr>
        <p:spPr>
          <a:xfrm>
            <a:off x="1020932" y="4606772"/>
            <a:ext cx="4474346" cy="45990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534FF3-D885-889E-21B1-A4A66A918C16}"/>
              </a:ext>
            </a:extLst>
          </p:cNvPr>
          <p:cNvSpPr/>
          <p:nvPr/>
        </p:nvSpPr>
        <p:spPr>
          <a:xfrm>
            <a:off x="9030439" y="5686426"/>
            <a:ext cx="2344446" cy="69662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03494-7690-3F47-95D8-1F52EF775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507" y="3207043"/>
            <a:ext cx="2344446" cy="234444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605BE3-9175-62B9-1A0B-6793E75F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5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5F87D-29EB-F5F1-5F5B-56CF236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113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CO2-driven innovations in the transport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72BE5-9053-9D7B-99E6-7959A53C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dirty="0">
                <a:effectLst/>
                <a:latin typeface="+mj-lt"/>
              </a:rPr>
              <a:t>Categories of innovations are: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Technical innovations: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Electrification: battery capacities, durability, charging infrastructure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Use of hydrogen as an energy carrier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Biofuels for freight, marine, and aviation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Behavioural innovations: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Mobility-as-a-Service (</a:t>
            </a:r>
            <a:r>
              <a:rPr lang="en-GB" sz="2400" b="0" i="0" dirty="0" err="1">
                <a:effectLst/>
                <a:latin typeface="+mj-lt"/>
              </a:rPr>
              <a:t>MaaS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dirty="0" err="1">
                <a:latin typeface="+mj-lt"/>
              </a:rPr>
              <a:t>M</a:t>
            </a:r>
            <a:r>
              <a:rPr lang="en-GB" sz="2400" b="0" i="0" dirty="0" err="1">
                <a:effectLst/>
                <a:latin typeface="+mj-lt"/>
              </a:rPr>
              <a:t>icromobility</a:t>
            </a:r>
            <a:r>
              <a:rPr lang="en-GB" sz="2400" b="0" i="0" dirty="0">
                <a:effectLst/>
                <a:latin typeface="+mj-lt"/>
              </a:rPr>
              <a:t> (e-scooters, </a:t>
            </a:r>
            <a:r>
              <a:rPr lang="en-GB" sz="2400" b="0" i="0" dirty="0" err="1">
                <a:effectLst/>
                <a:latin typeface="+mj-lt"/>
              </a:rPr>
              <a:t>bikesharing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Car-sharing and ridesharing</a:t>
            </a:r>
          </a:p>
          <a:p>
            <a:pPr lvl="2"/>
            <a:r>
              <a:rPr lang="en-GB" sz="2400" dirty="0">
                <a:latin typeface="+mj-lt"/>
              </a:rPr>
              <a:t>I</a:t>
            </a:r>
            <a:r>
              <a:rPr lang="en-GB" sz="2400" b="0" i="0" dirty="0">
                <a:effectLst/>
                <a:latin typeface="+mj-lt"/>
              </a:rPr>
              <a:t>nnovations in public transport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130D566-9889-7612-59C1-B02EA2E0E394}"/>
              </a:ext>
            </a:extLst>
          </p:cNvPr>
          <p:cNvSpPr/>
          <p:nvPr/>
        </p:nvSpPr>
        <p:spPr>
          <a:xfrm>
            <a:off x="1248697" y="2369139"/>
            <a:ext cx="9419303" cy="1603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0786F-B65A-9EA6-598C-A93ED8EB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546B0-2F3B-C383-9AF0-FF819E9C8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09" y="4079631"/>
            <a:ext cx="4750191" cy="2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1133-BE78-3470-F474-33669C14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B0F0"/>
                </a:solidFill>
                <a:effectLst/>
              </a:rPr>
              <a:t>Technical innovations: Electrification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C5A83-8D86-2D5E-5BDC-DDE50812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638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Electrification</a:t>
            </a:r>
            <a:r>
              <a:rPr lang="en-US" dirty="0">
                <a:latin typeface="+mj-lt"/>
              </a:rPr>
              <a:t> is a prominent strategy for mitigating climate change.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Reduction in emissions achieved, but with constraints:</a:t>
            </a:r>
          </a:p>
          <a:p>
            <a:pPr marL="285750" indent="-285750"/>
            <a:r>
              <a:rPr lang="en-US" dirty="0">
                <a:latin typeface="+mj-lt"/>
              </a:rPr>
              <a:t>Battery weight and its impact on vehicle weight and non-exhaust emissions</a:t>
            </a:r>
          </a:p>
          <a:p>
            <a:pPr marL="285750" indent="-285750"/>
            <a:r>
              <a:rPr lang="en-US" dirty="0">
                <a:latin typeface="+mj-lt"/>
              </a:rPr>
              <a:t>Sourcing of raw materials (e.g., Lithium and Cobalt)</a:t>
            </a:r>
          </a:p>
          <a:p>
            <a:pPr marL="285750" indent="-285750"/>
            <a:r>
              <a:rPr lang="en-US" dirty="0">
                <a:latin typeface="+mj-lt"/>
              </a:rPr>
              <a:t>EV adoption dependent on availability of charging infrastructure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68851E3-F023-1FB9-987D-2959DD41C359}"/>
              </a:ext>
            </a:extLst>
          </p:cNvPr>
          <p:cNvSpPr txBox="1"/>
          <p:nvPr/>
        </p:nvSpPr>
        <p:spPr>
          <a:xfrm>
            <a:off x="7747820" y="5295593"/>
            <a:ext cx="41688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Car charging - Free image on </a:t>
            </a:r>
            <a:r>
              <a:rPr lang="en-GB" sz="900" dirty="0" err="1">
                <a:hlinkClick r:id="rId2"/>
              </a:rPr>
              <a:t>Unsplash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spiegel, auto, voertuig, Auto-onderdeel&#10;&#10;Automatisch gegenereerde beschrijving">
            <a:extLst>
              <a:ext uri="{FF2B5EF4-FFF2-40B4-BE49-F238E27FC236}">
                <a16:creationId xmlns:a16="http://schemas.microsoft.com/office/drawing/2014/main" id="{13F73A11-00A3-1594-881A-BAB2325A2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34" y="2572058"/>
            <a:ext cx="3715464" cy="2723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48A44-A4C1-D71B-0A08-28C8D970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2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99BA9-9A7E-0409-2327-183E56E3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Technical innovations: Hydrogen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CF2D7-366B-6C3F-FD39-D0521D05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8742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Hydrogen fuel cell technology could </a:t>
            </a:r>
            <a:r>
              <a:rPr lang="en-GB" b="1" dirty="0">
                <a:solidFill>
                  <a:srgbClr val="374151"/>
                </a:solidFill>
                <a:latin typeface="+mj-lt"/>
              </a:rPr>
              <a:t>decarbonize</a:t>
            </a:r>
            <a:r>
              <a:rPr lang="en-GB" dirty="0">
                <a:solidFill>
                  <a:srgbClr val="374151"/>
                </a:solidFill>
                <a:latin typeface="+mj-lt"/>
              </a:rPr>
              <a:t> the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heavy and long-haul freight or marine shipping.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374151"/>
                </a:solidFill>
                <a:latin typeface="+mj-lt"/>
              </a:rPr>
              <a:t>Barriers to its use:</a:t>
            </a:r>
          </a:p>
          <a:p>
            <a:r>
              <a:rPr lang="en-GB" dirty="0">
                <a:solidFill>
                  <a:srgbClr val="374151"/>
                </a:solidFill>
                <a:latin typeface="+mj-lt"/>
              </a:rPr>
              <a:t>Low energy lifecycle efficiency compared to direct electrification</a:t>
            </a: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Charging infrastructure, price, and technology maturity</a:t>
            </a: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535750A-7821-924E-EB82-6F8613C13925}"/>
              </a:ext>
            </a:extLst>
          </p:cNvPr>
          <p:cNvSpPr txBox="1"/>
          <p:nvPr/>
        </p:nvSpPr>
        <p:spPr>
          <a:xfrm>
            <a:off x="0" y="6492875"/>
            <a:ext cx="11808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Transport and Environment (2020), </a:t>
            </a:r>
            <a:r>
              <a:rPr lang="en-GB" sz="900" dirty="0" err="1"/>
              <a:t>Electrofuels</a:t>
            </a:r>
            <a:r>
              <a:rPr lang="en-GB" sz="900" dirty="0"/>
              <a:t>? Yes, we can ... if we’re efficient. Retrieved from https://www.transportenvironment.org/wpcontent/uploads/2020/12/2020_12_Briefing_feasibility_study_renewables_decarbonisation.pdf (February 4th, 2022).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81ED3B-7827-4148-945F-1DA0316DE54E}"/>
              </a:ext>
            </a:extLst>
          </p:cNvPr>
          <p:cNvSpPr txBox="1"/>
          <p:nvPr/>
        </p:nvSpPr>
        <p:spPr>
          <a:xfrm>
            <a:off x="6791536" y="5209440"/>
            <a:ext cx="35494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Hydrogen transport - Free image on </a:t>
            </a:r>
            <a:r>
              <a:rPr lang="en-GB" sz="900" dirty="0" err="1">
                <a:hlinkClick r:id="rId2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11" name="Afbeelding 10" descr="Afbeelding met schermopname, Elektrisch blauw, Lettertype, blauw&#10;&#10;Automatisch gegenereerde beschrijving">
            <a:extLst>
              <a:ext uri="{FF2B5EF4-FFF2-40B4-BE49-F238E27FC236}">
                <a16:creationId xmlns:a16="http://schemas.microsoft.com/office/drawing/2014/main" id="{F2DFF59F-24F2-5E65-A24E-ABBA24679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536" y="1923493"/>
            <a:ext cx="4644737" cy="32839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83A2-F1E2-25A1-C4C7-736BDE97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46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49D16-0323-2DBE-1375-E336EAD7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Technical innovations: Biofuels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2734F-FDF8-17CE-0C0E-81E3C5D0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1" i="0" dirty="0">
                <a:effectLst/>
                <a:latin typeface="+mj-lt"/>
              </a:rPr>
              <a:t>Biofuels complement electrification </a:t>
            </a:r>
            <a:r>
              <a:rPr lang="en-GB" b="0" i="0" dirty="0">
                <a:effectLst/>
                <a:latin typeface="+mj-lt"/>
              </a:rPr>
              <a:t>in transportation, particularly in freight, marine, and aviation sectors </a:t>
            </a:r>
            <a:r>
              <a:rPr lang="en-US" b="0" i="0" dirty="0">
                <a:effectLst/>
                <a:latin typeface="+mj-lt"/>
              </a:rPr>
              <a:t>Ethanol and biodiesel have achieved commercial scale and success.</a:t>
            </a:r>
          </a:p>
          <a:p>
            <a:r>
              <a:rPr lang="en-US" b="0" i="0" dirty="0">
                <a:effectLst/>
                <a:latin typeface="+mj-lt"/>
              </a:rPr>
              <a:t>Challenges in scaling up biofuels, particularly those derived from lignocellulosic feedstocks.</a:t>
            </a:r>
          </a:p>
          <a:p>
            <a:pPr marL="0" indent="0" algn="l">
              <a:buNone/>
            </a:pPr>
            <a:endParaRPr lang="en-GB" b="0" i="0" dirty="0">
              <a:effectLst/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3A82D9-4C85-0160-329A-54BA8B062C38}"/>
              </a:ext>
            </a:extLst>
          </p:cNvPr>
          <p:cNvSpPr txBox="1"/>
          <p:nvPr/>
        </p:nvSpPr>
        <p:spPr>
          <a:xfrm>
            <a:off x="0" y="6350169"/>
            <a:ext cx="1219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Jaramillo, P., S. Kahn Ribeiro, P. Newman, S. Dhar, O. </a:t>
            </a:r>
            <a:r>
              <a:rPr lang="en-GB" sz="900" dirty="0" err="1"/>
              <a:t>Diemuodeke</a:t>
            </a:r>
            <a:r>
              <a:rPr lang="en-GB" sz="900" dirty="0"/>
              <a:t>, T. </a:t>
            </a:r>
            <a:r>
              <a:rPr lang="en-GB" sz="900" dirty="0" err="1"/>
              <a:t>Kajino</a:t>
            </a:r>
            <a:r>
              <a:rPr lang="en-GB" sz="900" dirty="0"/>
              <a:t>, D. Lee, S. Nugroho, X. Ou, A. Hammer </a:t>
            </a:r>
            <a:r>
              <a:rPr lang="en-GB" sz="900" dirty="0" err="1"/>
              <a:t>Strømman</a:t>
            </a:r>
            <a:r>
              <a:rPr lang="en-GB" sz="900" dirty="0"/>
              <a:t> and J. Whitehead (2022), Transport. In IPCC, 2022: Climate change 2022: Mitigation of climate change. Contribution of Working Group III to the Sixth Assessment Report of the Intergovernmental Panel on Climate Change [P.R. Shukla, J. </a:t>
            </a:r>
            <a:r>
              <a:rPr lang="en-GB" sz="900" dirty="0" err="1"/>
              <a:t>Skea</a:t>
            </a:r>
            <a:r>
              <a:rPr lang="en-GB" sz="900" dirty="0"/>
              <a:t>, R. Slade, A. Al </a:t>
            </a:r>
            <a:r>
              <a:rPr lang="en-GB" sz="900" dirty="0" err="1"/>
              <a:t>Khourdajie</a:t>
            </a:r>
            <a:r>
              <a:rPr lang="en-GB" sz="900" dirty="0"/>
              <a:t>, R. van Diemen, D. McCollum, M. Pathak, S. Some, P. Vyas, R. </a:t>
            </a:r>
            <a:r>
              <a:rPr lang="en-GB" sz="900" dirty="0" err="1"/>
              <a:t>Fradera</a:t>
            </a:r>
            <a:r>
              <a:rPr lang="en-GB" sz="900" dirty="0"/>
              <a:t>, M. </a:t>
            </a:r>
            <a:r>
              <a:rPr lang="en-GB" sz="900" dirty="0" err="1"/>
              <a:t>Belkacemi</a:t>
            </a:r>
            <a:r>
              <a:rPr lang="en-GB" sz="900" dirty="0"/>
              <a:t>, A. </a:t>
            </a:r>
            <a:r>
              <a:rPr lang="en-GB" sz="900" dirty="0" err="1"/>
              <a:t>Hasija</a:t>
            </a:r>
            <a:r>
              <a:rPr lang="en-GB" sz="900" dirty="0"/>
              <a:t>, G. Lisboa, S. Luz, J. Malley, (eds.)]. Cambridge University Press, Cambridge, UK and New York, NY, USA. </a:t>
            </a:r>
            <a:r>
              <a:rPr lang="en-GB" sz="900" dirty="0" err="1"/>
              <a:t>doi</a:t>
            </a:r>
            <a:r>
              <a:rPr lang="en-GB" sz="900" dirty="0"/>
              <a:t>: 10.1017/9781009157926.012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6662C5-53BC-34AB-D45C-C4FA86A995EE}"/>
              </a:ext>
            </a:extLst>
          </p:cNvPr>
          <p:cNvSpPr txBox="1"/>
          <p:nvPr/>
        </p:nvSpPr>
        <p:spPr>
          <a:xfrm>
            <a:off x="7600336" y="5845289"/>
            <a:ext cx="18877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Biofuel - Free image on </a:t>
            </a:r>
            <a:r>
              <a:rPr lang="en-GB" sz="900" dirty="0" err="1">
                <a:hlinkClick r:id="rId2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13" name="Afbeelding 12" descr="Afbeelding met Graphics, schermopname, grafische vormgeving, ontwerp&#10;&#10;Automatisch gegenereerde beschrijving">
            <a:extLst>
              <a:ext uri="{FF2B5EF4-FFF2-40B4-BE49-F238E27FC236}">
                <a16:creationId xmlns:a16="http://schemas.microsoft.com/office/drawing/2014/main" id="{F2A6E3E9-C2E5-4186-5CAD-61D26A5AF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0" y="1863894"/>
            <a:ext cx="3010929" cy="39979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46748-C9A8-3978-2F95-FF69C9FC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6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5F87D-29EB-F5F1-5F5B-56CF2364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1131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</a:t>
            </a:r>
            <a:r>
              <a:rPr lang="en-GB" baseline="-25000" dirty="0">
                <a:solidFill>
                  <a:srgbClr val="00B0F0"/>
                </a:solidFill>
              </a:rPr>
              <a:t>2</a:t>
            </a:r>
            <a:r>
              <a:rPr lang="en-GB" dirty="0">
                <a:solidFill>
                  <a:srgbClr val="00B0F0"/>
                </a:solidFill>
              </a:rPr>
              <a:t>-driven innovations in the transport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72BE5-9053-9D7B-99E6-7959A53C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dirty="0">
                <a:effectLst/>
                <a:latin typeface="+mj-lt"/>
              </a:rPr>
              <a:t>Categories of innovations are: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Technical innovations: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Electrification: battery capacities, durability, charging infrastructure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Use of hydrogen as an energy carrier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Biofuels for freight, marine, and aviation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800" b="0" i="0" dirty="0">
                <a:effectLst/>
                <a:latin typeface="+mj-lt"/>
              </a:rPr>
              <a:t>Behavioural innovations:</a:t>
            </a:r>
          </a:p>
          <a:p>
            <a:pPr lvl="2"/>
            <a:r>
              <a:rPr lang="en-GB" sz="2400" dirty="0">
                <a:latin typeface="+mj-lt"/>
              </a:rPr>
              <a:t>I</a:t>
            </a:r>
            <a:r>
              <a:rPr lang="en-GB" sz="2400" b="0" i="0" dirty="0">
                <a:effectLst/>
                <a:latin typeface="+mj-lt"/>
              </a:rPr>
              <a:t>nnovations in public transport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Mobility-as-a-Service (</a:t>
            </a:r>
            <a:r>
              <a:rPr lang="en-GB" sz="2400" b="0" i="0" dirty="0" err="1">
                <a:effectLst/>
                <a:latin typeface="+mj-lt"/>
              </a:rPr>
              <a:t>MaaS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dirty="0">
                <a:latin typeface="+mj-lt"/>
              </a:rPr>
              <a:t>Advances in </a:t>
            </a:r>
            <a:r>
              <a:rPr lang="en-GB" sz="2400" dirty="0" err="1">
                <a:latin typeface="+mj-lt"/>
              </a:rPr>
              <a:t>m</a:t>
            </a:r>
            <a:r>
              <a:rPr lang="en-GB" sz="2400" b="0" i="0" dirty="0" err="1">
                <a:effectLst/>
                <a:latin typeface="+mj-lt"/>
              </a:rPr>
              <a:t>icromobility</a:t>
            </a:r>
            <a:r>
              <a:rPr lang="en-GB" sz="2400" b="0" i="0" dirty="0">
                <a:effectLst/>
                <a:latin typeface="+mj-lt"/>
              </a:rPr>
              <a:t> (e-scooters, </a:t>
            </a:r>
            <a:r>
              <a:rPr lang="en-GB" sz="2400" b="0" i="0" dirty="0" err="1">
                <a:effectLst/>
                <a:latin typeface="+mj-lt"/>
              </a:rPr>
              <a:t>bikesharing</a:t>
            </a:r>
            <a:r>
              <a:rPr lang="en-GB" sz="2400" b="0" i="0" dirty="0">
                <a:effectLst/>
                <a:latin typeface="+mj-lt"/>
              </a:rPr>
              <a:t>)</a:t>
            </a:r>
          </a:p>
          <a:p>
            <a:pPr lvl="2"/>
            <a:r>
              <a:rPr lang="en-GB" sz="2400" b="0" i="0" dirty="0">
                <a:effectLst/>
                <a:latin typeface="+mj-lt"/>
              </a:rPr>
              <a:t>Car-sharing and ridesharing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130D566-9889-7612-59C1-B02EA2E0E394}"/>
              </a:ext>
            </a:extLst>
          </p:cNvPr>
          <p:cNvSpPr/>
          <p:nvPr/>
        </p:nvSpPr>
        <p:spPr>
          <a:xfrm>
            <a:off x="1209369" y="4001293"/>
            <a:ext cx="7273450" cy="1996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3A130-44D3-D3FE-E316-A6A5A1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32989-203D-E25A-39B4-806F94A3C1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36" y="4861617"/>
            <a:ext cx="3455963" cy="19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A54D-E1FF-A88F-8A3E-5CF73EE8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548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Reducing emissions through </a:t>
            </a:r>
            <a:r>
              <a:rPr lang="en-GB" dirty="0" err="1">
                <a:solidFill>
                  <a:srgbClr val="00B0F0"/>
                </a:solidFill>
              </a:rPr>
              <a:t>behavior</a:t>
            </a:r>
            <a:r>
              <a:rPr lang="en-GB" dirty="0">
                <a:solidFill>
                  <a:srgbClr val="00B0F0"/>
                </a:solidFill>
              </a:rPr>
              <a:t> change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F024A-099B-6C28-CCE2-F305D6D4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33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>
                <a:latin typeface="+mj-lt"/>
              </a:rPr>
              <a:t>Behavioral</a:t>
            </a:r>
            <a:r>
              <a:rPr lang="en-GB" b="1" dirty="0">
                <a:latin typeface="+mj-lt"/>
              </a:rPr>
              <a:t> changes and incentives </a:t>
            </a:r>
            <a:r>
              <a:rPr lang="en-GB" dirty="0">
                <a:latin typeface="+mj-lt"/>
              </a:rPr>
              <a:t>can contribute to emissions reduction alongside technological innovation</a:t>
            </a:r>
          </a:p>
          <a:p>
            <a:r>
              <a:rPr lang="en-GB" dirty="0">
                <a:latin typeface="+mj-lt"/>
              </a:rPr>
              <a:t>Mobility-as-a-service (Maas)</a:t>
            </a:r>
          </a:p>
          <a:p>
            <a:r>
              <a:rPr lang="en-GB" dirty="0">
                <a:latin typeface="+mj-lt"/>
              </a:rPr>
              <a:t>Public transport information</a:t>
            </a:r>
          </a:p>
          <a:p>
            <a:r>
              <a:rPr lang="en-GB" dirty="0">
                <a:latin typeface="+mj-lt"/>
              </a:rPr>
              <a:t>Advances in </a:t>
            </a:r>
            <a:r>
              <a:rPr lang="en-GB" dirty="0" err="1">
                <a:latin typeface="+mj-lt"/>
              </a:rPr>
              <a:t>micromobility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Infrastructure information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BFB3E1-E164-C47F-F7BF-9688CFB6DC40}"/>
              </a:ext>
            </a:extLst>
          </p:cNvPr>
          <p:cNvSpPr txBox="1"/>
          <p:nvPr/>
        </p:nvSpPr>
        <p:spPr>
          <a:xfrm>
            <a:off x="7295535" y="6060726"/>
            <a:ext cx="31856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Phone - Free image on </a:t>
            </a:r>
            <a:r>
              <a:rPr lang="en-GB" sz="900" dirty="0" err="1">
                <a:hlinkClick r:id="rId2"/>
              </a:rPr>
              <a:t>Unsplash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buitenshuis, boom, persoon, hemel&#10;&#10;Automatisch gegenereerde beschrijving">
            <a:extLst>
              <a:ext uri="{FF2B5EF4-FFF2-40B4-BE49-F238E27FC236}">
                <a16:creationId xmlns:a16="http://schemas.microsoft.com/office/drawing/2014/main" id="{A78FF6B8-756C-0A44-4C96-4FD18BD98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91" y="1825625"/>
            <a:ext cx="3372464" cy="4215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1008-1F71-E203-E93C-C4F459F4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0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50A41-D28A-1F37-7F1C-8CC32BAA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Behavioural innovations: </a:t>
            </a:r>
            <a:r>
              <a:rPr lang="en-GB" sz="4400" b="0" i="0" dirty="0">
                <a:solidFill>
                  <a:srgbClr val="00B0F0"/>
                </a:solidFill>
                <a:effectLst/>
                <a:latin typeface="+mj-lt"/>
              </a:rPr>
              <a:t>Sharing economy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8DB4F9-A8C9-1A77-AF08-32D34755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+mj-lt"/>
              </a:rPr>
              <a:t>Growth in shared mobility solutions </a:t>
            </a:r>
            <a:r>
              <a:rPr lang="en-GB" dirty="0">
                <a:latin typeface="+mj-lt"/>
              </a:rPr>
              <a:t>stimulated by advancements in technology, a decrease in price of mobile devices and availability of internet connection.</a:t>
            </a:r>
          </a:p>
          <a:p>
            <a:r>
              <a:rPr lang="en-GB" dirty="0">
                <a:latin typeface="+mj-lt"/>
              </a:rPr>
              <a:t>Use of services depend on socio-demographic, residential location characteristics, time of day or weather conditions.</a:t>
            </a:r>
          </a:p>
          <a:p>
            <a:r>
              <a:rPr lang="en-GB" dirty="0">
                <a:latin typeface="+mj-lt"/>
              </a:rPr>
              <a:t>Adoption varies because users are not homogeneous.</a:t>
            </a: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+mj-lt"/>
                <a:sym typeface="Wingdings" panose="05000000000000000000" pitchFamily="2" charset="2"/>
              </a:rPr>
              <a:t>P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rice plays a crucial role in the adoption of emerging services.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D1F0-CB53-3A71-0D6D-5F658A60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B0FCE-4636-E406-CF69-DAD085CDE5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489" y="4951044"/>
            <a:ext cx="2864911" cy="19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3897278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5DEA0-A102-9D5C-D13F-DAC4B14C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E6535-3DE1-F7B3-4C8C-7FFC97457F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46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779AB-FB39-5829-421C-0BFC9C79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 comparison of the environmental performance of transport modes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5E733-06F7-FBCC-CBC4-C5C42233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GB" b="1" i="0" dirty="0">
                <a:effectLst/>
                <a:latin typeface="+mj-lt"/>
              </a:rPr>
              <a:t>Comparing emissions performance of transport modes is challenging </a:t>
            </a:r>
            <a:r>
              <a:rPr lang="en-GB" b="0" i="0" dirty="0">
                <a:effectLst/>
                <a:latin typeface="+mj-lt"/>
              </a:rPr>
              <a:t>due to methodological differences:</a:t>
            </a:r>
          </a:p>
          <a:p>
            <a:r>
              <a:rPr lang="en-GB" b="0" i="0" dirty="0">
                <a:effectLst/>
                <a:latin typeface="+mj-lt"/>
              </a:rPr>
              <a:t>Selection of emissions for comparison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Inclusion of indirect emissions from vehicle production, infrastructure,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Consideration of emissions from electricity production and refineries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Comparison of emissions for different years and sub-segments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Differentiating between average emissions and marginal emissions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Factoring in time periods and real-world circumstances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Accounting for load factors or occupancy rates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11A25A-ABF0-B532-17FD-3D3539B9F169}"/>
              </a:ext>
            </a:extLst>
          </p:cNvPr>
          <p:cNvSpPr txBox="1"/>
          <p:nvPr/>
        </p:nvSpPr>
        <p:spPr>
          <a:xfrm>
            <a:off x="0" y="6627168"/>
            <a:ext cx="77127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van Wee, B., P. </a:t>
            </a:r>
            <a:r>
              <a:rPr lang="en-GB" sz="900" dirty="0" err="1"/>
              <a:t>Janse</a:t>
            </a:r>
            <a:r>
              <a:rPr lang="en-GB" sz="900" dirty="0"/>
              <a:t> and R. van den Brink (2005), ‘Comparing environmental performance of land transport modes', Transport Reviews, 25(1), 3–24.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1BF5C-D6E9-07FC-0502-9820A9F5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42391-C2A9-E25B-D639-66B8E3954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4" y="4135902"/>
            <a:ext cx="2615766" cy="27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EB53C-05BE-3AA4-4AC7-1D02D5F9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 comparison of the environmental performance of transport modes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FEDDCB-94EC-550B-10D5-2D356363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1" i="0" dirty="0">
                <a:effectLst/>
                <a:latin typeface="+mj-lt"/>
              </a:rPr>
              <a:t>Lifecycle analysis</a:t>
            </a:r>
            <a:r>
              <a:rPr lang="en-GB" b="0" i="0" dirty="0">
                <a:effectLst/>
                <a:latin typeface="+mj-lt"/>
              </a:rPr>
              <a:t> provide a comprehensive evaluation of transport impacts including: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Vehicle production and scrapping,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</a:t>
            </a:r>
            <a:r>
              <a:rPr lang="en-GB" b="0" i="0" dirty="0">
                <a:effectLst/>
                <a:latin typeface="+mj-lt"/>
              </a:rPr>
              <a:t>nergy (fuel) extraction, and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Production and the full environmental impacts associated with infrastructure.</a:t>
            </a:r>
          </a:p>
          <a:p>
            <a:pPr marL="0" indent="0" algn="l">
              <a:buNone/>
            </a:pPr>
            <a:r>
              <a:rPr lang="en-GB" dirty="0">
                <a:latin typeface="+mj-lt"/>
              </a:rPr>
              <a:t>LCA used to </a:t>
            </a:r>
            <a:r>
              <a:rPr lang="en-GB" b="1" dirty="0">
                <a:latin typeface="+mj-lt"/>
              </a:rPr>
              <a:t>calculate impacts of the full range of transport activities </a:t>
            </a:r>
            <a:r>
              <a:rPr lang="en-GB" dirty="0">
                <a:latin typeface="+mj-lt"/>
              </a:rPr>
              <a:t>associated with the entire supply chain of a product.</a:t>
            </a:r>
          </a:p>
          <a:p>
            <a:pPr marL="0" indent="0" algn="l">
              <a:buNone/>
            </a:pPr>
            <a:endParaRPr lang="en-GB" b="0" i="0" dirty="0">
              <a:effectLst/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6CAA5-BC5B-4923-1208-858D885C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561B2-3DC0-615E-ACC8-CFFA42729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362" y="5062214"/>
            <a:ext cx="1725637" cy="17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9B6CB-711E-729D-3421-2EC1E5E0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7C20A-53F0-CC78-8858-B7F85017C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456723" cy="458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</a:rPr>
              <a:t>CO</a:t>
            </a:r>
            <a:r>
              <a:rPr lang="en-GB" sz="2400" b="1" baseline="-25000" dirty="0">
                <a:latin typeface="+mj-lt"/>
              </a:rPr>
              <a:t>2</a:t>
            </a:r>
            <a:r>
              <a:rPr lang="en-GB" sz="2400" b="1" dirty="0">
                <a:latin typeface="+mj-lt"/>
              </a:rPr>
              <a:t> emission is the most important contributor </a:t>
            </a:r>
            <a:r>
              <a:rPr lang="en-GB" sz="2400" dirty="0">
                <a:latin typeface="+mj-lt"/>
              </a:rPr>
              <a:t>to rising global temperatures.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 exponential growth of emissions since the 1950s is primarily due to </a:t>
            </a:r>
            <a:r>
              <a:rPr lang="en-GB" sz="2400" b="1" dirty="0">
                <a:latin typeface="+mj-lt"/>
              </a:rPr>
              <a:t>the dependence on fossil fuel-driven transportation </a:t>
            </a:r>
            <a:r>
              <a:rPr lang="en-GB" sz="2400" dirty="0">
                <a:latin typeface="+mj-lt"/>
              </a:rPr>
              <a:t>and industry.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Globally, </a:t>
            </a:r>
            <a:r>
              <a:rPr lang="en-GB" sz="2400" b="1" dirty="0">
                <a:latin typeface="+mj-lt"/>
              </a:rPr>
              <a:t>the transportation sector accounts for 24% of direct CO</a:t>
            </a:r>
            <a:r>
              <a:rPr lang="en-GB" sz="2400" b="1" baseline="-25000" dirty="0">
                <a:latin typeface="+mj-lt"/>
              </a:rPr>
              <a:t>2</a:t>
            </a:r>
            <a:r>
              <a:rPr lang="en-GB" sz="2400" b="1" dirty="0">
                <a:latin typeface="+mj-lt"/>
              </a:rPr>
              <a:t> emissions </a:t>
            </a:r>
            <a:r>
              <a:rPr lang="en-GB" sz="2400" dirty="0">
                <a:latin typeface="+mj-lt"/>
              </a:rPr>
              <a:t>from fuel combustion. 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In developed economies, this value </a:t>
            </a:r>
            <a:r>
              <a:rPr lang="en-GB" sz="2400" b="1" dirty="0">
                <a:latin typeface="+mj-lt"/>
              </a:rPr>
              <a:t>reaches 30% </a:t>
            </a:r>
            <a:r>
              <a:rPr lang="en-GB" sz="2400" dirty="0">
                <a:latin typeface="+mj-lt"/>
              </a:rPr>
              <a:t>of national total, partly due to the contribution of road transport. </a:t>
            </a:r>
          </a:p>
        </p:txBody>
      </p:sp>
      <p:pic>
        <p:nvPicPr>
          <p:cNvPr id="4" name="Afbeelding 4" descr="Afbeelding met wapen, kop, koffie, boksbeugel&#10;&#10;Automatisch gegenereerde beschrijving">
            <a:extLst>
              <a:ext uri="{FF2B5EF4-FFF2-40B4-BE49-F238E27FC236}">
                <a16:creationId xmlns:a16="http://schemas.microsoft.com/office/drawing/2014/main" id="{9D71961E-AF8A-93B3-E415-B3F5A19B3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718" y="2321129"/>
            <a:ext cx="5010082" cy="3347883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:a16="http://schemas.microsoft.com/office/drawing/2014/main" id="{2EEF5783-B3CF-6F90-20FA-AFA5E384F5FF}"/>
              </a:ext>
            </a:extLst>
          </p:cNvPr>
          <p:cNvSpPr txBox="1"/>
          <p:nvPr/>
        </p:nvSpPr>
        <p:spPr>
          <a:xfrm>
            <a:off x="6263247" y="5669012"/>
            <a:ext cx="3785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Exhaust car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5D9C3-5AF5-AB9A-4426-33EB0CA6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42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857B7-6954-69AB-61E4-DAC773B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6465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 comparison of the environmental performance of transport modes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EAA8D-91B8-841B-591F-E84CB51B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636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Walking, cycling, and train travel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are the most efficient and least pollution-intensive modes: </a:t>
            </a:r>
          </a:p>
          <a:p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Substituting car trips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with bicycles reduces travel emissions to negligible amounts of CO</a:t>
            </a:r>
            <a:r>
              <a:rPr lang="en-GB" b="0" i="0" baseline="-25000" dirty="0">
                <a:solidFill>
                  <a:srgbClr val="374151"/>
                </a:solidFill>
                <a:effectLst/>
                <a:latin typeface="+mj-lt"/>
              </a:rPr>
              <a:t>2</a:t>
            </a: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Choosing </a:t>
            </a: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a train over a car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for medium-length distances can cut emissions by around 80%</a:t>
            </a:r>
          </a:p>
          <a:p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Opting for a </a:t>
            </a:r>
            <a:r>
              <a:rPr lang="en-GB" b="1" i="0" dirty="0">
                <a:solidFill>
                  <a:srgbClr val="374151"/>
                </a:solidFill>
                <a:effectLst/>
                <a:latin typeface="+mj-lt"/>
              </a:rPr>
              <a:t>train instead of a domestic flight </a:t>
            </a:r>
            <a:r>
              <a:rPr lang="en-GB" b="0" i="0" dirty="0">
                <a:solidFill>
                  <a:srgbClr val="374151"/>
                </a:solidFill>
                <a:effectLst/>
                <a:latin typeface="+mj-lt"/>
              </a:rPr>
              <a:t>reduces emissions by approximately 84%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30A3F-1568-1BD7-BC0C-1B66755FD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92" y="1690688"/>
            <a:ext cx="6094762" cy="38746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D95831B-FEC3-3398-7052-4CA1B15D86C6}"/>
              </a:ext>
            </a:extLst>
          </p:cNvPr>
          <p:cNvSpPr txBox="1"/>
          <p:nvPr/>
        </p:nvSpPr>
        <p:spPr>
          <a:xfrm>
            <a:off x="6187442" y="5565342"/>
            <a:ext cx="5410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10.10 Carbon footprint of travel per </a:t>
            </a:r>
            <a:r>
              <a:rPr lang="en-GB" sz="900" dirty="0" err="1"/>
              <a:t>kilometer</a:t>
            </a:r>
            <a:r>
              <a:rPr lang="en-GB" sz="900" dirty="0"/>
              <a:t> in 2018. (Chapter 10, page 215)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89113-5F25-3424-3EDD-E970259CD70E}"/>
              </a:ext>
            </a:extLst>
          </p:cNvPr>
          <p:cNvSpPr txBox="1"/>
          <p:nvPr/>
        </p:nvSpPr>
        <p:spPr>
          <a:xfrm>
            <a:off x="0" y="6627168"/>
            <a:ext cx="100369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baseline="0" dirty="0">
                <a:latin typeface="+mj-lt"/>
              </a:rPr>
              <a:t>Department for Business, Energy &amp; Industrial Strategy (2020), </a:t>
            </a:r>
            <a:r>
              <a:rPr lang="en-US" sz="900" b="0" i="1" u="none" strike="noStrike" baseline="0" dirty="0">
                <a:latin typeface="+mj-lt"/>
              </a:rPr>
              <a:t>Government greenhouse gas conversion factors for company reporting: Methodology paper for Conversion factors</a:t>
            </a:r>
            <a:r>
              <a:rPr lang="en-US" sz="900" b="0" i="0" u="none" strike="noStrike" baseline="0" dirty="0">
                <a:latin typeface="+mj-lt"/>
              </a:rPr>
              <a:t>. Final Report. London, UK.</a:t>
            </a:r>
            <a:endParaRPr lang="nl-NL" sz="9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8C609-51CF-5F7F-7EB7-413B0FA1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468E2-C295-5B53-1C9D-09C26A4C9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209" y="0"/>
            <a:ext cx="162464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9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4403898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5C23-277A-61CD-0099-D33A22A1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2A2FD-7A63-4F67-0360-9AC92B7113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7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244CB-FDD9-A1C7-508F-4D5A1C4E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impacts of 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1157B-1228-4D00-AB34-AB655608A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Policy measures can be categorized into physical, soft, and knowledge policies: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8E26D3-34E6-9356-B0D6-3225C11F7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789812"/>
              </p:ext>
            </p:extLst>
          </p:nvPr>
        </p:nvGraphicFramePr>
        <p:xfrm>
          <a:off x="838200" y="2661921"/>
          <a:ext cx="10515600" cy="339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5159D-A45E-4647-4349-F420FA38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B734B-4E4E-48C6-1060-74D98D953B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420" y="5242375"/>
            <a:ext cx="1818742" cy="160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54334-610E-0EB9-A8BF-1D0F59DCBD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419" y="6055361"/>
            <a:ext cx="1799102" cy="825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5305F-43E8-2401-B8F2-C62FBF3A34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839" y="5215224"/>
            <a:ext cx="1377950" cy="16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1414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</a:t>
            </a:r>
            <a:endParaRPr lang="en-GB" sz="40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DDE580F-9430-D57E-8A20-F7E4634A7104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96E82-BF45-08FE-8AD0-6311DDDD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0EC61-FBB6-72DE-68B5-791AC1D73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658" y="1505243"/>
            <a:ext cx="49893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2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regulations</a:t>
            </a:r>
            <a:endParaRPr lang="en-GB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BC2A77B-8620-418E-CC90-A4143E611953}"/>
              </a:ext>
            </a:extLst>
          </p:cNvPr>
          <p:cNvSpPr/>
          <p:nvPr/>
        </p:nvSpPr>
        <p:spPr>
          <a:xfrm>
            <a:off x="838200" y="2616614"/>
            <a:ext cx="4320209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949BBFD5-7302-D4CC-82AA-C8E6BD0BEE08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53682-6D33-EDD1-A446-3E0D924F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CD6C3-94BB-DA10-424D-6BCDACDDE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28" y="2255569"/>
            <a:ext cx="4506519" cy="29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6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2E94E-D9DB-2C4D-32C9-FB1C642A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regulations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D6BBD-D8E1-8159-1A89-E46DE2FC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+mj-lt"/>
              </a:rPr>
              <a:t>Emission regulations for road vehicles </a:t>
            </a:r>
            <a:r>
              <a:rPr lang="en-US" dirty="0">
                <a:latin typeface="+mj-lt"/>
              </a:rPr>
              <a:t>have successfully reduced transport emissions of pollutants in OECD countries:</a:t>
            </a:r>
          </a:p>
          <a:p>
            <a:pPr lvl="1"/>
            <a:r>
              <a:rPr lang="en-US" dirty="0">
                <a:latin typeface="+mj-lt"/>
              </a:rPr>
              <a:t>CO, VOC, and NO</a:t>
            </a:r>
            <a:r>
              <a:rPr lang="en-US" baseline="-25000" dirty="0">
                <a:latin typeface="+mj-lt"/>
              </a:rPr>
              <a:t>x</a:t>
            </a:r>
            <a:r>
              <a:rPr lang="en-US" dirty="0">
                <a:latin typeface="+mj-lt"/>
              </a:rPr>
              <a:t> emissions per car and truck kilometer have decreased by a factor of 5 to 10 or more between 1980 and the 2020s (see Chapter 8).</a:t>
            </a:r>
          </a:p>
          <a:p>
            <a:r>
              <a:rPr lang="en-US" dirty="0">
                <a:latin typeface="+mj-lt"/>
              </a:rPr>
              <a:t>Despite tightened noise emission standards, </a:t>
            </a:r>
            <a:r>
              <a:rPr lang="en-US" b="1" dirty="0">
                <a:latin typeface="+mj-lt"/>
              </a:rPr>
              <a:t>car fleets have not become quieter over time</a:t>
            </a:r>
            <a:r>
              <a:rPr lang="en-US" dirty="0">
                <a:latin typeface="+mj-lt"/>
              </a:rPr>
              <a:t>. </a:t>
            </a:r>
          </a:p>
          <a:p>
            <a:pPr lvl="1"/>
            <a:r>
              <a:rPr lang="en-US" dirty="0">
                <a:latin typeface="+mj-lt"/>
              </a:rPr>
              <a:t>Noise from fleets of lorries has only reduced by 3 dB(A) between 1980 and 1996.</a:t>
            </a:r>
          </a:p>
          <a:p>
            <a:r>
              <a:rPr lang="en-US" b="1" dirty="0">
                <a:latin typeface="+mj-lt"/>
              </a:rPr>
              <a:t>Limiting speed limits </a:t>
            </a:r>
            <a:r>
              <a:rPr lang="en-US" dirty="0">
                <a:latin typeface="+mj-lt"/>
              </a:rPr>
              <a:t>can effectively reduce noise pollution, especially between 50 and 80 km/h.</a:t>
            </a:r>
          </a:p>
          <a:p>
            <a:pPr lvl="1"/>
            <a:r>
              <a:rPr lang="en-US" dirty="0">
                <a:latin typeface="+mj-lt"/>
              </a:rPr>
              <a:t>It can also impact safety by reducing the frequency and severity of vehicle crashes.</a:t>
            </a:r>
          </a:p>
          <a:p>
            <a:pPr lvl="1"/>
            <a:r>
              <a:rPr lang="en-US" dirty="0">
                <a:latin typeface="+mj-lt"/>
              </a:rPr>
              <a:t>Cost associated with travel time losses be significant.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EB8E8-A194-6B67-96BB-F92E74E9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34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pricing</a:t>
            </a:r>
            <a:endParaRPr lang="en-GB" sz="4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E48823-5F9F-9C79-E46D-50D78AFBF7C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A51D8E-5103-A758-B650-C81607607F1F}"/>
              </a:ext>
            </a:extLst>
          </p:cNvPr>
          <p:cNvSpPr/>
          <p:nvPr/>
        </p:nvSpPr>
        <p:spPr>
          <a:xfrm>
            <a:off x="838200" y="3177208"/>
            <a:ext cx="4320209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C045C-946D-4036-714E-DF9B5E5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D6F51-A0FC-87C4-89FA-F0C3E6D1AA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037" y="1609909"/>
            <a:ext cx="4141763" cy="41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6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E74C4-D61C-A2DD-C99D-6C91FC037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256" y="2365414"/>
            <a:ext cx="3838885" cy="25596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134FC8-0F95-03D3-AEF6-B5115650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pricing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A32FE-1DF0-9B22-8DEB-0275E70F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0085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Subsidies</a:t>
            </a:r>
            <a:r>
              <a:rPr lang="en-US" dirty="0">
                <a:latin typeface="+mj-lt"/>
              </a:rPr>
              <a:t> on public transport have several 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Reduced fares.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Decreased transport resistance.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Increased usage of public transit.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Often motivated by environmental improvement, reduced congestion, and improved access for individuals without cars.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70A7A-368C-E343-EF4C-7E564162342D}"/>
              </a:ext>
            </a:extLst>
          </p:cNvPr>
          <p:cNvSpPr txBox="1"/>
          <p:nvPr/>
        </p:nvSpPr>
        <p:spPr>
          <a:xfrm>
            <a:off x="10236012" y="492502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Free Rich Image on </a:t>
            </a:r>
            <a:r>
              <a:rPr lang="en-US" sz="900" dirty="0" err="1">
                <a:hlinkClick r:id="rId3"/>
              </a:rPr>
              <a:t>Unsplash</a:t>
            </a:r>
            <a:endParaRPr lang="nl-NL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9A0D-224C-2128-2F47-69A9EFD5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48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B98A2-9A53-253A-EB36-11B5B63E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pricing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C5AD67-F726-8966-06CC-3C57201C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440" y="1825624"/>
            <a:ext cx="9484360" cy="4493895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b="1" dirty="0">
                <a:latin typeface="+mj-lt"/>
              </a:rPr>
              <a:t>Taxes on fuels </a:t>
            </a:r>
            <a:r>
              <a:rPr lang="en-US" dirty="0">
                <a:latin typeface="+mj-lt"/>
              </a:rPr>
              <a:t>can change the share of different fuel types and address environmental concerns.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Higher fuel prices lead to decreased car use in the longer term (fuel price elasticity estimated to be around -0.25).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Parking charges </a:t>
            </a:r>
            <a:r>
              <a:rPr lang="en-US" dirty="0">
                <a:latin typeface="+mj-lt"/>
              </a:rPr>
              <a:t>increase transport resistance, reducing car use and promoting alternative modes of transportation.</a:t>
            </a:r>
          </a:p>
          <a:p>
            <a:r>
              <a:rPr lang="en-US" b="1" dirty="0">
                <a:latin typeface="+mj-lt"/>
              </a:rPr>
              <a:t>Road pricing schemes</a:t>
            </a:r>
            <a:r>
              <a:rPr lang="en-US" dirty="0">
                <a:latin typeface="+mj-lt"/>
              </a:rPr>
              <a:t>, like congestion pricing, Effectively reduce congestion, change travel patterns, and encourage cycling.</a:t>
            </a:r>
          </a:p>
          <a:p>
            <a:pPr lvl="1"/>
            <a:r>
              <a:rPr lang="en-US" dirty="0">
                <a:latin typeface="+mj-lt"/>
              </a:rPr>
              <a:t>Singapore reduced peak hour traffic by 65%.</a:t>
            </a:r>
          </a:p>
          <a:p>
            <a:pPr lvl="1"/>
            <a:r>
              <a:rPr lang="en-US" dirty="0">
                <a:latin typeface="+mj-lt"/>
              </a:rPr>
              <a:t>London decreased traffic volume entering the congestion zone by 18%.</a:t>
            </a:r>
          </a:p>
          <a:p>
            <a:pPr lvl="1"/>
            <a:r>
              <a:rPr lang="en-US" dirty="0">
                <a:latin typeface="+mj-lt"/>
              </a:rPr>
              <a:t>Stockholm resulted in decreased vehicle distance, traffic volume, and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Carbon pricing</a:t>
            </a:r>
            <a:r>
              <a:rPr lang="en-US" dirty="0">
                <a:latin typeface="+mj-lt"/>
              </a:rPr>
              <a:t>, such as carbon taxes, encourages travelers to use less polluting and more cost-effective vehicle fuel types.</a:t>
            </a:r>
          </a:p>
        </p:txBody>
      </p:sp>
      <p:pic>
        <p:nvPicPr>
          <p:cNvPr id="6" name="Graphic 5" descr="Fuel outline">
            <a:extLst>
              <a:ext uri="{FF2B5EF4-FFF2-40B4-BE49-F238E27FC236}">
                <a16:creationId xmlns:a16="http://schemas.microsoft.com/office/drawing/2014/main" id="{BD60E948-D1B7-FC70-910C-6DD52E8F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040" y="1746164"/>
            <a:ext cx="914400" cy="914400"/>
          </a:xfrm>
          <a:prstGeom prst="rect">
            <a:avLst/>
          </a:prstGeom>
        </p:spPr>
      </p:pic>
      <p:pic>
        <p:nvPicPr>
          <p:cNvPr id="8" name="Graphic 7" descr="No Driving outline">
            <a:extLst>
              <a:ext uri="{FF2B5EF4-FFF2-40B4-BE49-F238E27FC236}">
                <a16:creationId xmlns:a16="http://schemas.microsoft.com/office/drawing/2014/main" id="{5DB39783-1330-FCD6-A187-F9C61BEAD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040" y="2856706"/>
            <a:ext cx="914400" cy="914400"/>
          </a:xfrm>
          <a:prstGeom prst="rect">
            <a:avLst/>
          </a:prstGeom>
        </p:spPr>
      </p:pic>
      <p:pic>
        <p:nvPicPr>
          <p:cNvPr id="10" name="Graphic 9" descr="Road outline">
            <a:extLst>
              <a:ext uri="{FF2B5EF4-FFF2-40B4-BE49-F238E27FC236}">
                <a16:creationId xmlns:a16="http://schemas.microsoft.com/office/drawing/2014/main" id="{86289C7E-9FFC-C1C3-8684-4C99B08D6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040" y="3995982"/>
            <a:ext cx="914400" cy="914400"/>
          </a:xfrm>
          <a:prstGeom prst="rect">
            <a:avLst/>
          </a:prstGeom>
        </p:spPr>
      </p:pic>
      <p:pic>
        <p:nvPicPr>
          <p:cNvPr id="12" name="Graphic 11" descr="Upload outline">
            <a:extLst>
              <a:ext uri="{FF2B5EF4-FFF2-40B4-BE49-F238E27FC236}">
                <a16:creationId xmlns:a16="http://schemas.microsoft.com/office/drawing/2014/main" id="{6693514D-74CA-13CF-3EF1-C2A6787F1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040" y="5405119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FC398-F647-A36D-2B16-CC54D4A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B98A2-9A53-253A-EB36-11B5B63E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carbon pricing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FC398-F647-A36D-2B16-CC54D4A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39</a:t>
            </a:fld>
            <a:endParaRPr lang="en-GB"/>
          </a:p>
        </p:txBody>
      </p:sp>
      <p:pic>
        <p:nvPicPr>
          <p:cNvPr id="11" name="Picture 10" descr="A comparison of fuel costs&#10;&#10;Description automatically generated">
            <a:extLst>
              <a:ext uri="{FF2B5EF4-FFF2-40B4-BE49-F238E27FC236}">
                <a16:creationId xmlns:a16="http://schemas.microsoft.com/office/drawing/2014/main" id="{691C9FB6-39F0-A281-9A0C-8D7A6A2A31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468" y="1860119"/>
            <a:ext cx="6541477" cy="2163399"/>
          </a:xfrm>
          <a:prstGeom prst="rect">
            <a:avLst/>
          </a:prstGeom>
        </p:spPr>
      </p:pic>
      <p:pic>
        <p:nvPicPr>
          <p:cNvPr id="14" name="Picture 13" descr="A diagram of a car price&#10;&#10;Description automatically generated">
            <a:extLst>
              <a:ext uri="{FF2B5EF4-FFF2-40B4-BE49-F238E27FC236}">
                <a16:creationId xmlns:a16="http://schemas.microsoft.com/office/drawing/2014/main" id="{8E9ECDB8-3DA5-ECD3-747D-00DA88929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733" y="4299229"/>
            <a:ext cx="6798212" cy="25587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F57C6C-34C8-3777-6769-EDF7D2E78058}"/>
              </a:ext>
            </a:extLst>
          </p:cNvPr>
          <p:cNvSpPr txBox="1"/>
          <p:nvPr/>
        </p:nvSpPr>
        <p:spPr>
          <a:xfrm>
            <a:off x="0" y="3221215"/>
            <a:ext cx="609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+mj-lt"/>
              </a:rPr>
              <a:t>The more carbon-intensive option is taxed, the price gap between refueling these two different models will widen.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301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C59AF-15B0-843B-9AB2-C5FDF4C8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B749E-BE41-6FF4-468C-A8695860F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8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land-use planning</a:t>
            </a:r>
            <a:endParaRPr lang="en-GB" sz="4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E48823-5F9F-9C79-E46D-50D78AFBF7C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A51D8E-5103-A758-B650-C81607607F1F}"/>
              </a:ext>
            </a:extLst>
          </p:cNvPr>
          <p:cNvSpPr/>
          <p:nvPr/>
        </p:nvSpPr>
        <p:spPr>
          <a:xfrm>
            <a:off x="838200" y="3654286"/>
            <a:ext cx="4320209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23BC7-F30C-6012-6513-865CF3FE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2AEA9-2752-78DB-EAF9-78FE6ABE6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083" y="1834609"/>
            <a:ext cx="4142935" cy="4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0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A6587-2BE5-5005-2B69-6BB517F7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land-use planning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C51212-189E-0262-8766-CDAE7C95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High-density development </a:t>
            </a:r>
            <a:r>
              <a:rPr lang="en-GB" b="0" i="0" dirty="0">
                <a:effectLst/>
                <a:latin typeface="+mj-lt"/>
              </a:rPr>
              <a:t>can reduce travel distances by bringing destinations closer together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Locating offices and residential neighbourhoods near railway stations </a:t>
            </a:r>
            <a:r>
              <a:rPr lang="en-GB" b="0" i="0" dirty="0">
                <a:effectLst/>
                <a:latin typeface="+mj-lt"/>
              </a:rPr>
              <a:t>can increase the share of public transit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Attractive neighbourhood design </a:t>
            </a:r>
            <a:r>
              <a:rPr lang="en-GB" b="0" i="0" dirty="0">
                <a:effectLst/>
                <a:latin typeface="+mj-lt"/>
              </a:rPr>
              <a:t>can encourage the use of slow modes of transportation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Mixed land use</a:t>
            </a:r>
            <a:r>
              <a:rPr lang="en-GB" b="0" i="0" dirty="0">
                <a:effectLst/>
                <a:latin typeface="+mj-lt"/>
              </a:rPr>
              <a:t>, such as combining housing, shops, schools, and services, can reduce travel distances and promote the use of slow modes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+mj-lt"/>
              </a:rPr>
              <a:t>Effects on the distribution of road types and its driving behaviours </a:t>
            </a:r>
            <a:r>
              <a:rPr lang="en-GB" b="0" i="0" dirty="0">
                <a:effectLst/>
                <a:latin typeface="+mj-lt"/>
              </a:rPr>
              <a:t>can reduce emissions, safety levels and emissions exposure.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4563C-397F-86CB-3E5C-F224EC02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45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infrastructure policies</a:t>
            </a:r>
            <a:endParaRPr lang="en-GB" sz="4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E48823-5F9F-9C79-E46D-50D78AFBF7C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A51D8E-5103-A758-B650-C81607607F1F}"/>
              </a:ext>
            </a:extLst>
          </p:cNvPr>
          <p:cNvSpPr/>
          <p:nvPr/>
        </p:nvSpPr>
        <p:spPr>
          <a:xfrm>
            <a:off x="838200" y="4184373"/>
            <a:ext cx="4320209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6125F-44CE-8F75-C47C-3EA54ED1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58686-8108-457F-DC38-676679995F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593" y="1912937"/>
            <a:ext cx="4853607" cy="32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0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67772-7DD4-0932-57B2-B6F437AF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infrastructure policies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2FB94-E47C-3E6D-194A-036879B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5890" cy="4667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Infrastructure provision is typically a public matter</a:t>
            </a:r>
            <a:r>
              <a:rPr lang="en-US" dirty="0">
                <a:latin typeface="+mj-lt"/>
              </a:rPr>
              <a:t>, even in the case of toll roads: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Governments determine the construction and location of motorways, and the institutional context.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The quality and quantity </a:t>
            </a:r>
            <a:r>
              <a:rPr lang="en-US" dirty="0">
                <a:latin typeface="+mj-lt"/>
              </a:rPr>
              <a:t>of road and rail networks significantly impact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Transport volumes, modal split, traffic distribution, route choices.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Driving behaviors, safety, emission levels and exposure.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474917-B8EB-F330-0955-81EF6E33222F}"/>
              </a:ext>
            </a:extLst>
          </p:cNvPr>
          <p:cNvSpPr txBox="1"/>
          <p:nvPr/>
        </p:nvSpPr>
        <p:spPr>
          <a:xfrm>
            <a:off x="6705600" y="5289612"/>
            <a:ext cx="32643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Highway - Free image on </a:t>
            </a:r>
            <a:r>
              <a:rPr lang="en-GB" sz="900" dirty="0" err="1">
                <a:hlinkClick r:id="rId2"/>
              </a:rPr>
              <a:t>Pixabay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buitenshuis, gebouw, gras, hemel&#10;&#10;Automatisch gegenereerde beschrijving">
            <a:extLst>
              <a:ext uri="{FF2B5EF4-FFF2-40B4-BE49-F238E27FC236}">
                <a16:creationId xmlns:a16="http://schemas.microsoft.com/office/drawing/2014/main" id="{981FF07E-CABF-F968-6161-EF03C5E77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90" y="2035278"/>
            <a:ext cx="4848432" cy="32348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7F94-F458-0C9B-C515-9EC523A5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51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67772-7DD4-0932-57B2-B6F437AF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infrastructure policies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2FB94-E47C-3E6D-194A-036879B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0" y="1825625"/>
            <a:ext cx="7178039" cy="452601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Infrastructure supporting alternative modes </a:t>
            </a:r>
            <a:r>
              <a:rPr lang="en-US" dirty="0">
                <a:latin typeface="+mj-lt"/>
              </a:rPr>
              <a:t>such as cycling, </a:t>
            </a:r>
            <a:r>
              <a:rPr lang="en-US" dirty="0" err="1">
                <a:latin typeface="+mj-lt"/>
              </a:rPr>
              <a:t>bikesharing</a:t>
            </a:r>
            <a:r>
              <a:rPr lang="en-US" dirty="0">
                <a:latin typeface="+mj-lt"/>
              </a:rPr>
              <a:t>, e-cycling, and walking can effectively reduce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Public agencies </a:t>
            </a:r>
            <a:r>
              <a:rPr lang="en-US" b="1" dirty="0">
                <a:latin typeface="+mj-lt"/>
              </a:rPr>
              <a:t>invest in bicycle infrastructure networks</a:t>
            </a:r>
            <a:r>
              <a:rPr lang="en-US" dirty="0">
                <a:latin typeface="+mj-lt"/>
              </a:rPr>
              <a:t> to enhance connectivity and accessibility, including bike lanes and pavement maintenance.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Bike-friendly initiatives have seen global growth</a:t>
            </a:r>
            <a:r>
              <a:rPr lang="en-US" dirty="0">
                <a:latin typeface="+mj-lt"/>
              </a:rPr>
              <a:t>, resulting in improvements in cycling infrastructure.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installation of additional bike lanes in NYC led to a significant increase in </a:t>
            </a:r>
            <a:r>
              <a:rPr lang="en-US" dirty="0" err="1">
                <a:latin typeface="+mj-lt"/>
              </a:rPr>
              <a:t>bikesharing</a:t>
            </a:r>
            <a:r>
              <a:rPr lang="en-US" dirty="0">
                <a:latin typeface="+mj-lt"/>
              </a:rPr>
              <a:t> daily trips.</a:t>
            </a:r>
          </a:p>
        </p:txBody>
      </p:sp>
      <p:pic>
        <p:nvPicPr>
          <p:cNvPr id="5" name="Afbeelding 4" descr="Afbeelding met buitenshuis, gras, boom, Landvoertuig&#10;&#10;Automatisch gegenereerde beschrijving">
            <a:extLst>
              <a:ext uri="{FF2B5EF4-FFF2-40B4-BE49-F238E27FC236}">
                <a16:creationId xmlns:a16="http://schemas.microsoft.com/office/drawing/2014/main" id="{FF29ADB1-4910-8EBE-DC53-4EF382C38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3031435" cy="406804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884BB9F-92C2-E7BD-C1C0-F948D481903B}"/>
              </a:ext>
            </a:extLst>
          </p:cNvPr>
          <p:cNvSpPr txBox="1"/>
          <p:nvPr/>
        </p:nvSpPr>
        <p:spPr>
          <a:xfrm>
            <a:off x="745435" y="5913193"/>
            <a:ext cx="20242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Bicycle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CB3A11A-55D6-8B02-5A25-36D0BA5992A9}"/>
              </a:ext>
            </a:extLst>
          </p:cNvPr>
          <p:cNvSpPr txBox="1"/>
          <p:nvPr/>
        </p:nvSpPr>
        <p:spPr>
          <a:xfrm>
            <a:off x="0" y="6627168"/>
            <a:ext cx="98728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Xu, S. and J. Chow (2020), ‘A longitudinal study of bike infrastructure impact on </a:t>
            </a:r>
            <a:r>
              <a:rPr lang="en-GB" sz="900" dirty="0" err="1"/>
              <a:t>bikesharing</a:t>
            </a:r>
            <a:r>
              <a:rPr lang="en-GB" sz="900" dirty="0"/>
              <a:t> system performance in New York City’, International Journal of Sustainable Transportation, 14(11).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7B2FE-DFC1-4A1D-B056-A1DE8735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35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public transport policies</a:t>
            </a:r>
            <a:endParaRPr lang="en-GB" sz="4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E48823-5F9F-9C79-E46D-50D78AFBF7C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A51D8E-5103-A758-B650-C81607607F1F}"/>
              </a:ext>
            </a:extLst>
          </p:cNvPr>
          <p:cNvSpPr/>
          <p:nvPr/>
        </p:nvSpPr>
        <p:spPr>
          <a:xfrm>
            <a:off x="838200" y="4648199"/>
            <a:ext cx="4320209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AC51A-74E6-097A-7DCB-6CAEA030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B74EF-D68F-D3D9-4C3C-3EB7B5378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57" y="1912937"/>
            <a:ext cx="5025585" cy="33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2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67772-7DD4-0932-57B2-B6F437AF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Policy instruments to reduce the environmental impact of transport: public transport policies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2FB94-E47C-3E6D-194A-036879B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+mj-lt"/>
              </a:rPr>
              <a:t>Public transport can be made more attractive through specific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+mj-lt"/>
              </a:rPr>
              <a:t>Adjustments</a:t>
            </a:r>
            <a:r>
              <a:rPr lang="en-GB" sz="2600" dirty="0">
                <a:latin typeface="+mj-lt"/>
              </a:rPr>
              <a:t> in bus routing and frequency and improvements in railway station facilities can enhance public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+mj-lt"/>
              </a:rPr>
              <a:t>Transit-Oriented Developments (TODs) </a:t>
            </a:r>
            <a:r>
              <a:rPr lang="en-GB" sz="2600" dirty="0">
                <a:latin typeface="+mj-lt"/>
              </a:rPr>
              <a:t>can make public transit more convenient and appealing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C5C60-5897-AC0A-910F-494BA425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546D0-7BE9-02F4-590F-DC72687717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634" y="3981157"/>
            <a:ext cx="4329366" cy="28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0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47A56-6D1C-0AD2-0EFF-9EEE4E9B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Policy instruments to reduce the environmental impact of transport: work-from-home</a:t>
            </a:r>
            <a:endParaRPr lang="en-GB" sz="4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E48823-5F9F-9C79-E46D-50D78AFBF7C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Types of policy measures:</a:t>
            </a:r>
          </a:p>
          <a:p>
            <a:r>
              <a:rPr lang="en-GB" dirty="0">
                <a:latin typeface="+mj-lt"/>
              </a:rPr>
              <a:t>Regulations</a:t>
            </a:r>
          </a:p>
          <a:p>
            <a:r>
              <a:rPr lang="en-GB" dirty="0">
                <a:latin typeface="+mj-lt"/>
              </a:rPr>
              <a:t>Pricing</a:t>
            </a:r>
          </a:p>
          <a:p>
            <a:r>
              <a:rPr lang="en-GB" dirty="0">
                <a:latin typeface="+mj-lt"/>
              </a:rPr>
              <a:t>Land-use planning</a:t>
            </a:r>
          </a:p>
          <a:p>
            <a:r>
              <a:rPr lang="en-GB" dirty="0">
                <a:latin typeface="+mj-lt"/>
              </a:rPr>
              <a:t>Infrastructure policies</a:t>
            </a:r>
          </a:p>
          <a:p>
            <a:r>
              <a:rPr lang="en-GB" dirty="0">
                <a:latin typeface="+mj-lt"/>
              </a:rPr>
              <a:t>Public transport policies</a:t>
            </a:r>
          </a:p>
          <a:p>
            <a:r>
              <a:rPr lang="en-GB" dirty="0">
                <a:latin typeface="+mj-lt"/>
              </a:rPr>
              <a:t>Policies to stimulate work-from-home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A51D8E-5103-A758-B650-C81607607F1F}"/>
              </a:ext>
            </a:extLst>
          </p:cNvPr>
          <p:cNvSpPr/>
          <p:nvPr/>
        </p:nvSpPr>
        <p:spPr>
          <a:xfrm>
            <a:off x="838200" y="5146039"/>
            <a:ext cx="5857240" cy="50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670BD-ADF0-7793-2EA2-DDAFE237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47</a:t>
            </a:fld>
            <a:endParaRPr lang="en-GB"/>
          </a:p>
        </p:txBody>
      </p:sp>
      <p:pic>
        <p:nvPicPr>
          <p:cNvPr id="5" name="Afbeelding 4" descr="Afbeelding met meubels, overdekt, tafel, muur&#10;&#10;Automatisch gegenereerde beschrijving">
            <a:extLst>
              <a:ext uri="{FF2B5EF4-FFF2-40B4-BE49-F238E27FC236}">
                <a16:creationId xmlns:a16="http://schemas.microsoft.com/office/drawing/2014/main" id="{3D61F99B-211C-5754-F971-396B42509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703" y="2612404"/>
            <a:ext cx="434509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0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6418B-11B2-76D6-E1DF-E96D88F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B0F0"/>
                </a:solidFill>
              </a:rPr>
              <a:t>Policy instruments to reduce the environmental impact of transport: work-from-home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1420C-B3E9-313B-A144-82D7FDE5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332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COVID-19 pandemic caused a </a:t>
            </a:r>
            <a:r>
              <a:rPr lang="en-US" b="1" dirty="0">
                <a:latin typeface="+mj-lt"/>
              </a:rPr>
              <a:t>sudden change in commute patterns and the rapid adoption of work-from-home</a:t>
            </a:r>
            <a:r>
              <a:rPr lang="en-US" dirty="0">
                <a:latin typeface="+mj-l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This led to decreased pollution and traffic in most cities during the pandemic.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Work-from-home is being explored as a viable alternative </a:t>
            </a:r>
            <a:r>
              <a:rPr lang="en-US" dirty="0">
                <a:latin typeface="+mj-lt"/>
              </a:rPr>
              <a:t>to auto commutes to reduce transportation-related environmental impacts.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Work-from-home policies may be </a:t>
            </a:r>
            <a:r>
              <a:rPr lang="en-US" b="1" dirty="0">
                <a:latin typeface="+mj-lt"/>
              </a:rPr>
              <a:t>stimulated by various factors</a:t>
            </a:r>
            <a:r>
              <a:rPr lang="en-US" dirty="0">
                <a:latin typeface="+mj-lt"/>
              </a:rPr>
              <a:t>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Flexible work hours.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Attractive tax deductions for home office maintenance.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New legislations supporting telehealth and privacy-sensitive fields.</a:t>
            </a:r>
          </a:p>
        </p:txBody>
      </p:sp>
      <p:pic>
        <p:nvPicPr>
          <p:cNvPr id="4" name="Afbeelding 4" descr="Afbeelding met meubels, overdekt, tafel, muur&#10;&#10;Automatisch gegenereerde beschrijving">
            <a:extLst>
              <a:ext uri="{FF2B5EF4-FFF2-40B4-BE49-F238E27FC236}">
                <a16:creationId xmlns:a16="http://schemas.microsoft.com/office/drawing/2014/main" id="{59925F2D-5AC7-1649-D7F7-30C6D501F0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703" y="2612404"/>
            <a:ext cx="4345097" cy="2895600"/>
          </a:xfrm>
          <a:prstGeom prst="rect">
            <a:avLst/>
          </a:prstGeom>
        </p:spPr>
      </p:pic>
      <p:sp>
        <p:nvSpPr>
          <p:cNvPr id="6" name="Tekstvak 6">
            <a:extLst>
              <a:ext uri="{FF2B5EF4-FFF2-40B4-BE49-F238E27FC236}">
                <a16:creationId xmlns:a16="http://schemas.microsoft.com/office/drawing/2014/main" id="{940A437F-B103-DEC9-3FC1-CD62528EF60B}"/>
              </a:ext>
            </a:extLst>
          </p:cNvPr>
          <p:cNvSpPr txBox="1"/>
          <p:nvPr/>
        </p:nvSpPr>
        <p:spPr>
          <a:xfrm>
            <a:off x="7008703" y="5508004"/>
            <a:ext cx="2955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Work from home - Free image on </a:t>
            </a:r>
            <a:r>
              <a:rPr lang="en-GB" sz="900" dirty="0" err="1">
                <a:hlinkClick r:id="rId3"/>
              </a:rPr>
              <a:t>Pixabay</a:t>
            </a:r>
            <a:endParaRPr lang="en-GB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A9E96-650E-3C76-195A-9F90DDAA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39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493350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77B04-9EB4-21D4-90BD-CA35D72E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0929F-6967-C728-E943-F877AADFB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Chapter overview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1831329"/>
            <a:ext cx="5562600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7B8E7-A5D1-C710-1033-E9557958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04A6B-AEB0-0160-2DBA-CE30649D0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354" y="1"/>
            <a:ext cx="2926645" cy="164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47710-875C-6DB8-CF95-30ABF8F258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3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EF143-9D71-0B1F-299D-4275C8CB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Criteria to evaluate candidate environmental policy options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3C2AE15-550C-FF55-8B3F-AB595EA4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880" y="2133599"/>
            <a:ext cx="4566920" cy="43592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Multiple policies need to be implemented to meet emission reduction objectives.</a:t>
            </a:r>
          </a:p>
          <a:p>
            <a:pPr marL="285750" indent="-285750"/>
            <a:r>
              <a:rPr lang="en-US" dirty="0">
                <a:latin typeface="+mj-lt"/>
              </a:rPr>
              <a:t>Effectiveness of policies are to be continuously evaluated.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B612034-9B32-7044-1D3E-0B46E209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94B7B296-2015-DF0A-22E0-D583E81F1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20430"/>
              </p:ext>
            </p:extLst>
          </p:nvPr>
        </p:nvGraphicFramePr>
        <p:xfrm>
          <a:off x="929640" y="2915920"/>
          <a:ext cx="5633721" cy="3007361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877907">
                  <a:extLst>
                    <a:ext uri="{9D8B030D-6E8A-4147-A177-3AD203B41FA5}">
                      <a16:colId xmlns:a16="http://schemas.microsoft.com/office/drawing/2014/main" val="1167216269"/>
                    </a:ext>
                  </a:extLst>
                </a:gridCol>
                <a:gridCol w="1877907">
                  <a:extLst>
                    <a:ext uri="{9D8B030D-6E8A-4147-A177-3AD203B41FA5}">
                      <a16:colId xmlns:a16="http://schemas.microsoft.com/office/drawing/2014/main" val="1942546957"/>
                    </a:ext>
                  </a:extLst>
                </a:gridCol>
                <a:gridCol w="1877907">
                  <a:extLst>
                    <a:ext uri="{9D8B030D-6E8A-4147-A177-3AD203B41FA5}">
                      <a16:colId xmlns:a16="http://schemas.microsoft.com/office/drawing/2014/main" val="2716646076"/>
                    </a:ext>
                  </a:extLst>
                </a:gridCol>
              </a:tblGrid>
              <a:tr h="877147">
                <a:tc>
                  <a:txBody>
                    <a:bodyPr/>
                    <a:lstStyle/>
                    <a:p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Scenario without intervention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Scenario with intervention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183524"/>
                  </a:ext>
                </a:extLst>
              </a:tr>
              <a:tr h="8771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Ex-ante evaluation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What will happen if not introduced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What will happen if introduced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564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Ex-post evaluation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What would happen if not introduced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What happened when introduced</a:t>
                      </a:r>
                      <a:endParaRPr lang="en-NL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288018"/>
                  </a:ext>
                </a:extLst>
              </a:tr>
            </a:tbl>
          </a:graphicData>
        </a:graphic>
      </p:graphicFrame>
      <p:sp>
        <p:nvSpPr>
          <p:cNvPr id="21" name="Tijdelijke aanduiding voor inhoud 6">
            <a:extLst>
              <a:ext uri="{FF2B5EF4-FFF2-40B4-BE49-F238E27FC236}">
                <a16:creationId xmlns:a16="http://schemas.microsoft.com/office/drawing/2014/main" id="{8BAB932F-6F27-1611-F85B-7E1178B86AAF}"/>
              </a:ext>
            </a:extLst>
          </p:cNvPr>
          <p:cNvSpPr txBox="1">
            <a:spLocks/>
          </p:cNvSpPr>
          <p:nvPr/>
        </p:nvSpPr>
        <p:spPr>
          <a:xfrm>
            <a:off x="838200" y="2042159"/>
            <a:ext cx="6147018" cy="4450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Ex-ante and ex-post policy evaluation each compare two different scenarios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AD599-5B2C-4564-4F9B-C698F3D6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7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EF143-9D71-0B1F-299D-4275C8CB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Criteria to evaluate candidate environmental policy options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3C2AE15-550C-FF55-8B3F-AB595EA4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064" y="3667760"/>
            <a:ext cx="8965872" cy="2439034"/>
          </a:xfrm>
        </p:spPr>
        <p:txBody>
          <a:bodyPr numCol="2"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</a:t>
            </a:r>
            <a:r>
              <a:rPr kumimoji="0" lang="en-US" alt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emission reductions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Costs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Other environmental impacts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Risks or risk perceptions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Land-use and spatial impacts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Psychological factors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Legal, institutional, and political factors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Stakeholder positions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Transition feasibility, whether evolutionary changes or radical changes are required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B612034-9B32-7044-1D3E-0B46E209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E151C4FC-B7AE-C4F7-7284-434C280A0D5B}"/>
              </a:ext>
            </a:extLst>
          </p:cNvPr>
          <p:cNvSpPr txBox="1">
            <a:spLocks/>
          </p:cNvSpPr>
          <p:nvPr/>
        </p:nvSpPr>
        <p:spPr>
          <a:xfrm>
            <a:off x="838200" y="1950720"/>
            <a:ext cx="10515600" cy="171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As policies may be </a:t>
            </a:r>
            <a:r>
              <a:rPr lang="en-US" sz="2400" b="1" dirty="0">
                <a:latin typeface="+mj-lt"/>
              </a:rPr>
              <a:t>difficult to implement and may have side-effects</a:t>
            </a:r>
            <a:r>
              <a:rPr lang="en-US" sz="2400" dirty="0">
                <a:latin typeface="+mj-lt"/>
              </a:rPr>
              <a:t>, the evaluation criteria of available options become important to define.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400" dirty="0">
              <a:latin typeface="+mj-lt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The following criteria are typically included in the evaluation: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228B-8E0D-3EED-ECAE-1675AC24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24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543065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F328F-D9B7-1EAB-8505-90304E19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959E-D0FC-30E0-4743-1C250D757C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0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peelgoed, Dierfiguur&#10;&#10;Automatisch gegenereerde beschrijving">
            <a:extLst>
              <a:ext uri="{FF2B5EF4-FFF2-40B4-BE49-F238E27FC236}">
                <a16:creationId xmlns:a16="http://schemas.microsoft.com/office/drawing/2014/main" id="{370CC75A-79FA-6A67-5FCD-85D8AFE98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388" y="4962680"/>
            <a:ext cx="1877960" cy="18779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2CFDBE-3B3C-6D03-2A6C-0E2870E8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597F21-C1C1-4F1E-6819-62F38058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322"/>
            <a:ext cx="10515600" cy="43513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Road transportation due to its increased auto-dependency </a:t>
            </a:r>
            <a:r>
              <a:rPr lang="en-GB" sz="2000" dirty="0">
                <a:latin typeface="+mj-lt"/>
              </a:rPr>
              <a:t>is a major contributor to emissions.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CO</a:t>
            </a:r>
            <a:r>
              <a:rPr lang="en-GB" sz="2000" b="1" baseline="-25000" dirty="0">
                <a:latin typeface="+mj-lt"/>
              </a:rPr>
              <a:t>2</a:t>
            </a:r>
            <a:r>
              <a:rPr lang="en-GB" sz="2000" b="1" dirty="0">
                <a:latin typeface="+mj-lt"/>
              </a:rPr>
              <a:t> and particulate matter (PM) </a:t>
            </a:r>
            <a:r>
              <a:rPr lang="en-GB" sz="2000" dirty="0">
                <a:latin typeface="+mj-lt"/>
              </a:rPr>
              <a:t>are the most problematic pollutants in transport.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Many policy instruments are available </a:t>
            </a:r>
            <a:r>
              <a:rPr lang="en-GB" sz="2000" dirty="0">
                <a:latin typeface="+mj-lt"/>
              </a:rPr>
              <a:t>to reduce the environmental impact of transport.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Effective implementation </a:t>
            </a:r>
            <a:r>
              <a:rPr lang="en-GB" sz="2000" dirty="0">
                <a:latin typeface="+mj-lt"/>
              </a:rPr>
              <a:t>of measures is key. 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Future environmental problems will likely include </a:t>
            </a:r>
            <a:r>
              <a:rPr lang="en-GB" sz="2000" b="1" dirty="0">
                <a:latin typeface="+mj-lt"/>
              </a:rPr>
              <a:t>energy use, climate change, health, raw material use, and noise nuisance, as well as battery supply chain issues</a:t>
            </a:r>
            <a:r>
              <a:rPr lang="en-GB" sz="2000" dirty="0">
                <a:latin typeface="+mj-lt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Mitigating CO</a:t>
            </a:r>
            <a:r>
              <a:rPr lang="en-GB" sz="2000" b="1" baseline="-25000" dirty="0">
                <a:latin typeface="+mj-lt"/>
              </a:rPr>
              <a:t>2</a:t>
            </a:r>
            <a:r>
              <a:rPr lang="en-GB" sz="2000" b="1" dirty="0">
                <a:latin typeface="+mj-lt"/>
              </a:rPr>
              <a:t> emissions, reducing oil dependency, and addressing unregulated non-exhaust emissions</a:t>
            </a:r>
            <a:r>
              <a:rPr lang="en-GB" sz="2000" dirty="0">
                <a:latin typeface="+mj-lt"/>
              </a:rPr>
              <a:t> are the key challenges for the coming decades.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Pricing </a:t>
            </a:r>
            <a:r>
              <a:rPr lang="en-GB" sz="2000" dirty="0">
                <a:latin typeface="+mj-lt"/>
              </a:rPr>
              <a:t>is a powerful tool to change behaviour.</a:t>
            </a:r>
          </a:p>
          <a:p>
            <a:pPr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Technology improvements </a:t>
            </a:r>
            <a:r>
              <a:rPr lang="en-GB" sz="2000" dirty="0">
                <a:latin typeface="+mj-lt"/>
              </a:rPr>
              <a:t>should be supported by smart adoption, usage, and timely regulation.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F7F6CF-EB08-A986-109D-1BB703B8DD95}"/>
              </a:ext>
            </a:extLst>
          </p:cNvPr>
          <p:cNvSpPr txBox="1"/>
          <p:nvPr/>
        </p:nvSpPr>
        <p:spPr>
          <a:xfrm>
            <a:off x="9547122" y="6609808"/>
            <a:ext cx="27923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Earth globe protection planet - Free image on </a:t>
            </a:r>
            <a:r>
              <a:rPr lang="en-GB" sz="900" dirty="0" err="1">
                <a:hlinkClick r:id="rId3"/>
              </a:rPr>
              <a:t>Pixabay</a:t>
            </a:r>
            <a:endParaRPr lang="en-GB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99CE6-3060-82B0-947A-E52F850C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02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wolk, hemel, berg&#10;&#10;Automatisch gegenereerde beschrijving">
            <a:extLst>
              <a:ext uri="{FF2B5EF4-FFF2-40B4-BE49-F238E27FC236}">
                <a16:creationId xmlns:a16="http://schemas.microsoft.com/office/drawing/2014/main" id="{2FCB78C7-7187-0DAD-F1F1-A67295253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10: Transport and </a:t>
            </a:r>
            <a:r>
              <a:rPr lang="nl-NL" sz="3200" b="1" dirty="0" err="1">
                <a:latin typeface="Goudy Old Style" panose="02020502050305020303" pitchFamily="18" charset="0"/>
              </a:rPr>
              <a:t>the</a:t>
            </a:r>
            <a:r>
              <a:rPr lang="nl-NL" sz="3200" b="1" dirty="0">
                <a:latin typeface="Goudy Old Style" panose="02020502050305020303" pitchFamily="18" charset="0"/>
              </a:rPr>
              <a:t> environment</a:t>
            </a:r>
          </a:p>
          <a:p>
            <a:r>
              <a:rPr lang="nl-NL" sz="2000" b="1" dirty="0">
                <a:latin typeface="Goudy Old Style" panose="02020502050305020303" pitchFamily="18" charset="0"/>
              </a:rPr>
              <a:t>Author: Natalia Barbour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5918780" y="6627168"/>
            <a:ext cx="3318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though mountains - Free image on </a:t>
            </a:r>
            <a:r>
              <a:rPr lang="en-GB" sz="900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BE59F-E1FE-2434-7F1A-55012951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8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5375D-F295-9F46-954E-FB1B1531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History of environmental concerns in 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5CD7EA-95D7-DFA4-43EE-B8FFEA5C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7789"/>
            <a:ext cx="4788159" cy="3865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+mj-lt"/>
              </a:rPr>
              <a:t>Growth in emissions from fuel combustion linked to increased travel. </a:t>
            </a:r>
          </a:p>
          <a:p>
            <a:r>
              <a:rPr lang="en-GB" sz="2000" dirty="0">
                <a:latin typeface="+mj-lt"/>
              </a:rPr>
              <a:t>Vehicle miles travelled (VMT) has been increasing in the United States (USA) since 1920. (see figure)</a:t>
            </a:r>
          </a:p>
          <a:p>
            <a:r>
              <a:rPr lang="en-GB" sz="2000" dirty="0">
                <a:latin typeface="+mj-lt"/>
              </a:rPr>
              <a:t>High ratio of vehicles to people, e.g., 816 vehicles to 1,000 people in USA and 681 to 1,000 inhabitants in Luxembourg</a:t>
            </a:r>
          </a:p>
          <a:p>
            <a:pPr marL="0" indent="0">
              <a:buNone/>
            </a:pPr>
            <a:r>
              <a:rPr lang="en-GB" sz="2000" b="1" dirty="0">
                <a:latin typeface="+mj-lt"/>
              </a:rPr>
              <a:t>The process of oil extraction </a:t>
            </a:r>
            <a:r>
              <a:rPr lang="en-GB" sz="2000" dirty="0">
                <a:latin typeface="+mj-lt"/>
              </a:rPr>
              <a:t>(drilling, fracking, mining) pollute water &amp; affect health, degrade land and wildlife, and damage ecosystems.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704FD7-B1EE-5527-0518-746A5645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49" y="2604155"/>
            <a:ext cx="5653915" cy="338088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A8AAA6E-77BF-5CEF-DE2E-9C66BEEBFB5B}"/>
              </a:ext>
            </a:extLst>
          </p:cNvPr>
          <p:cNvSpPr txBox="1"/>
          <p:nvPr/>
        </p:nvSpPr>
        <p:spPr>
          <a:xfrm>
            <a:off x="6025244" y="5985044"/>
            <a:ext cx="55567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10.2 Growth in vehicle miles travelled (VMT), public road mileage, and public road lane-miles in the United States from 1920 to 2016.</a:t>
            </a:r>
            <a:br>
              <a:rPr lang="en-GB" sz="900" dirty="0"/>
            </a:br>
            <a:r>
              <a:rPr lang="en-GB" sz="900" dirty="0"/>
              <a:t>(Taken from Chapter 10, page 203)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362600-063D-6B4C-DFF1-08869EE86055}"/>
              </a:ext>
            </a:extLst>
          </p:cNvPr>
          <p:cNvSpPr txBox="1"/>
          <p:nvPr/>
        </p:nvSpPr>
        <p:spPr>
          <a:xfrm>
            <a:off x="-1554" y="6627168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Federal Highway Administration (2017), Highway statistics—2016, U.S. Department of Transportation. Washington DC.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0DAC285-7EC4-06AA-0261-D8B8E186200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4376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+mj-lt"/>
              </a:rPr>
              <a:t>Rapid growth in population, industrialization, and consumption levels</a:t>
            </a:r>
            <a:r>
              <a:rPr lang="en-GB" sz="2000" dirty="0">
                <a:latin typeface="+mj-lt"/>
              </a:rPr>
              <a:t> fuelled concerns over environmental problems in the late 1960s.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6D34-07BB-C5DE-7251-21BC1C40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5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A3E3D-17C6-3692-2549-18AB26C8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8323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History of environmental concerns in transport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C2E4D0-C085-960F-A85D-A7C2133F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1212" cy="525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+mj-lt"/>
              </a:rPr>
              <a:t>The high reliance on automobile has impacted livability.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9" name="Graphic 8" descr="Angry face outline with solid fill">
            <a:extLst>
              <a:ext uri="{FF2B5EF4-FFF2-40B4-BE49-F238E27FC236}">
                <a16:creationId xmlns:a16="http://schemas.microsoft.com/office/drawing/2014/main" id="{EBBAE473-C14B-C1AB-13DF-FF08E250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0090" y="2351596"/>
            <a:ext cx="914400" cy="914400"/>
          </a:xfrm>
          <a:prstGeom prst="rect">
            <a:avLst/>
          </a:prstGeom>
        </p:spPr>
      </p:pic>
      <p:pic>
        <p:nvPicPr>
          <p:cNvPr id="11" name="Graphic 10" descr="Sunglasses face outline with solid fill">
            <a:extLst>
              <a:ext uri="{FF2B5EF4-FFF2-40B4-BE49-F238E27FC236}">
                <a16:creationId xmlns:a16="http://schemas.microsoft.com/office/drawing/2014/main" id="{C84EC2C9-29A3-8A41-7203-F76603689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7511" y="2351596"/>
            <a:ext cx="914400" cy="9144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684CFA18-E503-C48B-B889-F50552187F3A}"/>
              </a:ext>
            </a:extLst>
          </p:cNvPr>
          <p:cNvSpPr/>
          <p:nvPr/>
        </p:nvSpPr>
        <p:spPr>
          <a:xfrm>
            <a:off x="5923807" y="3273383"/>
            <a:ext cx="3542190" cy="13924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Natural environment, transportation convenience and environmental health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2207C75-9D90-D9C8-1FF5-00FA655B52C8}"/>
              </a:ext>
            </a:extLst>
          </p:cNvPr>
          <p:cNvSpPr/>
          <p:nvPr/>
        </p:nvSpPr>
        <p:spPr>
          <a:xfrm>
            <a:off x="8569911" y="3969590"/>
            <a:ext cx="3542190" cy="13924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Car-free/car-lite spaces for inclusive urban mobility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18707AE-7230-B039-C011-54E8491EB21B}"/>
              </a:ext>
            </a:extLst>
          </p:cNvPr>
          <p:cNvSpPr/>
          <p:nvPr/>
        </p:nvSpPr>
        <p:spPr>
          <a:xfrm>
            <a:off x="6096000" y="4778937"/>
            <a:ext cx="3542190" cy="13924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Accommodates a healthy life and easy mobility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B3FD29F-68FA-FD8C-3FD8-369B72AF8D6B}"/>
              </a:ext>
            </a:extLst>
          </p:cNvPr>
          <p:cNvSpPr/>
          <p:nvPr/>
        </p:nvSpPr>
        <p:spPr>
          <a:xfrm>
            <a:off x="1546195" y="3265996"/>
            <a:ext cx="3542190" cy="13924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Car-centric designs, traffic, or exposure to pollution</a:t>
            </a:r>
            <a:endParaRPr lang="nl-N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42DDB-8C14-D65C-EBDD-7E697795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6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79D3EEC-209F-EEA5-39E3-AE786E90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77" y="1951336"/>
            <a:ext cx="5768840" cy="40999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B67604-2430-69AF-B81B-9654742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Addressing environmental concerns caused by road transport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4BCE2-862A-2BCF-6747-4E648234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81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+mj-lt"/>
              </a:rPr>
              <a:t>There are various ways to address the environmental concerns caused by road transport:</a:t>
            </a:r>
          </a:p>
          <a:p>
            <a:r>
              <a:rPr lang="en-GB" sz="2400" b="0" i="0" dirty="0">
                <a:effectLst/>
                <a:latin typeface="+mj-lt"/>
              </a:rPr>
              <a:t>Transport technology (Chapter 8)</a:t>
            </a:r>
          </a:p>
          <a:p>
            <a:r>
              <a:rPr lang="en-GB" sz="2400" dirty="0">
                <a:latin typeface="+mj-lt"/>
              </a:rPr>
              <a:t>Land-use and infrastructure </a:t>
            </a:r>
            <a:r>
              <a:rPr lang="en-GB" sz="2400" b="0" i="0" dirty="0">
                <a:effectLst/>
                <a:latin typeface="+mj-lt"/>
              </a:rPr>
              <a:t>(Chapter 5)</a:t>
            </a:r>
            <a:endParaRPr lang="en-GB" sz="2400" dirty="0">
              <a:latin typeface="+mj-lt"/>
            </a:endParaRPr>
          </a:p>
          <a:p>
            <a:r>
              <a:rPr lang="en-GB" sz="2400" b="0" i="0" dirty="0">
                <a:effectLst/>
                <a:latin typeface="+mj-lt"/>
              </a:rPr>
              <a:t>Driving </a:t>
            </a:r>
            <a:r>
              <a:rPr lang="en-GB" sz="2400" b="0" i="0" dirty="0" err="1">
                <a:effectLst/>
                <a:latin typeface="+mj-lt"/>
              </a:rPr>
              <a:t>behavior</a:t>
            </a:r>
            <a:r>
              <a:rPr lang="en-GB" sz="2400" b="0" i="0" dirty="0">
                <a:effectLst/>
                <a:latin typeface="+mj-lt"/>
              </a:rPr>
              <a:t> (Chapter 8)</a:t>
            </a:r>
          </a:p>
          <a:p>
            <a:r>
              <a:rPr lang="en-GB" sz="2400" b="0" i="0" dirty="0">
                <a:effectLst/>
                <a:latin typeface="+mj-lt"/>
              </a:rPr>
              <a:t>Legislative measures increasing transport resistance (Chapter 6)</a:t>
            </a:r>
          </a:p>
          <a:p>
            <a:r>
              <a:rPr lang="en-GB" sz="2400" b="0" i="0" dirty="0">
                <a:effectLst/>
                <a:latin typeface="+mj-lt"/>
              </a:rPr>
              <a:t>Energy system (see figure for factors influencing the future transport energy system)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70E873-D954-429A-08AD-4BF54B7DC2FA}"/>
              </a:ext>
            </a:extLst>
          </p:cNvPr>
          <p:cNvSpPr txBox="1"/>
          <p:nvPr/>
        </p:nvSpPr>
        <p:spPr>
          <a:xfrm>
            <a:off x="6437534" y="6051251"/>
            <a:ext cx="287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Figure 10.4 Factors in future transport energy</a:t>
            </a:r>
          </a:p>
          <a:p>
            <a:r>
              <a:rPr lang="en-GB" sz="900" dirty="0">
                <a:latin typeface="+mj-lt"/>
              </a:rPr>
              <a:t>(Taken from Chapter 10, page 204)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6F6E02-03F2-8270-CD53-F29F23325EC9}"/>
              </a:ext>
            </a:extLst>
          </p:cNvPr>
          <p:cNvSpPr txBox="1"/>
          <p:nvPr/>
        </p:nvSpPr>
        <p:spPr>
          <a:xfrm>
            <a:off x="-42234" y="6627168"/>
            <a:ext cx="65617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Kalghatgi</a:t>
            </a:r>
            <a:r>
              <a:rPr lang="en-GB" sz="900" dirty="0"/>
              <a:t>, G. (2018), ‘Is it really the end of internal combustion engines and petroleum in transport?’, Applied Energy, 225, 965-974.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CFE68-4F30-D5A2-126D-83D540D0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>
                <a:latin typeface="+mj-lt"/>
              </a:rPr>
              <a:t>History of environmental concerns 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Trends in CO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emissions from transport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Other types of pollution and their causes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-driven innovations in the transport sector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Environmental performance of transport modes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Policy instruments to reduce environmental impact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Criteria to evaluate environmental policy options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CD945F3-4909-4527-11D7-8471A7F0ABED}"/>
              </a:ext>
            </a:extLst>
          </p:cNvPr>
          <p:cNvSpPr/>
          <p:nvPr/>
        </p:nvSpPr>
        <p:spPr>
          <a:xfrm>
            <a:off x="838200" y="2340530"/>
            <a:ext cx="67302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6E4CA-6498-111E-7F8C-D47B7D78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E0F8-4BEA-4643-B131-541A6EE595EB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03997-0123-C925-C987-F0F159332F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354" y="1"/>
            <a:ext cx="2926645" cy="164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FFA7A-C7C6-B62D-CBEE-D2D1FA20E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50" y="1"/>
            <a:ext cx="4476650" cy="25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2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3869</Words>
  <Application>Microsoft Office PowerPoint</Application>
  <PresentationFormat>Breedbeeld</PresentationFormat>
  <Paragraphs>477</Paragraphs>
  <Slides>54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Goudy Old Style</vt:lpstr>
      <vt:lpstr>Kantoorthema</vt:lpstr>
      <vt:lpstr>PowerPoint-presentatie</vt:lpstr>
      <vt:lpstr>Introduction and scope</vt:lpstr>
      <vt:lpstr>Introduction</vt:lpstr>
      <vt:lpstr>Chapter overview</vt:lpstr>
      <vt:lpstr>Chapter overview</vt:lpstr>
      <vt:lpstr>History of environmental concerns in transport</vt:lpstr>
      <vt:lpstr>History of environmental concerns in transport</vt:lpstr>
      <vt:lpstr>Addressing environmental concerns caused by road transport</vt:lpstr>
      <vt:lpstr>Overview chapter</vt:lpstr>
      <vt:lpstr>Trends in CO2 emissions from transport </vt:lpstr>
      <vt:lpstr>Factors in the transport system influencing CO2 emission trends</vt:lpstr>
      <vt:lpstr>Chapter overview</vt:lpstr>
      <vt:lpstr>Other types of pollution and their causes: overview</vt:lpstr>
      <vt:lpstr>Particulate Matter (PM): source and impacts</vt:lpstr>
      <vt:lpstr>Particulate Matter (PM): source and impacts</vt:lpstr>
      <vt:lpstr>Other pollutants besides CO2 and PM</vt:lpstr>
      <vt:lpstr>Noise pollution</vt:lpstr>
      <vt:lpstr>Overview chapter</vt:lpstr>
      <vt:lpstr>CO2-driven innovations in the transport sector</vt:lpstr>
      <vt:lpstr>CO2-driven innovations in the transport sector</vt:lpstr>
      <vt:lpstr>Technical innovations: Electrification</vt:lpstr>
      <vt:lpstr>Technical innovations: Hydrogen</vt:lpstr>
      <vt:lpstr>Technical innovations: Biofuels </vt:lpstr>
      <vt:lpstr>CO2-driven innovations in the transport sector</vt:lpstr>
      <vt:lpstr>Reducing emissions through behavior change</vt:lpstr>
      <vt:lpstr>Behavioural innovations: Sharing economy</vt:lpstr>
      <vt:lpstr>Chapter overview</vt:lpstr>
      <vt:lpstr>A comparison of the environmental performance of transport modes </vt:lpstr>
      <vt:lpstr>A comparison of the environmental performance of transport modes </vt:lpstr>
      <vt:lpstr>A comparison of the environmental performance of transport modes </vt:lpstr>
      <vt:lpstr>Chapter overview</vt:lpstr>
      <vt:lpstr>Policy instruments to reduce the environmental impacts of transport</vt:lpstr>
      <vt:lpstr>Policy instruments to reduce the environmental impact of transport</vt:lpstr>
      <vt:lpstr>Policy instruments to reduce the environmental impact of transport: regulations</vt:lpstr>
      <vt:lpstr>Policy instruments to reduce the environmental impact of transport: regulations</vt:lpstr>
      <vt:lpstr>Policy instruments to reduce the environmental impact of transport: pricing</vt:lpstr>
      <vt:lpstr>Policy instruments to reduce the environmental impact of transport: pricing</vt:lpstr>
      <vt:lpstr>Policy instruments to reduce the environmental impact of transport: pricing</vt:lpstr>
      <vt:lpstr>Policy instruments to reduce the environmental impact of transport: carbon pricing</vt:lpstr>
      <vt:lpstr>Policy instruments to reduce the environmental impact of transport: land-use planning</vt:lpstr>
      <vt:lpstr>Policy instruments to reduce the environmental impact of transport: land-use planning</vt:lpstr>
      <vt:lpstr>Policy instruments to reduce the environmental impact of transport: infrastructure policies</vt:lpstr>
      <vt:lpstr>Policy instruments to reduce the environmental impact of transport: infrastructure policies</vt:lpstr>
      <vt:lpstr>Policy instruments to reduce the environmental impact of transport: infrastructure policies</vt:lpstr>
      <vt:lpstr>Policy instruments to reduce the environmental impact of transport: public transport policies</vt:lpstr>
      <vt:lpstr>Policy instruments to reduce the environmental impact of transport: public transport policies</vt:lpstr>
      <vt:lpstr>Policy instruments to reduce the environmental impact of transport: work-from-home</vt:lpstr>
      <vt:lpstr>Policy instruments to reduce the environmental impact of transport: work-from-home</vt:lpstr>
      <vt:lpstr>Chapter overview</vt:lpstr>
      <vt:lpstr>Criteria to evaluate candidate environmental policy options</vt:lpstr>
      <vt:lpstr>Criteria to evaluate candidate environmental policy options</vt:lpstr>
      <vt:lpstr>Overview chapter</vt:lpstr>
      <vt:lpstr>Conclusions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Esther van Baarle</cp:lastModifiedBy>
  <cp:revision>29</cp:revision>
  <dcterms:created xsi:type="dcterms:W3CDTF">2023-06-11T15:58:16Z</dcterms:created>
  <dcterms:modified xsi:type="dcterms:W3CDTF">2023-09-20T08:44:56Z</dcterms:modified>
</cp:coreProperties>
</file>