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2" r:id="rId2"/>
    <p:sldId id="264" r:id="rId3"/>
    <p:sldId id="323" r:id="rId4"/>
    <p:sldId id="324" r:id="rId5"/>
    <p:sldId id="265" r:id="rId6"/>
    <p:sldId id="269" r:id="rId7"/>
    <p:sldId id="270" r:id="rId8"/>
    <p:sldId id="271" r:id="rId9"/>
    <p:sldId id="273" r:id="rId10"/>
    <p:sldId id="327" r:id="rId11"/>
    <p:sldId id="274" r:id="rId12"/>
    <p:sldId id="275" r:id="rId13"/>
    <p:sldId id="276" r:id="rId14"/>
    <p:sldId id="277" r:id="rId15"/>
    <p:sldId id="279" r:id="rId16"/>
    <p:sldId id="280" r:id="rId17"/>
    <p:sldId id="281" r:id="rId18"/>
    <p:sldId id="282" r:id="rId19"/>
    <p:sldId id="285" r:id="rId20"/>
    <p:sldId id="286" r:id="rId21"/>
    <p:sldId id="287" r:id="rId22"/>
    <p:sldId id="325" r:id="rId23"/>
    <p:sldId id="290" r:id="rId24"/>
    <p:sldId id="293" r:id="rId25"/>
    <p:sldId id="294" r:id="rId26"/>
    <p:sldId id="326" r:id="rId27"/>
    <p:sldId id="295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830" autoAdjust="0"/>
  </p:normalViewPr>
  <p:slideViewPr>
    <p:cSldViewPr snapToGrid="0">
      <p:cViewPr varScale="1">
        <p:scale>
          <a:sx n="62" d="100"/>
          <a:sy n="62" d="100"/>
        </p:scale>
        <p:origin x="6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83F3-B39F-48C8-A5F7-E182614EFD62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EA60E-AF64-4BD6-B10A-97B9785E7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9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EA60E-AF64-4BD6-B10A-97B9785E718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42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EA60E-AF64-4BD6-B10A-97B9785E718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90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EA60E-AF64-4BD6-B10A-97B9785E718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13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84BC8-0520-1D3A-5706-B3BFF60A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6C69EE-4520-F851-2DE3-5D4F54ED2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560405-7AB2-2732-D07E-CBDA1024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5454B4-036A-8CEA-C7B1-FE5CB000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D8B7F5-2970-C479-613D-81DE1DCA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97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8FABB-2F37-EE10-D105-92BCE3CD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0137994-4949-D901-2012-68F1DF509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5BC22F-DDE1-CE7D-E5B1-85C5C297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1E81F9-2F12-A0F9-D302-43596287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3BAE8-3BCC-D48C-1D12-3EFE3E3D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87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85D528-7B56-7F44-0F3F-0EB09A04A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23C1730-C506-BB65-3CB7-FDA283D90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1DA7B0-A75F-39FC-5D10-1D010733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E51BC1-BE52-152C-7B8E-073EEC65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B15B03-2B41-3AF0-FB35-78848D95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96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06F3F-0A03-ABC9-236D-A202FF06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CFCB5A-5A22-BA9C-AE82-42C6A0520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14050D-8EA9-12D4-7006-40CAE6B8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01FA6C-D64D-7212-8AB4-8FD4B3A9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1768F8-56A8-8CD9-5920-6F4E7946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AA86C-79F8-3515-778E-3D467E9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A58FEF-C57E-DCDC-29A1-7DA341B84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60F313-88F1-D7A7-3AF4-394B09D9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EBAF74-DD76-9B48-E75D-4722A804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420416-7C16-0DA2-4BAE-ED2FE904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8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1077F-62EA-8F04-1CC8-DF38697E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CB5CD0-7187-8663-F09D-F44168749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594CA8-BDE4-BC6A-E2F5-8AB317B7B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42A171-6492-CB74-4E5E-82C299DD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B4AB30-5615-68CD-C72B-75A42E14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0194BD-46D0-1812-1252-6F77E4CC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48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DBDD9-5A07-1DC5-B646-ED2C6F77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D05A0E-CA6F-9786-144C-E51BC45AC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E72203-B540-E221-75C5-0B6CE7CEA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5D4F1A-2001-FAD5-26BC-BC3A683A2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A80947D-B9D9-0B83-3846-B497DED1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7192BD-FEB7-F2AE-8DAF-4D958DC4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A7CF170-161C-4C4D-FCD1-2E7D02F2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CC0B912-CBBF-978D-C6CE-0DD65C7C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85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75DE9-F5A8-012B-F83C-93546F61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7920853-1580-A7AF-3804-164311A6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F9B404-3F54-0804-22B9-10B1E43C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21367-19B9-C4BF-071B-E605F390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64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3AB4AE0-4D56-5B27-D8C2-1A72BCD96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D2D9447-7229-1EA3-0D42-5F002490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AF0701-ED11-8DBE-24ED-28C57B30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3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82156-27D3-8345-9F8A-463AF422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BCC9D8-8A9E-08DC-EE6E-D368B507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391920-F135-81BD-D071-1369336B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8FB971-B0CE-8D4E-F9C4-BA06F083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8521CC-6FE4-5A30-B725-F6D22DFC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2653B8-0AA9-6E06-CB0A-6C58C740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20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0B36D-B9BD-5433-0F19-9D8C70EE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ADDB408-EBC3-B249-E956-B68F593D59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FC6630-B72A-2F48-A224-E5F77DA74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5D4954-BAEB-5EFF-24C8-A29C33D7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E41790-95E0-11BD-40EB-AD824E36E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395BEE1-9366-2C31-13EF-C0652275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45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905A665-7EDB-D57B-A5DE-1D113EB6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638E8E-59DD-46DB-22D5-7307CEFC3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5D802C-A3D9-E65D-957A-22BE82909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DB2F9-FBD9-44A7-BCD6-3409C660482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C128BB-0166-27BD-640F-DA52DB71C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40E826-B1A0-63DF-4A08-49792E92D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45840-9B90-42D8-AF18-F37AC79B1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89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nl-nl/foto/man-zit-naast-de-fiets-2270328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s://unsplash.com/photos/7KsEAafSnWk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-man-walking-across-a-street-next-to-a-car-avLcSJokCE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_ftsTh53l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raffic-at-night-180910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photos/books-stack-literature-knowledge-5937823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nl-nl/foto/man-zit-naast-de-fiets-2270328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ObiyD_2Sgs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hemel, Fietswiel, wiel&#10;&#10;Automatisch gegenereerde beschrijving">
            <a:extLst>
              <a:ext uri="{FF2B5EF4-FFF2-40B4-BE49-F238E27FC236}">
                <a16:creationId xmlns:a16="http://schemas.microsoft.com/office/drawing/2014/main" id="{EF1913CE-340F-EB46-0648-AAC9A3AFC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/>
          <a:stretch/>
        </p:blipFill>
        <p:spPr>
          <a:xfrm>
            <a:off x="-26948" y="0"/>
            <a:ext cx="12218948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A52A81F-E1CB-C5DD-DF58-DB7E0B8F7ACB}"/>
              </a:ext>
            </a:extLst>
          </p:cNvPr>
          <p:cNvSpPr txBox="1"/>
          <p:nvPr/>
        </p:nvSpPr>
        <p:spPr>
          <a:xfrm>
            <a:off x="0" y="200881"/>
            <a:ext cx="9784080" cy="1046440"/>
          </a:xfrm>
          <a:prstGeom prst="rect">
            <a:avLst/>
          </a:prstGeom>
          <a:solidFill>
            <a:schemeClr val="bg1">
              <a:lumMod val="65000"/>
              <a:alpha val="81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nl-NL" sz="4400" dirty="0">
                <a:solidFill>
                  <a:schemeClr val="bg1"/>
                </a:solidFill>
                <a:latin typeface="Goudy Old Style" panose="02020502050305020303" pitchFamily="18" charset="0"/>
              </a:rPr>
              <a:t>The Transport System and Transport Policy</a:t>
            </a:r>
          </a:p>
          <a:p>
            <a:pPr algn="r"/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Edited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by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Bert van Wee, Jan Anne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Annema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, David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Banister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and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Baiba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Pudãne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5149B7-3BCB-3F6A-BA5B-3FD51C813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38" y="5926992"/>
            <a:ext cx="5922141" cy="7301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7DA1B25-B255-3FA5-A83B-4A67DE2DEE74}"/>
              </a:ext>
            </a:extLst>
          </p:cNvPr>
          <p:cNvSpPr txBox="1"/>
          <p:nvPr/>
        </p:nvSpPr>
        <p:spPr>
          <a:xfrm>
            <a:off x="0" y="2232564"/>
            <a:ext cx="9784080" cy="892552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nl-NL" sz="3200" b="1" dirty="0" err="1">
                <a:latin typeface="Goudy Old Style" panose="02020502050305020303" pitchFamily="18" charset="0"/>
              </a:rPr>
              <a:t>Chapter</a:t>
            </a:r>
            <a:r>
              <a:rPr lang="nl-NL" sz="3200" b="1" dirty="0">
                <a:latin typeface="Goudy Old Style" panose="02020502050305020303" pitchFamily="18" charset="0"/>
              </a:rPr>
              <a:t> 12: Travel </a:t>
            </a:r>
            <a:r>
              <a:rPr lang="nl-NL" sz="3200" b="1" dirty="0" err="1">
                <a:latin typeface="Goudy Old Style" panose="02020502050305020303" pitchFamily="18" charset="0"/>
              </a:rPr>
              <a:t>behaviour</a:t>
            </a:r>
            <a:r>
              <a:rPr lang="nl-NL" sz="3200" b="1" dirty="0">
                <a:latin typeface="Goudy Old Style" panose="02020502050305020303" pitchFamily="18" charset="0"/>
              </a:rPr>
              <a:t> and health</a:t>
            </a:r>
          </a:p>
          <a:p>
            <a:r>
              <a:rPr lang="nl-NL" sz="2000" b="1" dirty="0" err="1">
                <a:latin typeface="Goudy Old Style" panose="02020502050305020303" pitchFamily="18" charset="0"/>
              </a:rPr>
              <a:t>Authors</a:t>
            </a:r>
            <a:r>
              <a:rPr lang="nl-NL" sz="2000" b="1" dirty="0">
                <a:latin typeface="Goudy Old Style" panose="02020502050305020303" pitchFamily="18" charset="0"/>
              </a:rPr>
              <a:t>: Bert van Wee and Dick </a:t>
            </a:r>
            <a:r>
              <a:rPr lang="nl-NL" sz="2000" b="1" dirty="0" err="1">
                <a:latin typeface="Goudy Old Style" panose="02020502050305020303" pitchFamily="18" charset="0"/>
              </a:rPr>
              <a:t>Ettema</a:t>
            </a:r>
            <a:endParaRPr lang="nl-NL" sz="20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BB461D3-156C-0807-EB56-BE2C73EA5BF6}"/>
              </a:ext>
            </a:extLst>
          </p:cNvPr>
          <p:cNvSpPr txBox="1"/>
          <p:nvPr/>
        </p:nvSpPr>
        <p:spPr>
          <a:xfrm>
            <a:off x="333906" y="6292055"/>
            <a:ext cx="3318235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/>
              </a:rPr>
              <a:t>Bike holiday - Free image on </a:t>
            </a:r>
            <a:r>
              <a:rPr lang="en-GB" sz="900" dirty="0" err="1">
                <a:hlinkClick r:id="rId4"/>
              </a:rPr>
              <a:t>Pexels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516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Air pollution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28518"/>
            <a:ext cx="6243804" cy="430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b="0" i="0" dirty="0">
                <a:effectLst/>
                <a:latin typeface="+mj-lt"/>
              </a:rPr>
              <a:t>People traveling by </a:t>
            </a:r>
            <a:r>
              <a:rPr lang="en-GB" sz="1900" b="1" i="0" dirty="0">
                <a:effectLst/>
                <a:latin typeface="+mj-lt"/>
              </a:rPr>
              <a:t>underground </a:t>
            </a:r>
            <a:r>
              <a:rPr lang="en-GB" sz="1900" b="0" i="0" dirty="0">
                <a:effectLst/>
                <a:latin typeface="+mj-lt"/>
              </a:rPr>
              <a:t>are often exposed to high concentrations of particulate matter (PM) originating from mechanical friction processes (wheel on rail, brakes)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0E5A94A-6FB8-D983-9A9D-CBEE1230D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E94CBAAD-E571-CEE0-7A26-F84AA0D9B838}"/>
              </a:ext>
            </a:extLst>
          </p:cNvPr>
          <p:cNvSpPr/>
          <p:nvPr/>
        </p:nvSpPr>
        <p:spPr>
          <a:xfrm>
            <a:off x="9615056" y="4059382"/>
            <a:ext cx="762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31266064-4F12-046C-DFC1-247F1ADB8839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8EEC8A51-BECA-C747-6932-96A27E6841D4}"/>
              </a:ext>
            </a:extLst>
          </p:cNvPr>
          <p:cNvCxnSpPr>
            <a:cxnSpLocks/>
          </p:cNvCxnSpPr>
          <p:nvPr/>
        </p:nvCxnSpPr>
        <p:spPr>
          <a:xfrm>
            <a:off x="9140066" y="3423947"/>
            <a:ext cx="474990" cy="710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638A77-B1B3-13E9-0532-8CCF0F2D970F}"/>
              </a:ext>
            </a:extLst>
          </p:cNvPr>
          <p:cNvSpPr txBox="1"/>
          <p:nvPr/>
        </p:nvSpPr>
        <p:spPr>
          <a:xfrm>
            <a:off x="899994" y="6377459"/>
            <a:ext cx="60946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Man beside woman wearing black backpack photo – Free Urban Image on </a:t>
            </a:r>
            <a:r>
              <a:rPr lang="en-US" sz="900" dirty="0" err="1">
                <a:hlinkClick r:id="rId4"/>
              </a:rPr>
              <a:t>Unsplash</a:t>
            </a:r>
            <a:endParaRPr lang="nl-NL" sz="900" dirty="0"/>
          </a:p>
        </p:txBody>
      </p:sp>
      <p:pic>
        <p:nvPicPr>
          <p:cNvPr id="10" name="Picture 9" descr="A train at a station&#10;&#10;Description automatically generated">
            <a:extLst>
              <a:ext uri="{FF2B5EF4-FFF2-40B4-BE49-F238E27FC236}">
                <a16:creationId xmlns:a16="http://schemas.microsoft.com/office/drawing/2014/main" id="{5C6A64E1-98E5-E0B4-0F06-4994D9182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6" y="2820538"/>
            <a:ext cx="5262070" cy="35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1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Air pollution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74812"/>
            <a:ext cx="6029447" cy="4769140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1900" b="1" i="0" dirty="0">
                <a:effectLst/>
                <a:latin typeface="+mj-lt"/>
              </a:rPr>
              <a:t>Negative health effects of air pollution </a:t>
            </a:r>
            <a:r>
              <a:rPr lang="en-GB" sz="1900" b="0" i="0" dirty="0">
                <a:effectLst/>
                <a:latin typeface="+mj-lt"/>
              </a:rPr>
              <a:t>include (</a:t>
            </a:r>
            <a:r>
              <a:rPr lang="en-GB" sz="1900" dirty="0">
                <a:latin typeface="+mj-lt"/>
              </a:rPr>
              <a:t>Handy, 2014)</a:t>
            </a:r>
            <a:r>
              <a:rPr lang="en-GB" sz="1900" b="0" i="0" dirty="0">
                <a:effectLst/>
                <a:latin typeface="+mj-lt"/>
              </a:rPr>
              <a:t>:</a:t>
            </a:r>
          </a:p>
          <a:p>
            <a:r>
              <a:rPr lang="en-GB" sz="1900" b="0" i="0" dirty="0">
                <a:effectLst/>
                <a:latin typeface="+mj-lt"/>
              </a:rPr>
              <a:t>Cardiovascular diseases</a:t>
            </a:r>
          </a:p>
          <a:p>
            <a:r>
              <a:rPr lang="en-GB" sz="1900" b="0" i="0" dirty="0">
                <a:effectLst/>
                <a:latin typeface="+mj-lt"/>
              </a:rPr>
              <a:t>Eye and throat irritation</a:t>
            </a:r>
          </a:p>
          <a:p>
            <a:r>
              <a:rPr lang="en-GB" sz="1900" b="0" i="0" dirty="0">
                <a:effectLst/>
                <a:latin typeface="+mj-lt"/>
              </a:rPr>
              <a:t>Respiratory health problems (asthma, lung damage)</a:t>
            </a:r>
          </a:p>
          <a:p>
            <a:r>
              <a:rPr lang="en-GB" sz="1900" b="0" i="0" dirty="0">
                <a:effectLst/>
                <a:latin typeface="+mj-lt"/>
              </a:rPr>
              <a:t>High blood pressure</a:t>
            </a:r>
          </a:p>
          <a:p>
            <a:r>
              <a:rPr lang="en-GB" sz="1900" b="0" i="0" dirty="0">
                <a:effectLst/>
                <a:latin typeface="+mj-lt"/>
              </a:rPr>
              <a:t>Neurological disorders and cancer</a:t>
            </a:r>
          </a:p>
          <a:p>
            <a:r>
              <a:rPr lang="en-GB" sz="1900" b="0" i="0" dirty="0">
                <a:effectLst/>
                <a:latin typeface="+mj-lt"/>
              </a:rPr>
              <a:t>Brain and kidney damage, among others</a:t>
            </a:r>
          </a:p>
          <a:p>
            <a:pPr marL="0" indent="0" algn="l">
              <a:buNone/>
            </a:pPr>
            <a:endParaRPr lang="en-GB" sz="1900" b="0" i="0" dirty="0"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900" b="0" i="0" dirty="0">
                <a:effectLst/>
                <a:latin typeface="+mj-lt"/>
              </a:rPr>
              <a:t>Health effects depend on:</a:t>
            </a:r>
          </a:p>
          <a:p>
            <a:r>
              <a:rPr lang="en-GB" sz="1900" b="0" i="0" dirty="0">
                <a:effectLst/>
                <a:latin typeface="+mj-lt"/>
              </a:rPr>
              <a:t>Duration and accumulation of exposure</a:t>
            </a:r>
          </a:p>
          <a:p>
            <a:r>
              <a:rPr lang="en-GB" sz="1900" b="0" i="0" dirty="0">
                <a:effectLst/>
                <a:latin typeface="+mj-lt"/>
              </a:rPr>
              <a:t>Personal characteristics (infants, the elderly, pregnant women are more sensitive to certain pollutants)</a:t>
            </a:r>
          </a:p>
          <a:p>
            <a:r>
              <a:rPr lang="en-GB" sz="1900" b="0" i="0" dirty="0">
                <a:effectLst/>
                <a:latin typeface="+mj-lt"/>
              </a:rPr>
              <a:t>Health status (smoking, obesity, diabetes)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2C3B1AB-1C90-BF0D-0883-387AEC7D5D7A}"/>
              </a:ext>
            </a:extLst>
          </p:cNvPr>
          <p:cNvSpPr txBox="1"/>
          <p:nvPr/>
        </p:nvSpPr>
        <p:spPr>
          <a:xfrm>
            <a:off x="0" y="6594765"/>
            <a:ext cx="114751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Handy, S. (2014). Health and travel., in: T. </a:t>
            </a:r>
            <a:r>
              <a:rPr lang="en-GB" sz="900" dirty="0" err="1"/>
              <a:t>Gärling</a:t>
            </a:r>
            <a:r>
              <a:rPr lang="en-GB" sz="900" dirty="0"/>
              <a:t>, D. </a:t>
            </a:r>
            <a:r>
              <a:rPr lang="en-GB" sz="900" dirty="0" err="1"/>
              <a:t>Ettema</a:t>
            </a:r>
            <a:r>
              <a:rPr lang="en-GB" sz="900" dirty="0"/>
              <a:t>, M. </a:t>
            </a:r>
            <a:r>
              <a:rPr lang="en-GB" sz="900" dirty="0" err="1"/>
              <a:t>Friman</a:t>
            </a:r>
            <a:r>
              <a:rPr lang="en-GB" sz="900" dirty="0"/>
              <a:t> (eds.), Handbook of sustainable travel, Dordrecht/Heidelberg/New York/London: Springer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39FCBFA-C59D-7A12-A093-264D686F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5568CFA7-DF01-91FF-A530-C6E5833F89BB}"/>
              </a:ext>
            </a:extLst>
          </p:cNvPr>
          <p:cNvSpPr/>
          <p:nvPr/>
        </p:nvSpPr>
        <p:spPr>
          <a:xfrm>
            <a:off x="9615056" y="4059382"/>
            <a:ext cx="762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515BC064-2C21-28CF-C17E-915A87E7293B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59D96242-6EFF-79F9-D544-5E8561D9D1C5}"/>
              </a:ext>
            </a:extLst>
          </p:cNvPr>
          <p:cNvCxnSpPr>
            <a:cxnSpLocks/>
          </p:cNvCxnSpPr>
          <p:nvPr/>
        </p:nvCxnSpPr>
        <p:spPr>
          <a:xfrm>
            <a:off x="9140066" y="3423947"/>
            <a:ext cx="474990" cy="710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73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Casualties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243804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0" i="0" dirty="0">
                <a:effectLst/>
                <a:latin typeface="+mj-lt"/>
              </a:rPr>
              <a:t>Travelling with any mode is associated with incident risk, including fatalities and injuries</a:t>
            </a:r>
            <a:br>
              <a:rPr lang="en-GB" sz="2000" b="0" i="0" dirty="0">
                <a:effectLst/>
                <a:latin typeface="+mj-lt"/>
              </a:rPr>
            </a:br>
            <a:endParaRPr lang="en-GB" sz="2000" dirty="0">
              <a:latin typeface="+mj-lt"/>
            </a:endParaRPr>
          </a:p>
          <a:p>
            <a:pPr marL="0" indent="0" algn="l">
              <a:buNone/>
            </a:pPr>
            <a:r>
              <a:rPr lang="en-GB" sz="2000" b="0" i="0" dirty="0">
                <a:effectLst/>
                <a:latin typeface="+mj-lt"/>
              </a:rPr>
              <a:t>Risk factors are mode-specific and vary between different road types</a:t>
            </a:r>
            <a:r>
              <a:rPr lang="en-GB" sz="2000" dirty="0">
                <a:latin typeface="+mj-lt"/>
              </a:rPr>
              <a:t> (see chapter 11)</a:t>
            </a:r>
            <a:endParaRPr lang="en-GB" sz="2000" b="0" i="0" dirty="0">
              <a:effectLst/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85814B-7B5C-76A4-C2C2-D3B79298E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326BE1D5-8C8B-4E10-3FB2-6F03CB75F1C1}"/>
              </a:ext>
            </a:extLst>
          </p:cNvPr>
          <p:cNvSpPr/>
          <p:nvPr/>
        </p:nvSpPr>
        <p:spPr>
          <a:xfrm>
            <a:off x="9421090" y="4599709"/>
            <a:ext cx="983673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1EAD2526-087A-C62C-D0F3-4AD261954AF4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1171138B-6E58-12F1-7B22-83B8CE04D275}"/>
              </a:ext>
            </a:extLst>
          </p:cNvPr>
          <p:cNvCxnSpPr>
            <a:cxnSpLocks/>
          </p:cNvCxnSpPr>
          <p:nvPr/>
        </p:nvCxnSpPr>
        <p:spPr>
          <a:xfrm>
            <a:off x="8946100" y="3393372"/>
            <a:ext cx="555709" cy="1206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FA53574-4B56-A97E-2B01-E1485DEF3308}"/>
              </a:ext>
            </a:extLst>
          </p:cNvPr>
          <p:cNvSpPr txBox="1"/>
          <p:nvPr/>
        </p:nvSpPr>
        <p:spPr>
          <a:xfrm>
            <a:off x="838199" y="6653353"/>
            <a:ext cx="60946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A man walking across a street next to a car photo – Free Flint Image on </a:t>
            </a:r>
            <a:r>
              <a:rPr lang="en-US" sz="900" dirty="0" err="1">
                <a:hlinkClick r:id="rId3"/>
              </a:rPr>
              <a:t>Unsplash</a:t>
            </a:r>
            <a:endParaRPr lang="nl-NL" sz="900" dirty="0"/>
          </a:p>
        </p:txBody>
      </p:sp>
      <p:pic>
        <p:nvPicPr>
          <p:cNvPr id="14" name="Picture 13" descr="A person crossing a street&#10;&#10;Description automatically generated">
            <a:extLst>
              <a:ext uri="{FF2B5EF4-FFF2-40B4-BE49-F238E27FC236}">
                <a16:creationId xmlns:a16="http://schemas.microsoft.com/office/drawing/2014/main" id="{7C9B21FB-2593-C88F-6DA5-869B44EE1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0" y="3288202"/>
            <a:ext cx="5014622" cy="33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2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Casualties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6156469" cy="4921540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000" b="0" i="0" dirty="0">
                <a:effectLst/>
                <a:latin typeface="+mj-lt"/>
              </a:rPr>
              <a:t>Estimating the </a:t>
            </a:r>
            <a:r>
              <a:rPr lang="en-GB" sz="2000" b="1" i="0" dirty="0">
                <a:effectLst/>
                <a:latin typeface="+mj-lt"/>
              </a:rPr>
              <a:t>risks for cycling</a:t>
            </a:r>
            <a:r>
              <a:rPr lang="en-GB" sz="2000" b="0" i="0" dirty="0">
                <a:effectLst/>
                <a:latin typeface="+mj-lt"/>
              </a:rPr>
              <a:t> (and walking) is complex: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Cycling infrastructure, cycling experience and driver behaviour around cyclists greatly </a:t>
            </a:r>
            <a:r>
              <a:rPr lang="en-GB" sz="2000" b="1" i="0" dirty="0">
                <a:effectLst/>
                <a:latin typeface="+mj-lt"/>
              </a:rPr>
              <a:t>varies across countries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Higher cycling levels result in lower risk factors (</a:t>
            </a:r>
            <a:r>
              <a:rPr lang="en-GB" sz="2000" b="1" i="0" dirty="0">
                <a:effectLst/>
                <a:latin typeface="+mj-lt"/>
              </a:rPr>
              <a:t>safety in numbers</a:t>
            </a:r>
            <a:r>
              <a:rPr lang="en-GB" sz="2000" b="0" i="0" dirty="0">
                <a:effectLst/>
                <a:latin typeface="+mj-lt"/>
              </a:rPr>
              <a:t> effect)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Comparisons should be based on </a:t>
            </a:r>
            <a:r>
              <a:rPr lang="en-GB" sz="2000" b="1" i="0" dirty="0">
                <a:effectLst/>
                <a:latin typeface="+mj-lt"/>
              </a:rPr>
              <a:t>competing trips </a:t>
            </a:r>
            <a:r>
              <a:rPr lang="en-GB" sz="2000" b="0" i="0" dirty="0">
                <a:effectLst/>
                <a:latin typeface="+mj-lt"/>
              </a:rPr>
              <a:t>rather than aggregate average risk factors; e.g., should consider urban (and not inter-urban) car trips as comparison for cycling trips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1" i="0" dirty="0">
                <a:effectLst/>
                <a:latin typeface="+mj-lt"/>
              </a:rPr>
              <a:t>Data </a:t>
            </a:r>
            <a:r>
              <a:rPr lang="en-GB" sz="2000" b="0" i="0" dirty="0">
                <a:effectLst/>
                <a:latin typeface="+mj-lt"/>
              </a:rPr>
              <a:t>on cycling behaviour is often lacking in many countries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Cycling is poorly included in mainstream transport </a:t>
            </a:r>
            <a:r>
              <a:rPr lang="en-GB" sz="2000" b="1" i="0" dirty="0">
                <a:effectLst/>
                <a:latin typeface="+mj-lt"/>
              </a:rPr>
              <a:t>models</a:t>
            </a:r>
            <a:r>
              <a:rPr lang="en-GB" sz="2000" b="0" i="0" dirty="0">
                <a:effectLst/>
                <a:latin typeface="+mj-lt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Risks are influenced by </a:t>
            </a:r>
            <a:r>
              <a:rPr lang="en-GB" sz="2000" b="1" i="0" dirty="0">
                <a:effectLst/>
                <a:latin typeface="+mj-lt"/>
              </a:rPr>
              <a:t>gender and age </a:t>
            </a:r>
            <a:r>
              <a:rPr lang="en-GB" sz="2000" b="0" i="0" dirty="0">
                <a:effectLst/>
                <a:latin typeface="+mj-lt"/>
              </a:rPr>
              <a:t>of users and their </a:t>
            </a:r>
            <a:r>
              <a:rPr lang="en-GB" sz="2000" b="1" i="0" dirty="0">
                <a:effectLst/>
                <a:latin typeface="+mj-lt"/>
              </a:rPr>
              <a:t>risk-taking behaviours</a:t>
            </a:r>
          </a:p>
          <a:p>
            <a:pPr marL="0" indent="0" algn="l"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9C75AAB-C82A-87AA-6498-80E146C3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833EC1F-67FB-882B-B569-4A9B803620F0}"/>
              </a:ext>
            </a:extLst>
          </p:cNvPr>
          <p:cNvSpPr/>
          <p:nvPr/>
        </p:nvSpPr>
        <p:spPr>
          <a:xfrm>
            <a:off x="9421090" y="4599709"/>
            <a:ext cx="983673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1A510D1C-D7D9-B7E4-679B-1B89B11AC66A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036F26AF-DA4D-EE19-39B8-6AB8843AA013}"/>
              </a:ext>
            </a:extLst>
          </p:cNvPr>
          <p:cNvCxnSpPr>
            <a:cxnSpLocks/>
          </p:cNvCxnSpPr>
          <p:nvPr/>
        </p:nvCxnSpPr>
        <p:spPr>
          <a:xfrm>
            <a:off x="8946100" y="3393372"/>
            <a:ext cx="555709" cy="1206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747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Well-being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6156469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The effect of travel on </a:t>
            </a:r>
            <a:r>
              <a:rPr lang="en-GB" sz="2000" b="1" dirty="0">
                <a:latin typeface="+mj-lt"/>
              </a:rPr>
              <a:t>subjective well-being</a:t>
            </a:r>
            <a:r>
              <a:rPr lang="en-GB" sz="2000" dirty="0">
                <a:latin typeface="+mj-lt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The </a:t>
            </a:r>
            <a:r>
              <a:rPr lang="en-GB" sz="2000" b="1" dirty="0">
                <a:latin typeface="+mj-lt"/>
              </a:rPr>
              <a:t>experience of travel itself </a:t>
            </a:r>
            <a:r>
              <a:rPr lang="en-GB" sz="2000" dirty="0">
                <a:latin typeface="+mj-lt"/>
              </a:rPr>
              <a:t>and the interaction with the physical and social environment influences mood and well-being.</a:t>
            </a: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lvl="1"/>
            <a:endParaRPr lang="en-GB" sz="1600" dirty="0">
              <a:latin typeface="+mj-lt"/>
            </a:endParaRPr>
          </a:p>
          <a:p>
            <a:pPr marL="457200" lvl="1" indent="0">
              <a:buNone/>
            </a:pPr>
            <a:r>
              <a:rPr lang="en-GB" sz="1600" dirty="0">
                <a:latin typeface="+mj-lt"/>
              </a:rPr>
              <a:t>Positive effect of active modes on well-being is explained by physical activity, higher interaction with the environment, experience of autonomy and mastery, and social interactions in one's neighbourhood</a:t>
            </a:r>
          </a:p>
          <a:p>
            <a:endParaRPr lang="en-GB" sz="2000" dirty="0">
              <a:latin typeface="+mj-lt"/>
            </a:endParaRPr>
          </a:p>
          <a:p>
            <a:pPr marL="0" indent="0" algn="l"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603F3CA-DE43-EBF9-4A9C-EC4154F02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3647E5E-95D4-A515-EE81-E13774D18D69}"/>
              </a:ext>
            </a:extLst>
          </p:cNvPr>
          <p:cNvSpPr/>
          <p:nvPr/>
        </p:nvSpPr>
        <p:spPr>
          <a:xfrm>
            <a:off x="8325630" y="5114541"/>
            <a:ext cx="1382913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3664434A-8355-C151-BB2B-BF3D46CD04D7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E821B771-AC2E-D192-340B-63053D944CD0}"/>
              </a:ext>
            </a:extLst>
          </p:cNvPr>
          <p:cNvCxnSpPr>
            <a:cxnSpLocks/>
          </p:cNvCxnSpPr>
          <p:nvPr/>
        </p:nvCxnSpPr>
        <p:spPr>
          <a:xfrm>
            <a:off x="8817997" y="3429000"/>
            <a:ext cx="429370" cy="1685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A50D7A-FCF5-90BA-B0E3-D35695E70CD1}"/>
              </a:ext>
            </a:extLst>
          </p:cNvPr>
          <p:cNvGrpSpPr/>
          <p:nvPr/>
        </p:nvGrpSpPr>
        <p:grpSpPr>
          <a:xfrm>
            <a:off x="1571668" y="2733415"/>
            <a:ext cx="4897442" cy="2041092"/>
            <a:chOff x="1494085" y="3019662"/>
            <a:chExt cx="4897442" cy="204109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B197E5-7AF8-2E66-F534-5868862F7DF6}"/>
                </a:ext>
              </a:extLst>
            </p:cNvPr>
            <p:cNvSpPr txBox="1"/>
            <p:nvPr/>
          </p:nvSpPr>
          <p:spPr>
            <a:xfrm rot="18595229">
              <a:off x="1954696" y="3772227"/>
              <a:ext cx="1949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GB" sz="1400" dirty="0">
                  <a:latin typeface="+mj-lt"/>
                </a:rPr>
                <a:t>Active modes </a:t>
              </a:r>
              <a:br>
                <a:rPr lang="en-GB" sz="1400" dirty="0">
                  <a:latin typeface="+mj-lt"/>
                </a:rPr>
              </a:br>
              <a:r>
                <a:rPr lang="en-GB" sz="1400" dirty="0">
                  <a:latin typeface="+mj-lt"/>
                </a:rPr>
                <a:t>(walking, cycling)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90C846F-31E6-7E33-ECC6-E8791E1B4CE0}"/>
                </a:ext>
              </a:extLst>
            </p:cNvPr>
            <p:cNvGrpSpPr/>
            <p:nvPr/>
          </p:nvGrpSpPr>
          <p:grpSpPr>
            <a:xfrm>
              <a:off x="1494085" y="3019662"/>
              <a:ext cx="4897442" cy="2041092"/>
              <a:chOff x="1494085" y="3019662"/>
              <a:chExt cx="4897442" cy="2041092"/>
            </a:xfrm>
          </p:grpSpPr>
          <p:sp>
            <p:nvSpPr>
              <p:cNvPr id="10" name="Arrow: Up-Down 9">
                <a:extLst>
                  <a:ext uri="{FF2B5EF4-FFF2-40B4-BE49-F238E27FC236}">
                    <a16:creationId xmlns:a16="http://schemas.microsoft.com/office/drawing/2014/main" id="{9026F354-EF65-FB44-87DD-B559F3A8C29C}"/>
                  </a:ext>
                </a:extLst>
              </p:cNvPr>
              <p:cNvSpPr/>
              <p:nvPr/>
            </p:nvSpPr>
            <p:spPr>
              <a:xfrm rot="16200000">
                <a:off x="3560370" y="3191722"/>
                <a:ext cx="262393" cy="2862469"/>
              </a:xfrm>
              <a:prstGeom prst="upDownArrow">
                <a:avLst/>
              </a:prstGeom>
              <a:gradFill>
                <a:gsLst>
                  <a:gs pos="0">
                    <a:srgbClr val="00B050"/>
                  </a:gs>
                  <a:gs pos="48000">
                    <a:schemeClr val="accent1">
                      <a:lumMod val="45000"/>
                      <a:lumOff val="55000"/>
                    </a:schemeClr>
                  </a:gs>
                  <a:gs pos="58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18979C-B600-1016-5D7B-05D66B042946}"/>
                  </a:ext>
                </a:extLst>
              </p:cNvPr>
              <p:cNvSpPr txBox="1"/>
              <p:nvPr/>
            </p:nvSpPr>
            <p:spPr>
              <a:xfrm rot="18508575">
                <a:off x="2804762" y="3709649"/>
                <a:ext cx="1988304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GB" sz="1400" dirty="0">
                    <a:latin typeface="+mj-lt"/>
                  </a:rPr>
                  <a:t>Car travel </a:t>
                </a:r>
                <a:r>
                  <a:rPr lang="en-GB" sz="1050" dirty="0">
                    <a:latin typeface="+mj-lt"/>
                  </a:rPr>
                  <a:t>(depending on duration, congestion, road characteristics)</a:t>
                </a:r>
                <a:endParaRPr lang="en-GB" sz="1400" dirty="0">
                  <a:latin typeface="+mj-lt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CC3884-2F10-A355-227E-426DA8743844}"/>
                  </a:ext>
                </a:extLst>
              </p:cNvPr>
              <p:cNvSpPr txBox="1"/>
              <p:nvPr/>
            </p:nvSpPr>
            <p:spPr>
              <a:xfrm rot="18491890">
                <a:off x="3820455" y="3605331"/>
                <a:ext cx="1963864" cy="792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GB" sz="1400" dirty="0">
                    <a:latin typeface="+mj-lt"/>
                  </a:rPr>
                  <a:t>Public transport </a:t>
                </a:r>
                <a:r>
                  <a:rPr lang="en-GB" sz="1050" dirty="0">
                    <a:latin typeface="+mj-lt"/>
                  </a:rPr>
                  <a:t>(depending on PT modes and quality – delays, crowding, etc.)</a:t>
                </a:r>
                <a:endParaRPr lang="en-GB" sz="1400" dirty="0">
                  <a:latin typeface="+mj-lt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1F6682-1624-B837-5A52-D197CE3CE153}"/>
                  </a:ext>
                </a:extLst>
              </p:cNvPr>
              <p:cNvSpPr txBox="1"/>
              <p:nvPr/>
            </p:nvSpPr>
            <p:spPr>
              <a:xfrm>
                <a:off x="1494085" y="4395219"/>
                <a:ext cx="13047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Higher</a:t>
                </a:r>
                <a:endParaRPr lang="nl-NL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FF9BBB-CD52-A756-DF58-D8B3C2788EB7}"/>
                  </a:ext>
                </a:extLst>
              </p:cNvPr>
              <p:cNvSpPr txBox="1"/>
              <p:nvPr/>
            </p:nvSpPr>
            <p:spPr>
              <a:xfrm>
                <a:off x="5086798" y="4395219"/>
                <a:ext cx="13047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C00000"/>
                    </a:solidFill>
                  </a:rPr>
                  <a:t>Lower</a:t>
                </a:r>
                <a:endParaRPr lang="nl-NL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F4EF49-D0B2-2BBB-D86E-BB433A6E0C3E}"/>
                  </a:ext>
                </a:extLst>
              </p:cNvPr>
              <p:cNvSpPr txBox="1"/>
              <p:nvPr/>
            </p:nvSpPr>
            <p:spPr>
              <a:xfrm>
                <a:off x="2345184" y="4691422"/>
                <a:ext cx="2934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Satisfaction and well-being</a:t>
                </a:r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7437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Well-being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243804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The effect of travel on </a:t>
            </a:r>
            <a:r>
              <a:rPr lang="en-GB" sz="2000" b="1" dirty="0">
                <a:latin typeface="+mj-lt"/>
              </a:rPr>
              <a:t>subjective well-being</a:t>
            </a:r>
            <a:r>
              <a:rPr lang="en-GB" sz="2000" dirty="0">
                <a:latin typeface="+mj-lt"/>
              </a:rPr>
              <a:t>: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GB" sz="2000" dirty="0">
                <a:latin typeface="+mj-lt"/>
              </a:rPr>
              <a:t>Access to travel enables </a:t>
            </a:r>
            <a:r>
              <a:rPr lang="en-GB" sz="2000" b="1" dirty="0">
                <a:latin typeface="+mj-lt"/>
              </a:rPr>
              <a:t>participation in meaningful activities</a:t>
            </a:r>
            <a:r>
              <a:rPr lang="en-GB" sz="2000" dirty="0">
                <a:latin typeface="+mj-lt"/>
              </a:rPr>
              <a:t> that foster subjective well-being </a:t>
            </a:r>
          </a:p>
          <a:p>
            <a:pPr lvl="1"/>
            <a:r>
              <a:rPr lang="en-GB" sz="1600" dirty="0">
                <a:latin typeface="+mj-lt"/>
              </a:rPr>
              <a:t>Access to important destinations and the potential to travel influence well-being</a:t>
            </a:r>
          </a:p>
          <a:p>
            <a:pPr lvl="1"/>
            <a:r>
              <a:rPr lang="en-GB" sz="1600" dirty="0">
                <a:latin typeface="+mj-lt"/>
              </a:rPr>
              <a:t>Lack of transport options may result in reduced participation in (social, cultural, economic) activities and lower subjective well-being</a:t>
            </a:r>
          </a:p>
          <a:p>
            <a:pPr lvl="1"/>
            <a:r>
              <a:rPr lang="en-GB" sz="1600" dirty="0">
                <a:latin typeface="+mj-lt"/>
              </a:rPr>
              <a:t>Well-being also depends on environmental characteristics such as attractiveness and noise levels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4E333C2-3132-1D8D-73D4-4A74B634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5" name="Tekstvak 9">
            <a:extLst>
              <a:ext uri="{FF2B5EF4-FFF2-40B4-BE49-F238E27FC236}">
                <a16:creationId xmlns:a16="http://schemas.microsoft.com/office/drawing/2014/main" id="{50B584A4-FB27-554D-DD5B-4EC64A7F0B9B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sp>
        <p:nvSpPr>
          <p:cNvPr id="8" name="Rechthoek 12">
            <a:extLst>
              <a:ext uri="{FF2B5EF4-FFF2-40B4-BE49-F238E27FC236}">
                <a16:creationId xmlns:a16="http://schemas.microsoft.com/office/drawing/2014/main" id="{50B01CFD-80D0-8DF3-193D-E6D2881C5FA1}"/>
              </a:ext>
            </a:extLst>
          </p:cNvPr>
          <p:cNvSpPr/>
          <p:nvPr/>
        </p:nvSpPr>
        <p:spPr>
          <a:xfrm>
            <a:off x="8325630" y="5114541"/>
            <a:ext cx="1382913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Rechte verbindingslijn met pijl 18">
            <a:extLst>
              <a:ext uri="{FF2B5EF4-FFF2-40B4-BE49-F238E27FC236}">
                <a16:creationId xmlns:a16="http://schemas.microsoft.com/office/drawing/2014/main" id="{11416964-F6E4-0BC1-7CEF-DA48899B5CEE}"/>
              </a:ext>
            </a:extLst>
          </p:cNvPr>
          <p:cNvCxnSpPr>
            <a:cxnSpLocks/>
          </p:cNvCxnSpPr>
          <p:nvPr/>
        </p:nvCxnSpPr>
        <p:spPr>
          <a:xfrm>
            <a:off x="8817997" y="3429000"/>
            <a:ext cx="429370" cy="1685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47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</a:t>
            </a:r>
            <a:r>
              <a:rPr lang="en-GB" b="1" dirty="0">
                <a:solidFill>
                  <a:srgbClr val="00B0F0"/>
                </a:solidFill>
              </a:rPr>
              <a:t>Second order relationships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902424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Several </a:t>
            </a:r>
            <a:r>
              <a:rPr lang="en-GB" sz="2000" b="1" dirty="0">
                <a:latin typeface="+mj-lt"/>
              </a:rPr>
              <a:t>second order relationships </a:t>
            </a:r>
            <a:r>
              <a:rPr lang="en-GB" sz="2000" dirty="0">
                <a:latin typeface="+mj-lt"/>
              </a:rPr>
              <a:t>exist: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Socio-economic and demographic characteristics and travel behaviour (arrows 5, 6, 7)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Physical activity: walking and cycling versus physical activity that is not related to travel (arrow 8)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Subjective well-being and the use of active modes (arrow 10)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Health and travel behaviour (arrow 11)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Self-selection effects (arrows 5 and 9)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Macro-micro effects and social influence (no specific arrow)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0B5BE7D-096F-4E55-5930-7DBCF6EA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227391B1-8794-238B-948C-11DCA71733A2}"/>
              </a:ext>
            </a:extLst>
          </p:cNvPr>
          <p:cNvSpPr/>
          <p:nvPr/>
        </p:nvSpPr>
        <p:spPr>
          <a:xfrm>
            <a:off x="6867646" y="1645514"/>
            <a:ext cx="4728608" cy="1804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B86FEA8-E3F3-A91D-4366-34630893387F}"/>
              </a:ext>
            </a:extLst>
          </p:cNvPr>
          <p:cNvSpPr/>
          <p:nvPr/>
        </p:nvSpPr>
        <p:spPr>
          <a:xfrm>
            <a:off x="10363200" y="3450068"/>
            <a:ext cx="1233054" cy="2111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F4D1A0BE-6F6B-64D9-39F6-937D321D0528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</p:spTree>
    <p:extLst>
      <p:ext uri="{BB962C8B-B14F-4D97-AF65-F5344CB8AC3E}">
        <p14:creationId xmlns:p14="http://schemas.microsoft.com/office/powerpoint/2010/main" val="88536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</a:t>
            </a:r>
            <a:r>
              <a:rPr lang="en-GB" sz="3600" dirty="0">
                <a:solidFill>
                  <a:srgbClr val="00B0F0"/>
                </a:solidFill>
              </a:rPr>
              <a:t>Socio-economics &amp; demographics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653" y="1690688"/>
            <a:ext cx="6156468" cy="5032375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374151"/>
                </a:solidFill>
                <a:latin typeface="+mj-lt"/>
              </a:rPr>
              <a:t>Socio-economic and demographic variables</a:t>
            </a:r>
            <a:r>
              <a:rPr lang="en-GB" sz="2000" dirty="0">
                <a:solidFill>
                  <a:srgbClr val="374151"/>
                </a:solidFill>
                <a:latin typeface="+mj-lt"/>
              </a:rPr>
              <a:t> (e.g., a</a:t>
            </a:r>
            <a:r>
              <a:rPr lang="en-GB" sz="2000" b="0" i="0" dirty="0">
                <a:solidFill>
                  <a:srgbClr val="374151"/>
                </a:solidFill>
                <a:effectLst/>
                <a:latin typeface="+mj-lt"/>
              </a:rPr>
              <a:t>ge, education, gender, household characteristics) </a:t>
            </a:r>
            <a:r>
              <a:rPr lang="en-GB" sz="2000" b="1" i="0" dirty="0">
                <a:solidFill>
                  <a:srgbClr val="374151"/>
                </a:solidFill>
                <a:effectLst/>
                <a:latin typeface="+mj-lt"/>
              </a:rPr>
              <a:t>influence travel behaviour </a:t>
            </a:r>
            <a:r>
              <a:rPr lang="en-GB" sz="2000" b="0" i="0" dirty="0">
                <a:solidFill>
                  <a:srgbClr val="374151"/>
                </a:solidFill>
                <a:effectLst/>
                <a:latin typeface="+mj-lt"/>
              </a:rPr>
              <a:t>(arrow 5)</a:t>
            </a:r>
          </a:p>
          <a:p>
            <a:r>
              <a:rPr lang="en-GB" sz="2000" b="0" i="0" dirty="0">
                <a:solidFill>
                  <a:srgbClr val="374151"/>
                </a:solidFill>
                <a:effectLst/>
                <a:latin typeface="+mj-lt"/>
              </a:rPr>
              <a:t>Health </a:t>
            </a:r>
            <a:r>
              <a:rPr lang="en-GB" sz="2000" b="1" i="0" dirty="0">
                <a:solidFill>
                  <a:srgbClr val="374151"/>
                </a:solidFill>
                <a:effectLst/>
                <a:latin typeface="+mj-lt"/>
              </a:rPr>
              <a:t>impacts of physical activity, pollution intake and crashes/falls are moderated</a:t>
            </a:r>
            <a:r>
              <a:rPr lang="en-GB" sz="2000" b="0" i="0" dirty="0">
                <a:solidFill>
                  <a:srgbClr val="374151"/>
                </a:solidFill>
                <a:effectLst/>
                <a:latin typeface="+mj-lt"/>
              </a:rPr>
              <a:t> by personal characteristics (arrow 6)</a:t>
            </a:r>
          </a:p>
          <a:p>
            <a:pPr lvl="1"/>
            <a:r>
              <a:rPr lang="en-GB" sz="1600" dirty="0">
                <a:solidFill>
                  <a:srgbClr val="374151"/>
                </a:solidFill>
                <a:latin typeface="+mj-lt"/>
              </a:rPr>
              <a:t>E.g., an 85-year-old would be more affected by a fall from bicycle than a 14-year-old</a:t>
            </a:r>
          </a:p>
          <a:p>
            <a:r>
              <a:rPr lang="en-GB" sz="2000" b="0" i="0" dirty="0">
                <a:solidFill>
                  <a:srgbClr val="374151"/>
                </a:solidFill>
                <a:effectLst/>
                <a:latin typeface="+mj-lt"/>
              </a:rPr>
              <a:t>Age and gender </a:t>
            </a:r>
            <a:r>
              <a:rPr lang="en-GB" sz="2000" b="1" i="0" dirty="0">
                <a:solidFill>
                  <a:srgbClr val="374151"/>
                </a:solidFill>
                <a:effectLst/>
                <a:latin typeface="+mj-lt"/>
              </a:rPr>
              <a:t>impact the non-travel related physical activity</a:t>
            </a:r>
            <a:r>
              <a:rPr lang="en-GB" sz="2000" b="0" i="0" dirty="0">
                <a:solidFill>
                  <a:srgbClr val="374151"/>
                </a:solidFill>
                <a:effectLst/>
                <a:latin typeface="+mj-lt"/>
              </a:rPr>
              <a:t> (arrow 7) </a:t>
            </a:r>
          </a:p>
          <a:p>
            <a:r>
              <a:rPr lang="en-GB" sz="2000" dirty="0">
                <a:solidFill>
                  <a:srgbClr val="374151"/>
                </a:solidFill>
                <a:latin typeface="+mj-lt"/>
              </a:rPr>
              <a:t>Th</a:t>
            </a:r>
            <a:r>
              <a:rPr lang="en-GB" sz="2000" b="0" i="0" dirty="0">
                <a:solidFill>
                  <a:srgbClr val="374151"/>
                </a:solidFill>
                <a:effectLst/>
                <a:latin typeface="+mj-lt"/>
              </a:rPr>
              <a:t>e effects of socio-demographic characteristics on travel-related health outcomes can be </a:t>
            </a:r>
            <a:r>
              <a:rPr lang="en-GB" sz="2000" b="1" i="0" dirty="0">
                <a:solidFill>
                  <a:srgbClr val="374151"/>
                </a:solidFill>
                <a:effectLst/>
                <a:latin typeface="+mj-lt"/>
              </a:rPr>
              <a:t>contradictory</a:t>
            </a:r>
            <a:endParaRPr lang="en-GB" sz="2000" b="0" i="0" dirty="0">
              <a:solidFill>
                <a:srgbClr val="374151"/>
              </a:solidFill>
              <a:effectLst/>
              <a:latin typeface="+mj-lt"/>
            </a:endParaRPr>
          </a:p>
          <a:p>
            <a:pPr lvl="1"/>
            <a:r>
              <a:rPr lang="en-GB" sz="1600" b="0" i="0" dirty="0">
                <a:solidFill>
                  <a:srgbClr val="374151"/>
                </a:solidFill>
                <a:effectLst/>
                <a:latin typeface="+mj-lt"/>
              </a:rPr>
              <a:t>E.g., the elderly may benefit more from physical activities but are more vulnerable to crashes/falls and sensitive to pollution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5AA5060-E374-EE35-37BF-F43F72C1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62D55396-EB4B-1030-2E3A-CC662AA79036}"/>
              </a:ext>
            </a:extLst>
          </p:cNvPr>
          <p:cNvCxnSpPr/>
          <p:nvPr/>
        </p:nvCxnSpPr>
        <p:spPr>
          <a:xfrm>
            <a:off x="8340436" y="2646218"/>
            <a:ext cx="692728" cy="374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352E5CC8-44D9-BA71-786C-EF0640EE7A1E}"/>
              </a:ext>
            </a:extLst>
          </p:cNvPr>
          <p:cNvCxnSpPr>
            <a:cxnSpLocks/>
          </p:cNvCxnSpPr>
          <p:nvPr/>
        </p:nvCxnSpPr>
        <p:spPr>
          <a:xfrm>
            <a:off x="8534400" y="2276886"/>
            <a:ext cx="1011382" cy="2446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ED774FC8-A071-7AD9-A658-6848678A6737}"/>
              </a:ext>
            </a:extLst>
          </p:cNvPr>
          <p:cNvCxnSpPr>
            <a:cxnSpLocks/>
          </p:cNvCxnSpPr>
          <p:nvPr/>
        </p:nvCxnSpPr>
        <p:spPr>
          <a:xfrm flipH="1">
            <a:off x="10653881" y="4461164"/>
            <a:ext cx="180374" cy="122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F869459F-A840-69EA-553E-C1847AD12267}"/>
              </a:ext>
            </a:extLst>
          </p:cNvPr>
          <p:cNvCxnSpPr>
            <a:cxnSpLocks/>
          </p:cNvCxnSpPr>
          <p:nvPr/>
        </p:nvCxnSpPr>
        <p:spPr>
          <a:xfrm flipH="1">
            <a:off x="10567168" y="4469400"/>
            <a:ext cx="275053" cy="551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54BFE62F-74AB-75DA-C5EE-4F6FB3DE56BC}"/>
              </a:ext>
            </a:extLst>
          </p:cNvPr>
          <p:cNvCxnSpPr>
            <a:cxnSpLocks/>
          </p:cNvCxnSpPr>
          <p:nvPr/>
        </p:nvCxnSpPr>
        <p:spPr>
          <a:xfrm flipH="1">
            <a:off x="10606542" y="4461164"/>
            <a:ext cx="227713" cy="3201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22EDAF69-9C94-247B-4141-4932A46FDECE}"/>
              </a:ext>
            </a:extLst>
          </p:cNvPr>
          <p:cNvCxnSpPr/>
          <p:nvPr/>
        </p:nvCxnSpPr>
        <p:spPr>
          <a:xfrm>
            <a:off x="8534400" y="2419592"/>
            <a:ext cx="2140527" cy="8777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43C496AD-CC79-4365-A8E0-FB4D2ADEE473}"/>
              </a:ext>
            </a:extLst>
          </p:cNvPr>
          <p:cNvCxnSpPr>
            <a:cxnSpLocks/>
          </p:cNvCxnSpPr>
          <p:nvPr/>
        </p:nvCxnSpPr>
        <p:spPr>
          <a:xfrm>
            <a:off x="10674927" y="3305618"/>
            <a:ext cx="143175" cy="1216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9">
            <a:extLst>
              <a:ext uri="{FF2B5EF4-FFF2-40B4-BE49-F238E27FC236}">
                <a16:creationId xmlns:a16="http://schemas.microsoft.com/office/drawing/2014/main" id="{DC99413E-B6B0-25D9-CADE-243B5AA5A83D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sp>
        <p:nvSpPr>
          <p:cNvPr id="6" name="Rechthoek 12">
            <a:extLst>
              <a:ext uri="{FF2B5EF4-FFF2-40B4-BE49-F238E27FC236}">
                <a16:creationId xmlns:a16="http://schemas.microsoft.com/office/drawing/2014/main" id="{850D2C79-E1DD-6D5B-1BB3-AA25BF02917B}"/>
              </a:ext>
            </a:extLst>
          </p:cNvPr>
          <p:cNvSpPr/>
          <p:nvPr/>
        </p:nvSpPr>
        <p:spPr>
          <a:xfrm>
            <a:off x="7069574" y="1983433"/>
            <a:ext cx="1464826" cy="436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09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Non-travel physical activity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029446" cy="439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People may </a:t>
            </a:r>
            <a:r>
              <a:rPr lang="en-GB" sz="2000" b="1" dirty="0">
                <a:latin typeface="+mj-lt"/>
              </a:rPr>
              <a:t>substitute</a:t>
            </a:r>
            <a:r>
              <a:rPr lang="en-GB" sz="2000" dirty="0">
                <a:latin typeface="+mj-lt"/>
              </a:rPr>
              <a:t> other physical activities, such as going to the gym, with walking or cycling</a:t>
            </a: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Or: individuals who walk or cycle may </a:t>
            </a:r>
            <a:r>
              <a:rPr lang="en-GB" sz="2000" b="1" dirty="0">
                <a:latin typeface="+mj-lt"/>
              </a:rPr>
              <a:t>engage more in other forms of physical activity</a:t>
            </a:r>
            <a:r>
              <a:rPr lang="en-GB" sz="2000" dirty="0">
                <a:latin typeface="+mj-lt"/>
              </a:rPr>
              <a:t> due to feeling fitter</a:t>
            </a: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Both effects probably occur; varying evidence.</a:t>
            </a: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Important for policy:</a:t>
            </a:r>
            <a:r>
              <a:rPr lang="en-GB" sz="2000" b="1" dirty="0">
                <a:latin typeface="+mj-lt"/>
              </a:rPr>
              <a:t> to what extent cycling and walking have additional health benefits?</a:t>
            </a:r>
            <a:r>
              <a:rPr lang="en-GB" sz="2000" dirty="0">
                <a:latin typeface="+mj-lt"/>
              </a:rPr>
              <a:t>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15ED07-F63A-E380-4685-248499DD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6F40A26-BF1C-D94F-A078-60E7273AF5C7}"/>
              </a:ext>
            </a:extLst>
          </p:cNvPr>
          <p:cNvCxnSpPr>
            <a:cxnSpLocks/>
          </p:cNvCxnSpPr>
          <p:nvPr/>
        </p:nvCxnSpPr>
        <p:spPr>
          <a:xfrm flipV="1">
            <a:off x="9402639" y="2719346"/>
            <a:ext cx="456978" cy="29690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9">
            <a:extLst>
              <a:ext uri="{FF2B5EF4-FFF2-40B4-BE49-F238E27FC236}">
                <a16:creationId xmlns:a16="http://schemas.microsoft.com/office/drawing/2014/main" id="{8CB46F6B-1A8B-5AF3-7324-AF007CC59F22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sp>
        <p:nvSpPr>
          <p:cNvPr id="6" name="Rechthoek 12">
            <a:extLst>
              <a:ext uri="{FF2B5EF4-FFF2-40B4-BE49-F238E27FC236}">
                <a16:creationId xmlns:a16="http://schemas.microsoft.com/office/drawing/2014/main" id="{C94F1CAA-D561-8DAC-CC06-329BFDCA2799}"/>
              </a:ext>
            </a:extLst>
          </p:cNvPr>
          <p:cNvSpPr/>
          <p:nvPr/>
        </p:nvSpPr>
        <p:spPr>
          <a:xfrm>
            <a:off x="9510375" y="2274073"/>
            <a:ext cx="1327254" cy="436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B65A8-17F7-19FE-01B5-F9728DFDC2E1}"/>
              </a:ext>
            </a:extLst>
          </p:cNvPr>
          <p:cNvSpPr txBox="1"/>
          <p:nvPr/>
        </p:nvSpPr>
        <p:spPr>
          <a:xfrm>
            <a:off x="804922" y="662105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Women taking exercise on black stationary bikes in front of gray concrete wall photo – Free Fitness Image on </a:t>
            </a:r>
            <a:r>
              <a:rPr lang="en-US" sz="900" dirty="0" err="1">
                <a:hlinkClick r:id="rId3"/>
              </a:rPr>
              <a:t>Unsplash</a:t>
            </a:r>
            <a:endParaRPr lang="nl-NL" sz="900" dirty="0"/>
          </a:p>
        </p:txBody>
      </p:sp>
      <p:pic>
        <p:nvPicPr>
          <p:cNvPr id="10" name="Picture 9" descr="A group of people on exercise bikes&#10;&#10;Description automatically generated">
            <a:extLst>
              <a:ext uri="{FF2B5EF4-FFF2-40B4-BE49-F238E27FC236}">
                <a16:creationId xmlns:a16="http://schemas.microsoft.com/office/drawing/2014/main" id="{B3E5C870-4228-2555-ECCB-FB791D872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70" y="4199936"/>
            <a:ext cx="3637256" cy="24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10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Well-being </a:t>
            </a:r>
            <a:r>
              <a:rPr lang="en-GB" dirty="0">
                <a:solidFill>
                  <a:srgbClr val="00B0F0"/>
                </a:solidFill>
                <a:sym typeface="Wingdings" panose="05000000000000000000" pitchFamily="2" charset="2"/>
              </a:rPr>
              <a:t> Travel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029446" cy="480575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2100" b="0" i="0" dirty="0">
                <a:solidFill>
                  <a:srgbClr val="374151"/>
                </a:solidFill>
                <a:effectLst/>
                <a:latin typeface="+mj-lt"/>
              </a:rPr>
              <a:t>Previously: </a:t>
            </a:r>
            <a:r>
              <a:rPr lang="en-GB" sz="2100" b="0" i="0" dirty="0">
                <a:solidFill>
                  <a:srgbClr val="00B0F0"/>
                </a:solidFill>
                <a:effectLst/>
                <a:latin typeface="+mj-lt"/>
              </a:rPr>
              <a:t>active travel</a:t>
            </a:r>
            <a:r>
              <a:rPr lang="en-GB" sz="2100" b="0" i="0" dirty="0">
                <a:solidFill>
                  <a:srgbClr val="374151"/>
                </a:solidFill>
                <a:effectLst/>
                <a:latin typeface="+mj-lt"/>
              </a:rPr>
              <a:t> (walking, cycling) leads to higher travel satisfaction and </a:t>
            </a:r>
            <a:r>
              <a:rPr lang="en-GB" sz="2100" b="0" i="0" dirty="0">
                <a:solidFill>
                  <a:srgbClr val="00B0F0"/>
                </a:solidFill>
                <a:effectLst/>
                <a:latin typeface="+mj-lt"/>
              </a:rPr>
              <a:t>subjective well-being</a:t>
            </a:r>
            <a:r>
              <a:rPr lang="en-GB" sz="21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marL="0" indent="0" algn="l">
              <a:buNone/>
            </a:pPr>
            <a:r>
              <a:rPr lang="en-GB" sz="2100" b="0" i="0" dirty="0">
                <a:solidFill>
                  <a:srgbClr val="374151"/>
                </a:solidFill>
                <a:effectLst/>
                <a:latin typeface="+mj-lt"/>
              </a:rPr>
              <a:t>However, individuals with </a:t>
            </a:r>
            <a:r>
              <a:rPr lang="en-GB" sz="2100" b="0" i="0" dirty="0">
                <a:solidFill>
                  <a:srgbClr val="FF0000"/>
                </a:solidFill>
                <a:effectLst/>
                <a:latin typeface="+mj-lt"/>
              </a:rPr>
              <a:t>higher subjective well-being </a:t>
            </a:r>
            <a:r>
              <a:rPr lang="en-GB" sz="2100" dirty="0">
                <a:latin typeface="+mj-lt"/>
              </a:rPr>
              <a:t>may be</a:t>
            </a:r>
            <a:r>
              <a:rPr lang="en-GB" sz="2100" b="0" i="0" dirty="0">
                <a:effectLst/>
                <a:latin typeface="+mj-lt"/>
              </a:rPr>
              <a:t> more likely to</a:t>
            </a:r>
            <a:r>
              <a:rPr lang="en-GB" sz="2100" b="0" i="0" dirty="0">
                <a:solidFill>
                  <a:srgbClr val="FF0000"/>
                </a:solidFill>
                <a:effectLst/>
                <a:latin typeface="+mj-lt"/>
              </a:rPr>
              <a:t> use active modes</a:t>
            </a:r>
          </a:p>
          <a:p>
            <a:pPr marL="0" indent="0">
              <a:buNone/>
            </a:pPr>
            <a:r>
              <a:rPr lang="en-GB" sz="2100" b="1" i="0" dirty="0">
                <a:effectLst/>
                <a:latin typeface="+mj-lt"/>
              </a:rPr>
              <a:t>Ignoring the bi-directionality can lead to an overestimation of the well-being effects of active travel</a:t>
            </a:r>
          </a:p>
          <a:p>
            <a:pPr marL="0" indent="0" algn="l">
              <a:buNone/>
            </a:pPr>
            <a:endParaRPr lang="en-GB" sz="2100" b="0" i="0" dirty="0">
              <a:solidFill>
                <a:srgbClr val="FF0000"/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en-GB" sz="21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61F4753-FB62-290C-8F24-983A4F766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3788B938-3631-0ADE-EC3A-5741D4BDD680}"/>
              </a:ext>
            </a:extLst>
          </p:cNvPr>
          <p:cNvCxnSpPr>
            <a:cxnSpLocks/>
          </p:cNvCxnSpPr>
          <p:nvPr/>
        </p:nvCxnSpPr>
        <p:spPr>
          <a:xfrm flipH="1" flipV="1">
            <a:off x="8733234" y="3382566"/>
            <a:ext cx="42863" cy="17002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9">
            <a:extLst>
              <a:ext uri="{FF2B5EF4-FFF2-40B4-BE49-F238E27FC236}">
                <a16:creationId xmlns:a16="http://schemas.microsoft.com/office/drawing/2014/main" id="{425EA777-5A9D-4FB6-7970-01C70F9346E0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sp>
        <p:nvSpPr>
          <p:cNvPr id="6" name="Rechthoek 12">
            <a:extLst>
              <a:ext uri="{FF2B5EF4-FFF2-40B4-BE49-F238E27FC236}">
                <a16:creationId xmlns:a16="http://schemas.microsoft.com/office/drawing/2014/main" id="{DD34BD14-2374-3910-35C5-8A68CAA64CC3}"/>
              </a:ext>
            </a:extLst>
          </p:cNvPr>
          <p:cNvSpPr/>
          <p:nvPr/>
        </p:nvSpPr>
        <p:spPr>
          <a:xfrm>
            <a:off x="8325630" y="5098639"/>
            <a:ext cx="1382913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Rechte verbindingslijn met pijl 11">
            <a:extLst>
              <a:ext uri="{FF2B5EF4-FFF2-40B4-BE49-F238E27FC236}">
                <a16:creationId xmlns:a16="http://schemas.microsoft.com/office/drawing/2014/main" id="{EF6E1394-C563-6430-DAE6-E2A10060B8D1}"/>
              </a:ext>
            </a:extLst>
          </p:cNvPr>
          <p:cNvCxnSpPr>
            <a:cxnSpLocks/>
          </p:cNvCxnSpPr>
          <p:nvPr/>
        </p:nvCxnSpPr>
        <p:spPr>
          <a:xfrm>
            <a:off x="8793515" y="3382566"/>
            <a:ext cx="454989" cy="171607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38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92642-A206-95F9-380B-3BF189EF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Introduction</a:t>
            </a:r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1D374DDF-616E-6D80-6FE4-CD6AE41F1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567" y="1360386"/>
            <a:ext cx="5659067" cy="5344160"/>
          </a:xfrm>
          <a:prstGeom prst="rect">
            <a:avLst/>
          </a:prstGeom>
          <a:noFill/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480FA08-14D8-713A-A7A7-7F1D867D7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4164" cy="4900246"/>
          </a:xfrm>
        </p:spPr>
        <p:txBody>
          <a:bodyPr>
            <a:normAutofit lnSpcReduction="10000"/>
          </a:bodyPr>
          <a:lstStyle/>
          <a:p>
            <a:r>
              <a:rPr lang="en-GB" b="0" i="0" dirty="0">
                <a:solidFill>
                  <a:srgbClr val="374151"/>
                </a:solidFill>
                <a:effectLst/>
                <a:latin typeface="+mj-lt"/>
              </a:rPr>
              <a:t>The health impacts of the transport system are gaining significance in research and policy making</a:t>
            </a:r>
          </a:p>
          <a:p>
            <a:r>
              <a:rPr lang="en-GB" b="0" i="0" dirty="0">
                <a:solidFill>
                  <a:srgbClr val="374151"/>
                </a:solidFill>
                <a:effectLst/>
                <a:latin typeface="+mj-lt"/>
              </a:rPr>
              <a:t>Travel behaviour affects the health of both travellers and non-travellers</a:t>
            </a:r>
          </a:p>
          <a:p>
            <a:r>
              <a:rPr lang="en-GB" b="1" i="0" dirty="0">
                <a:solidFill>
                  <a:srgbClr val="00B0F0"/>
                </a:solidFill>
                <a:effectLst/>
                <a:latin typeface="+mj-lt"/>
              </a:rPr>
              <a:t>Key influencing factors </a:t>
            </a:r>
            <a:r>
              <a:rPr lang="en-GB" b="0" i="0" dirty="0">
                <a:solidFill>
                  <a:srgbClr val="374151"/>
                </a:solidFill>
                <a:effectLst/>
                <a:latin typeface="+mj-lt"/>
              </a:rPr>
              <a:t>are travel behaviour (e.g., cycling and walking) and exposure to air pollution and safety risks. Accessibility levels impact well-being.</a:t>
            </a:r>
          </a:p>
          <a:p>
            <a:r>
              <a:rPr lang="en-GB" dirty="0">
                <a:solidFill>
                  <a:srgbClr val="374151"/>
                </a:solidFill>
                <a:latin typeface="+mj-lt"/>
              </a:rPr>
              <a:t>Health and well-being are strongly related</a:t>
            </a:r>
            <a:endParaRPr lang="en-GB" dirty="0">
              <a:latin typeface="+mj-lt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0165EF6-0962-411B-79B8-7180582796A3}"/>
              </a:ext>
            </a:extLst>
          </p:cNvPr>
          <p:cNvSpPr/>
          <p:nvPr/>
        </p:nvSpPr>
        <p:spPr>
          <a:xfrm>
            <a:off x="10424672" y="5392669"/>
            <a:ext cx="1233054" cy="5117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al 8">
            <a:extLst>
              <a:ext uri="{FF2B5EF4-FFF2-40B4-BE49-F238E27FC236}">
                <a16:creationId xmlns:a16="http://schemas.microsoft.com/office/drawing/2014/main" id="{EC7F6F2C-F976-16A9-8572-2F6F54F98B0A}"/>
              </a:ext>
            </a:extLst>
          </p:cNvPr>
          <p:cNvSpPr/>
          <p:nvPr/>
        </p:nvSpPr>
        <p:spPr>
          <a:xfrm>
            <a:off x="10424672" y="2476869"/>
            <a:ext cx="1233054" cy="447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11CE77-FE27-6C3E-4DD9-47FF16211914}"/>
              </a:ext>
            </a:extLst>
          </p:cNvPr>
          <p:cNvSpPr/>
          <p:nvPr/>
        </p:nvSpPr>
        <p:spPr>
          <a:xfrm>
            <a:off x="7492753" y="3311371"/>
            <a:ext cx="1305018" cy="174779"/>
          </a:xfrm>
          <a:prstGeom prst="roundRect">
            <a:avLst>
              <a:gd name="adj" fmla="val 29746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8">
            <a:extLst>
              <a:ext uri="{FF2B5EF4-FFF2-40B4-BE49-F238E27FC236}">
                <a16:creationId xmlns:a16="http://schemas.microsoft.com/office/drawing/2014/main" id="{235AC0E3-44C9-E877-603F-40291A101B8F}"/>
              </a:ext>
            </a:extLst>
          </p:cNvPr>
          <p:cNvSpPr/>
          <p:nvPr/>
        </p:nvSpPr>
        <p:spPr>
          <a:xfrm>
            <a:off x="7776376" y="4635610"/>
            <a:ext cx="1203086" cy="47122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al 8">
            <a:extLst>
              <a:ext uri="{FF2B5EF4-FFF2-40B4-BE49-F238E27FC236}">
                <a16:creationId xmlns:a16="http://schemas.microsoft.com/office/drawing/2014/main" id="{4AA81668-FE73-D8BA-3E41-7A6C0E712A6D}"/>
              </a:ext>
            </a:extLst>
          </p:cNvPr>
          <p:cNvSpPr/>
          <p:nvPr/>
        </p:nvSpPr>
        <p:spPr>
          <a:xfrm>
            <a:off x="8708004" y="6195460"/>
            <a:ext cx="1203086" cy="50908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al 8">
            <a:extLst>
              <a:ext uri="{FF2B5EF4-FFF2-40B4-BE49-F238E27FC236}">
                <a16:creationId xmlns:a16="http://schemas.microsoft.com/office/drawing/2014/main" id="{F27093CD-5509-EB0C-9929-7E28D6C265F4}"/>
              </a:ext>
            </a:extLst>
          </p:cNvPr>
          <p:cNvSpPr/>
          <p:nvPr/>
        </p:nvSpPr>
        <p:spPr>
          <a:xfrm>
            <a:off x="9558793" y="1573106"/>
            <a:ext cx="1203086" cy="50503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569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Health </a:t>
            </a:r>
            <a:r>
              <a:rPr lang="en-GB" dirty="0">
                <a:solidFill>
                  <a:srgbClr val="00B0F0"/>
                </a:solidFill>
                <a:sym typeface="Wingdings" panose="05000000000000000000" pitchFamily="2" charset="2"/>
              </a:rPr>
              <a:t> Travel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29446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0" i="0" dirty="0">
                <a:effectLst/>
                <a:latin typeface="+mj-lt"/>
              </a:rPr>
              <a:t>Previously: travel behaviour influences health through various routes (arrows 1-4)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en-GB" sz="2000" b="0" i="0" dirty="0">
                <a:effectLst/>
                <a:latin typeface="+mj-lt"/>
              </a:rPr>
              <a:t>However, </a:t>
            </a:r>
            <a:r>
              <a:rPr lang="en-GB" sz="2000" b="1" i="0" dirty="0">
                <a:effectLst/>
                <a:latin typeface="+mj-lt"/>
              </a:rPr>
              <a:t>health also influences travel behaviour</a:t>
            </a:r>
            <a:r>
              <a:rPr lang="en-GB" sz="2000" b="0" i="0" dirty="0">
                <a:effectLst/>
                <a:latin typeface="+mj-lt"/>
              </a:rPr>
              <a:t>:</a:t>
            </a:r>
          </a:p>
          <a:p>
            <a:pPr algn="l"/>
            <a:r>
              <a:rPr lang="en-GB" sz="2000" b="0" i="0" dirty="0">
                <a:effectLst/>
                <a:latin typeface="+mj-lt"/>
              </a:rPr>
              <a:t>Individuals with lower health levels may engage in more walking and cycling to improve their health. </a:t>
            </a:r>
          </a:p>
          <a:p>
            <a:pPr algn="l"/>
            <a:r>
              <a:rPr lang="en-GB" sz="2000" b="0" i="0" dirty="0">
                <a:effectLst/>
                <a:latin typeface="+mj-lt"/>
              </a:rPr>
              <a:t>However, it is also possible that their lower health level results in lower levels of walking and cycling</a:t>
            </a:r>
          </a:p>
          <a:p>
            <a:pPr algn="l"/>
            <a:r>
              <a:rPr lang="en-GB" sz="2000" b="0" i="0" dirty="0">
                <a:effectLst/>
                <a:latin typeface="+mj-lt"/>
              </a:rPr>
              <a:t>De Haas et al. (2021): individuals with a higher Body Mass Index (BMI) cycle less than the average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A65BCA4-6C8B-AE5F-F15E-8E5916A8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6B2255A6-49FF-172F-3940-71B85D3155FE}"/>
              </a:ext>
            </a:extLst>
          </p:cNvPr>
          <p:cNvCxnSpPr>
            <a:cxnSpLocks/>
          </p:cNvCxnSpPr>
          <p:nvPr/>
        </p:nvCxnSpPr>
        <p:spPr>
          <a:xfrm flipH="1">
            <a:off x="9599650" y="3145247"/>
            <a:ext cx="15188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8649C4B-F388-0ECF-B057-C6CD0C24AC93}"/>
              </a:ext>
            </a:extLst>
          </p:cNvPr>
          <p:cNvCxnSpPr>
            <a:cxnSpLocks/>
          </p:cNvCxnSpPr>
          <p:nvPr/>
        </p:nvCxnSpPr>
        <p:spPr>
          <a:xfrm>
            <a:off x="11118484" y="3145247"/>
            <a:ext cx="0" cy="19536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AA98EA51-8C46-7EA1-823D-DA7FA751F5C1}"/>
              </a:ext>
            </a:extLst>
          </p:cNvPr>
          <p:cNvSpPr txBox="1"/>
          <p:nvPr/>
        </p:nvSpPr>
        <p:spPr>
          <a:xfrm>
            <a:off x="0" y="6619151"/>
            <a:ext cx="12192000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50" dirty="0"/>
              <a:t>De Haas, M., M. </a:t>
            </a:r>
            <a:r>
              <a:rPr lang="en-GB" sz="850" dirty="0" err="1"/>
              <a:t>Kroesen</a:t>
            </a:r>
            <a:r>
              <a:rPr lang="en-GB" sz="850" dirty="0"/>
              <a:t>, C. Chorus, S. </a:t>
            </a:r>
            <a:r>
              <a:rPr lang="en-GB" sz="850" dirty="0" err="1"/>
              <a:t>Hoogendoorn-Lanser</a:t>
            </a:r>
            <a:r>
              <a:rPr lang="en-GB" sz="850" dirty="0"/>
              <a:t> and S. </a:t>
            </a:r>
            <a:r>
              <a:rPr lang="en-GB" sz="850" dirty="0" err="1"/>
              <a:t>Hoogendoorn</a:t>
            </a:r>
            <a:r>
              <a:rPr lang="en-GB" sz="850" dirty="0"/>
              <a:t> (2021), ‘Causal relations between body-mass index, self-rated health and active travel: An empirical study based on longitudinal data’, Journal of Transport and Health, 2021, 22, 101113.</a:t>
            </a:r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23A0CBF6-08A6-F66D-FB39-3B410767531C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sp>
        <p:nvSpPr>
          <p:cNvPr id="6" name="Rechthoek 12">
            <a:extLst>
              <a:ext uri="{FF2B5EF4-FFF2-40B4-BE49-F238E27FC236}">
                <a16:creationId xmlns:a16="http://schemas.microsoft.com/office/drawing/2014/main" id="{ABC1028D-7D17-8453-6710-3518C0C883B4}"/>
              </a:ext>
            </a:extLst>
          </p:cNvPr>
          <p:cNvSpPr/>
          <p:nvPr/>
        </p:nvSpPr>
        <p:spPr>
          <a:xfrm>
            <a:off x="10575849" y="5098942"/>
            <a:ext cx="874029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425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Self-selection effects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15646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Personal characteristics (socio-economics, demographics &amp; attitudes) influence their travel behaviour </a:t>
            </a:r>
            <a:r>
              <a:rPr lang="en-GB" sz="2000" dirty="0">
                <a:latin typeface="+mj-lt"/>
              </a:rPr>
              <a:t>via two routes: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latin typeface="+mj-lt"/>
              </a:rPr>
              <a:t>Directly</a:t>
            </a:r>
            <a:r>
              <a:rPr lang="en-GB" sz="2000" dirty="0">
                <a:latin typeface="+mj-lt"/>
              </a:rPr>
              <a:t> (arrow 5). </a:t>
            </a:r>
            <a:br>
              <a:rPr lang="en-GB" sz="2000" dirty="0">
                <a:latin typeface="+mj-lt"/>
              </a:rPr>
            </a:br>
            <a:r>
              <a:rPr lang="en-GB" sz="2000" dirty="0">
                <a:latin typeface="+mj-lt"/>
              </a:rPr>
              <a:t>People’s characteristics and preferences for car travel, public transport, biking, or walking influence their mode choices and usage patterns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Indirectly </a:t>
            </a:r>
            <a:r>
              <a:rPr lang="en-GB" sz="2000" b="1" dirty="0">
                <a:latin typeface="+mj-lt"/>
              </a:rPr>
              <a:t>via residential self-selection </a:t>
            </a:r>
            <a:r>
              <a:rPr lang="en-GB" sz="2000" dirty="0">
                <a:latin typeface="+mj-lt"/>
              </a:rPr>
              <a:t>(arrow 9).</a:t>
            </a:r>
            <a:br>
              <a:rPr lang="en-GB" sz="2000" dirty="0">
                <a:latin typeface="+mj-lt"/>
              </a:rPr>
            </a:br>
            <a:r>
              <a:rPr lang="en-GB" sz="2000" dirty="0">
                <a:latin typeface="+mj-lt"/>
              </a:rPr>
              <a:t>Individuals choose to live in areas that align with their preferred modes of transportation:</a:t>
            </a:r>
          </a:p>
          <a:p>
            <a:pPr lvl="1"/>
            <a:r>
              <a:rPr lang="en-GB" sz="1600" dirty="0">
                <a:latin typeface="+mj-lt"/>
              </a:rPr>
              <a:t>People who like travelling by active modes may choose to live in areas that support their use</a:t>
            </a:r>
          </a:p>
          <a:p>
            <a:pPr lvl="1"/>
            <a:r>
              <a:rPr lang="en-GB" sz="1600" dirty="0">
                <a:latin typeface="+mj-lt"/>
              </a:rPr>
              <a:t>A person with lung disease may choose to live in an area that is not exposed to high concentrations of pollutants or traffic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BAE667-B300-E1C5-26C1-E417ECBD3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C304A4A6-BCBB-AEE6-CB66-DCDAC0EFB6A6}"/>
              </a:ext>
            </a:extLst>
          </p:cNvPr>
          <p:cNvCxnSpPr>
            <a:cxnSpLocks/>
          </p:cNvCxnSpPr>
          <p:nvPr/>
        </p:nvCxnSpPr>
        <p:spPr>
          <a:xfrm>
            <a:off x="8340436" y="2650836"/>
            <a:ext cx="683491" cy="3602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2C489272-E411-1ED4-7EE0-5A87385BD529}"/>
              </a:ext>
            </a:extLst>
          </p:cNvPr>
          <p:cNvCxnSpPr>
            <a:cxnSpLocks/>
          </p:cNvCxnSpPr>
          <p:nvPr/>
        </p:nvCxnSpPr>
        <p:spPr>
          <a:xfrm>
            <a:off x="7684654" y="2627744"/>
            <a:ext cx="0" cy="420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9">
            <a:extLst>
              <a:ext uri="{FF2B5EF4-FFF2-40B4-BE49-F238E27FC236}">
                <a16:creationId xmlns:a16="http://schemas.microsoft.com/office/drawing/2014/main" id="{5DC1B697-FFD3-A46E-BFA7-DDBDFE75937F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sp>
        <p:nvSpPr>
          <p:cNvPr id="6" name="Rechthoek 12">
            <a:extLst>
              <a:ext uri="{FF2B5EF4-FFF2-40B4-BE49-F238E27FC236}">
                <a16:creationId xmlns:a16="http://schemas.microsoft.com/office/drawing/2014/main" id="{41606DD5-0082-9185-B44E-FC1467598E18}"/>
              </a:ext>
            </a:extLst>
          </p:cNvPr>
          <p:cNvSpPr/>
          <p:nvPr/>
        </p:nvSpPr>
        <p:spPr>
          <a:xfrm>
            <a:off x="7034422" y="1784854"/>
            <a:ext cx="1473472" cy="842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12">
            <a:extLst>
              <a:ext uri="{FF2B5EF4-FFF2-40B4-BE49-F238E27FC236}">
                <a16:creationId xmlns:a16="http://schemas.microsoft.com/office/drawing/2014/main" id="{57FBF875-1582-1D93-283F-5978B3A078E1}"/>
              </a:ext>
            </a:extLst>
          </p:cNvPr>
          <p:cNvSpPr/>
          <p:nvPr/>
        </p:nvSpPr>
        <p:spPr>
          <a:xfrm>
            <a:off x="7402993" y="3019005"/>
            <a:ext cx="937443" cy="360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2AF9D-4049-5B12-743B-DDA4C53831D3}"/>
              </a:ext>
            </a:extLst>
          </p:cNvPr>
          <p:cNvSpPr txBox="1"/>
          <p:nvPr/>
        </p:nvSpPr>
        <p:spPr>
          <a:xfrm>
            <a:off x="898668" y="57013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Built environment </a:t>
            </a:r>
            <a:r>
              <a:rPr lang="en-GB" sz="2000" dirty="0">
                <a:latin typeface="+mj-lt"/>
              </a:rPr>
              <a:t>also directly influences travel behaviour. I.e., neighbourhood walkability increases walking trips (see also </a:t>
            </a:r>
            <a:r>
              <a:rPr lang="en-GB" sz="2000" dirty="0" err="1">
                <a:latin typeface="+mj-lt"/>
              </a:rPr>
              <a:t>ch.</a:t>
            </a:r>
            <a:r>
              <a:rPr lang="en-GB" sz="2000" dirty="0">
                <a:latin typeface="+mj-lt"/>
              </a:rPr>
              <a:t> 5).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349885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94978-597E-FB0D-71A9-131FE00B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Overview chapter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EA2D34-9CBC-B628-76AA-280614631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travellers 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non-travellers</a:t>
            </a:r>
            <a:endParaRPr lang="en-US" dirty="0">
              <a:latin typeface="+mj-lt"/>
            </a:endParaRP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Conclusions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2206F08-35F6-685A-C2E1-C796E2024097}"/>
              </a:ext>
            </a:extLst>
          </p:cNvPr>
          <p:cNvSpPr/>
          <p:nvPr/>
        </p:nvSpPr>
        <p:spPr>
          <a:xfrm>
            <a:off x="838200" y="2334509"/>
            <a:ext cx="7693550" cy="438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72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00B0F0"/>
                </a:solidFill>
              </a:rPr>
              <a:t>Health of non-travellers: A conceptual model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218" y="1825624"/>
            <a:ext cx="3438947" cy="439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+mj-lt"/>
              </a:rPr>
              <a:t>Travel behaviour not only affects the health of travellers but also has </a:t>
            </a:r>
            <a:r>
              <a:rPr lang="en-GB" sz="2400" b="1" dirty="0">
                <a:latin typeface="+mj-lt"/>
              </a:rPr>
              <a:t>health impacts on non-travellers</a:t>
            </a:r>
            <a:r>
              <a:rPr lang="en-GB" sz="2400" dirty="0">
                <a:latin typeface="+mj-lt"/>
              </a:rPr>
              <a:t>: called ‘external effects’ or ‘externalities’ in economic literature (see </a:t>
            </a:r>
            <a:r>
              <a:rPr lang="en-GB" sz="2400" dirty="0" err="1">
                <a:latin typeface="+mj-lt"/>
              </a:rPr>
              <a:t>ch.</a:t>
            </a:r>
            <a:r>
              <a:rPr lang="en-GB" sz="2400" dirty="0">
                <a:latin typeface="+mj-lt"/>
              </a:rPr>
              <a:t> 13)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Travel behaviour of people has an impact on the health of others first via nearby or ‘local’ effects </a:t>
            </a:r>
            <a:r>
              <a:rPr lang="en-GB" sz="2400" dirty="0">
                <a:latin typeface="+mj-lt"/>
                <a:sym typeface="Wingdings" panose="05000000000000000000" pitchFamily="2" charset="2"/>
              </a:rPr>
              <a:t></a:t>
            </a:r>
            <a:endParaRPr lang="en-GB" sz="24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B82DD92-C7E6-47F4-AC19-55D9CC66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5" y="1825624"/>
            <a:ext cx="4633035" cy="3793298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6BEA189-E508-98A3-F100-B8C4D68AA241}"/>
              </a:ext>
            </a:extLst>
          </p:cNvPr>
          <p:cNvCxnSpPr>
            <a:cxnSpLocks/>
          </p:cNvCxnSpPr>
          <p:nvPr/>
        </p:nvCxnSpPr>
        <p:spPr>
          <a:xfrm>
            <a:off x="8313932" y="2266523"/>
            <a:ext cx="7903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9">
            <a:extLst>
              <a:ext uri="{FF2B5EF4-FFF2-40B4-BE49-F238E27FC236}">
                <a16:creationId xmlns:a16="http://schemas.microsoft.com/office/drawing/2014/main" id="{DF00FAB3-013F-0447-99AF-650711016B82}"/>
              </a:ext>
            </a:extLst>
          </p:cNvPr>
          <p:cNvSpPr txBox="1"/>
          <p:nvPr/>
        </p:nvSpPr>
        <p:spPr>
          <a:xfrm>
            <a:off x="7103165" y="5618922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12.2 A conceptual model for the dominant relationships between travel behaviour and health of non-travellers (Taken from Chapter 12, page 267)</a:t>
            </a:r>
          </a:p>
        </p:txBody>
      </p:sp>
      <p:sp>
        <p:nvSpPr>
          <p:cNvPr id="6" name="Rechthoek 12">
            <a:extLst>
              <a:ext uri="{FF2B5EF4-FFF2-40B4-BE49-F238E27FC236}">
                <a16:creationId xmlns:a16="http://schemas.microsoft.com/office/drawing/2014/main" id="{BD979243-6C36-00F9-97F0-FAFC35A2AB0B}"/>
              </a:ext>
            </a:extLst>
          </p:cNvPr>
          <p:cNvSpPr/>
          <p:nvPr/>
        </p:nvSpPr>
        <p:spPr>
          <a:xfrm>
            <a:off x="9078116" y="1950315"/>
            <a:ext cx="1258959" cy="14786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A430B-16D3-4D0E-45AF-78DC788A1B1D}"/>
              </a:ext>
            </a:extLst>
          </p:cNvPr>
          <p:cNvSpPr txBox="1"/>
          <p:nvPr/>
        </p:nvSpPr>
        <p:spPr>
          <a:xfrm>
            <a:off x="295972" y="655002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Traffic at Night · Free Stock Photo (pexels.com)</a:t>
            </a:r>
            <a:endParaRPr lang="nl-NL" sz="900" dirty="0"/>
          </a:p>
        </p:txBody>
      </p:sp>
      <p:pic>
        <p:nvPicPr>
          <p:cNvPr id="12" name="Picture 11" descr="A road with cars on it&#10;&#10;Description automatically generated">
            <a:extLst>
              <a:ext uri="{FF2B5EF4-FFF2-40B4-BE49-F238E27FC236}">
                <a16:creationId xmlns:a16="http://schemas.microsoft.com/office/drawing/2014/main" id="{93568152-723C-AD14-E53A-56AB70C9D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0" y="1825624"/>
            <a:ext cx="3327688" cy="41596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3FAD0F-1856-0BB7-EA8D-64C12D0AB63C}"/>
              </a:ext>
            </a:extLst>
          </p:cNvPr>
          <p:cNvSpPr txBox="1"/>
          <p:nvPr/>
        </p:nvSpPr>
        <p:spPr>
          <a:xfrm>
            <a:off x="302504" y="6002171"/>
            <a:ext cx="447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* Barrier effects describe the ability to cross streets and other infrastructure objects</a:t>
            </a:r>
            <a:endParaRPr lang="nl-NL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14C63-67C5-7547-132A-BEBF2DA41A21}"/>
              </a:ext>
            </a:extLst>
          </p:cNvPr>
          <p:cNvSpPr txBox="1"/>
          <p:nvPr/>
        </p:nvSpPr>
        <p:spPr>
          <a:xfrm>
            <a:off x="9814560" y="29086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7007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00B0F0"/>
                </a:solidFill>
              </a:rPr>
              <a:t>Health of non-travellers: Climate change effects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122437" cy="439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+mj-lt"/>
              </a:rPr>
              <a:t>Transport contributes to </a:t>
            </a:r>
            <a:r>
              <a:rPr lang="en-GB" sz="2400" b="1" dirty="0">
                <a:latin typeface="+mj-lt"/>
              </a:rPr>
              <a:t>climate change</a:t>
            </a:r>
            <a:r>
              <a:rPr lang="en-GB" sz="2400" dirty="0">
                <a:latin typeface="+mj-lt"/>
              </a:rPr>
              <a:t>, mainly due to CO2 emissions (see Chapter 10).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Climate change will have a range of health-related effects (e.g. Patz et al., 2005), such as extremely hot temperatures, exposure to flood risks, and the spread of diseases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pPr marL="0" indent="0"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B82DD92-C7E6-47F4-AC19-55D9CC66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5" y="1825624"/>
            <a:ext cx="4633035" cy="3793298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6BEA189-E508-98A3-F100-B8C4D68AA241}"/>
              </a:ext>
            </a:extLst>
          </p:cNvPr>
          <p:cNvCxnSpPr>
            <a:cxnSpLocks/>
          </p:cNvCxnSpPr>
          <p:nvPr/>
        </p:nvCxnSpPr>
        <p:spPr>
          <a:xfrm>
            <a:off x="8189843" y="2425148"/>
            <a:ext cx="874644" cy="1378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57E69391-D72F-C786-EACE-F28445BF9AB4}"/>
              </a:ext>
            </a:extLst>
          </p:cNvPr>
          <p:cNvSpPr txBox="1"/>
          <p:nvPr/>
        </p:nvSpPr>
        <p:spPr>
          <a:xfrm>
            <a:off x="0" y="6627168"/>
            <a:ext cx="91085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Patz, J.A.., Campbell-</a:t>
            </a:r>
            <a:r>
              <a:rPr lang="en-GB" sz="900" dirty="0" err="1"/>
              <a:t>Lendrum</a:t>
            </a:r>
            <a:r>
              <a:rPr lang="en-GB" sz="900" dirty="0"/>
              <a:t>, D., Holloway, T., Foley , J. A. (2005), Impact of regional climate change on human health. Nature, 438, 310–317.</a:t>
            </a:r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54AEF6DC-9076-19AB-47A1-259C8353DAC7}"/>
              </a:ext>
            </a:extLst>
          </p:cNvPr>
          <p:cNvSpPr txBox="1"/>
          <p:nvPr/>
        </p:nvSpPr>
        <p:spPr>
          <a:xfrm>
            <a:off x="7103165" y="5618922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12.2 A conceptual model for the dominant relationships between travel behaviour and health of non-travellers (Taken from Chapter 12, page 267)</a:t>
            </a:r>
          </a:p>
        </p:txBody>
      </p:sp>
      <p:sp>
        <p:nvSpPr>
          <p:cNvPr id="6" name="Rechthoek 12">
            <a:extLst>
              <a:ext uri="{FF2B5EF4-FFF2-40B4-BE49-F238E27FC236}">
                <a16:creationId xmlns:a16="http://schemas.microsoft.com/office/drawing/2014/main" id="{FAB71E54-C192-2478-8D8F-0F712D9249EB}"/>
              </a:ext>
            </a:extLst>
          </p:cNvPr>
          <p:cNvSpPr/>
          <p:nvPr/>
        </p:nvSpPr>
        <p:spPr>
          <a:xfrm>
            <a:off x="9064487" y="3566595"/>
            <a:ext cx="1240403" cy="5124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065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00B0F0"/>
                </a:solidFill>
              </a:rPr>
              <a:t>Health of non-travellers: Land-use and accessibility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6103776" cy="439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Travel behaviour in the long run induces </a:t>
            </a:r>
            <a:r>
              <a:rPr lang="en-GB" sz="2000" b="1" dirty="0">
                <a:latin typeface="+mj-lt"/>
              </a:rPr>
              <a:t>land-use changes</a:t>
            </a:r>
            <a:r>
              <a:rPr lang="en-GB" sz="2000" dirty="0">
                <a:latin typeface="+mj-lt"/>
              </a:rPr>
              <a:t>:</a:t>
            </a:r>
          </a:p>
          <a:p>
            <a:r>
              <a:rPr lang="en-GB" sz="2000" dirty="0">
                <a:latin typeface="+mj-lt"/>
              </a:rPr>
              <a:t>If more people travel by car (as opposed to other modes), then shops, companies, and services may prefer to be located at locations that are accessible by car (arrow 3)</a:t>
            </a:r>
          </a:p>
          <a:p>
            <a:r>
              <a:rPr lang="en-GB" sz="2000" dirty="0">
                <a:latin typeface="+mj-lt"/>
              </a:rPr>
              <a:t>Shift of activities to locations accessible by car (and not other modes) may result in </a:t>
            </a:r>
            <a:r>
              <a:rPr lang="en-GB" sz="2000" b="1" dirty="0">
                <a:latin typeface="+mj-lt"/>
              </a:rPr>
              <a:t>social exclusion </a:t>
            </a:r>
            <a:r>
              <a:rPr lang="en-GB" sz="2000" dirty="0">
                <a:latin typeface="+mj-lt"/>
              </a:rPr>
              <a:t>(arrow 4) with impacts on </a:t>
            </a:r>
            <a:r>
              <a:rPr lang="en-GB" sz="2000" b="1" dirty="0">
                <a:latin typeface="+mj-lt"/>
              </a:rPr>
              <a:t>well-being</a:t>
            </a:r>
          </a:p>
          <a:p>
            <a:r>
              <a:rPr lang="en-GB" sz="2000" dirty="0">
                <a:latin typeface="+mj-lt"/>
              </a:rPr>
              <a:t>Land-use changes also influence the proximity of </a:t>
            </a:r>
            <a:r>
              <a:rPr lang="en-GB" sz="2000" b="1" dirty="0">
                <a:latin typeface="+mj-lt"/>
              </a:rPr>
              <a:t>green space</a:t>
            </a:r>
            <a:r>
              <a:rPr lang="en-GB" sz="2000" dirty="0">
                <a:latin typeface="+mj-lt"/>
              </a:rPr>
              <a:t> and can reduce the potential health benefits from being close to green space (arrow 4)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B82DD92-C7E6-47F4-AC19-55D9CC66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761" y="1825624"/>
            <a:ext cx="4633035" cy="3793298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6BEA189-E508-98A3-F100-B8C4D68AA241}"/>
              </a:ext>
            </a:extLst>
          </p:cNvPr>
          <p:cNvCxnSpPr>
            <a:cxnSpLocks/>
          </p:cNvCxnSpPr>
          <p:nvPr/>
        </p:nvCxnSpPr>
        <p:spPr>
          <a:xfrm>
            <a:off x="7898412" y="2438399"/>
            <a:ext cx="0" cy="15847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6F4CCCA-FE64-9719-7B1C-779A7FAF04BC}"/>
              </a:ext>
            </a:extLst>
          </p:cNvPr>
          <p:cNvCxnSpPr>
            <a:cxnSpLocks/>
          </p:cNvCxnSpPr>
          <p:nvPr/>
        </p:nvCxnSpPr>
        <p:spPr>
          <a:xfrm flipV="1">
            <a:off x="8021052" y="2438398"/>
            <a:ext cx="0" cy="15847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A9DA2474-B665-2700-EA98-75BC7901B35B}"/>
              </a:ext>
            </a:extLst>
          </p:cNvPr>
          <p:cNvCxnSpPr>
            <a:cxnSpLocks/>
          </p:cNvCxnSpPr>
          <p:nvPr/>
        </p:nvCxnSpPr>
        <p:spPr>
          <a:xfrm>
            <a:off x="7898412" y="4558145"/>
            <a:ext cx="0" cy="484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24C28650-7587-2E6F-FD5F-10C4D9FB95C0}"/>
              </a:ext>
            </a:extLst>
          </p:cNvPr>
          <p:cNvSpPr txBox="1"/>
          <p:nvPr/>
        </p:nvSpPr>
        <p:spPr>
          <a:xfrm>
            <a:off x="0" y="6584349"/>
            <a:ext cx="123562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Wegener, M., </a:t>
            </a:r>
            <a:r>
              <a:rPr lang="en-GB" sz="900" dirty="0" err="1"/>
              <a:t>Furst</a:t>
            </a:r>
            <a:r>
              <a:rPr lang="en-GB" sz="900" dirty="0"/>
              <a:t>, F., 1999. Land-Use Transport Interaction: State of the Art. </a:t>
            </a:r>
            <a:r>
              <a:rPr lang="en-GB" sz="900" dirty="0" err="1"/>
              <a:t>Transland</a:t>
            </a:r>
            <a:r>
              <a:rPr lang="en-GB" sz="900" dirty="0"/>
              <a:t>. Integration of Transport and Land Use Planning. Work Package 2, Deliverable D2a. Institute of Spatial Planning, University of Dortmund , Dortmund. </a:t>
            </a:r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97DB03EB-1F2D-F4F5-54C7-1904ABD03E11}"/>
              </a:ext>
            </a:extLst>
          </p:cNvPr>
          <p:cNvSpPr txBox="1"/>
          <p:nvPr/>
        </p:nvSpPr>
        <p:spPr>
          <a:xfrm>
            <a:off x="7103165" y="5618922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12.2 A conceptual model for the dominant relationships between travel behaviour and health of non-travellers (Taken from Chapter 12, page 267)</a:t>
            </a:r>
          </a:p>
        </p:txBody>
      </p:sp>
      <p:sp>
        <p:nvSpPr>
          <p:cNvPr id="7" name="Rechthoek 12">
            <a:extLst>
              <a:ext uri="{FF2B5EF4-FFF2-40B4-BE49-F238E27FC236}">
                <a16:creationId xmlns:a16="http://schemas.microsoft.com/office/drawing/2014/main" id="{2689D287-9887-A5F4-ABB6-CFB189A2798E}"/>
              </a:ext>
            </a:extLst>
          </p:cNvPr>
          <p:cNvSpPr/>
          <p:nvPr/>
        </p:nvSpPr>
        <p:spPr>
          <a:xfrm>
            <a:off x="7584537" y="4017667"/>
            <a:ext cx="1082385" cy="5813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12">
            <a:extLst>
              <a:ext uri="{FF2B5EF4-FFF2-40B4-BE49-F238E27FC236}">
                <a16:creationId xmlns:a16="http://schemas.microsoft.com/office/drawing/2014/main" id="{504DA6D4-4C72-E89C-D42F-5DC4EFAB22F3}"/>
              </a:ext>
            </a:extLst>
          </p:cNvPr>
          <p:cNvSpPr/>
          <p:nvPr/>
        </p:nvSpPr>
        <p:spPr>
          <a:xfrm>
            <a:off x="7309053" y="5023700"/>
            <a:ext cx="1151136" cy="460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576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94978-597E-FB0D-71A9-131FE00B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Overview chapter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EA2D34-9CBC-B628-76AA-280614631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travellers 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non-travellers</a:t>
            </a:r>
            <a:endParaRPr lang="en-US" dirty="0">
              <a:latin typeface="+mj-lt"/>
            </a:endParaRP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Conclusions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2206F08-35F6-685A-C2E1-C796E2024097}"/>
              </a:ext>
            </a:extLst>
          </p:cNvPr>
          <p:cNvSpPr/>
          <p:nvPr/>
        </p:nvSpPr>
        <p:spPr>
          <a:xfrm>
            <a:off x="838200" y="2851343"/>
            <a:ext cx="7693550" cy="438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751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boek, tekst, Publicatie, plank&#10;&#10;Automatisch gegenereerde beschrijving">
            <a:extLst>
              <a:ext uri="{FF2B5EF4-FFF2-40B4-BE49-F238E27FC236}">
                <a16:creationId xmlns:a16="http://schemas.microsoft.com/office/drawing/2014/main" id="{FF42C97B-06F3-CC8B-93D5-0655FB2DB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80" y="1310621"/>
            <a:ext cx="7776420" cy="5182254"/>
          </a:xfrm>
          <a:prstGeom prst="rect">
            <a:avLst/>
          </a:prstGeom>
        </p:spPr>
      </p:pic>
      <p:sp>
        <p:nvSpPr>
          <p:cNvPr id="6" name="Tekstvak 6">
            <a:extLst>
              <a:ext uri="{FF2B5EF4-FFF2-40B4-BE49-F238E27FC236}">
                <a16:creationId xmlns:a16="http://schemas.microsoft.com/office/drawing/2014/main" id="{14C45F7D-FF4A-9509-7FC6-A34B8D97C0EC}"/>
              </a:ext>
            </a:extLst>
          </p:cNvPr>
          <p:cNvSpPr txBox="1"/>
          <p:nvPr/>
        </p:nvSpPr>
        <p:spPr>
          <a:xfrm>
            <a:off x="9791700" y="6492875"/>
            <a:ext cx="27813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4"/>
              </a:rPr>
              <a:t>Literature stack of books - Free image on </a:t>
            </a:r>
            <a:r>
              <a:rPr lang="en-GB" sz="900" dirty="0" err="1">
                <a:hlinkClick r:id="rId4"/>
              </a:rPr>
              <a:t>Pixabay</a:t>
            </a:r>
            <a:r>
              <a:rPr lang="en-GB" sz="90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31315A-F2C1-E734-0970-A6344494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1F71C1-E475-0AE5-6A29-1B380168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323"/>
            <a:ext cx="8122921" cy="466725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GB" sz="2000" b="1" dirty="0">
                <a:latin typeface="+mj-lt"/>
              </a:rPr>
              <a:t>Health</a:t>
            </a:r>
            <a:r>
              <a:rPr lang="en-GB" sz="2000" dirty="0">
                <a:latin typeface="+mj-lt"/>
              </a:rPr>
              <a:t> is a topic of </a:t>
            </a:r>
            <a:r>
              <a:rPr lang="en-GB" sz="2000" b="1" dirty="0">
                <a:latin typeface="+mj-lt"/>
              </a:rPr>
              <a:t>growing importance</a:t>
            </a:r>
            <a:r>
              <a:rPr lang="en-GB" sz="2000" dirty="0">
                <a:latin typeface="+mj-lt"/>
              </a:rPr>
              <a:t> in transport research and in policy making</a:t>
            </a:r>
          </a:p>
          <a:p>
            <a:pPr marL="514350" indent="-514350">
              <a:buAutoNum type="arabicPeriod"/>
            </a:pPr>
            <a:r>
              <a:rPr lang="en-GB" sz="2000" dirty="0">
                <a:latin typeface="+mj-lt"/>
              </a:rPr>
              <a:t>The impact of travel behaviour on health is </a:t>
            </a:r>
            <a:r>
              <a:rPr lang="en-GB" sz="2000" b="1" dirty="0">
                <a:latin typeface="+mj-lt"/>
              </a:rPr>
              <a:t>not straightforward</a:t>
            </a:r>
            <a:r>
              <a:rPr lang="en-GB" sz="2000" dirty="0">
                <a:latin typeface="+mj-lt"/>
              </a:rPr>
              <a:t>. In addition to diverse impacts on </a:t>
            </a:r>
            <a:r>
              <a:rPr lang="en-GB" sz="2000" b="1" dirty="0">
                <a:latin typeface="+mj-lt"/>
              </a:rPr>
              <a:t>physical activity, air pollution, casualties, and well-being</a:t>
            </a:r>
            <a:r>
              <a:rPr lang="en-GB" sz="2000" dirty="0">
                <a:latin typeface="+mj-lt"/>
              </a:rPr>
              <a:t>, travel behaviour affects health through various </a:t>
            </a:r>
            <a:r>
              <a:rPr lang="en-GB" sz="2000" b="1" dirty="0">
                <a:latin typeface="+mj-lt"/>
              </a:rPr>
              <a:t>direct and indirect routes</a:t>
            </a:r>
            <a:r>
              <a:rPr lang="en-GB" sz="2000" dirty="0">
                <a:latin typeface="+mj-lt"/>
              </a:rPr>
              <a:t>, with feedbacks and self-selection effects at play. Also </a:t>
            </a:r>
            <a:r>
              <a:rPr lang="en-GB" sz="2000" b="1" dirty="0">
                <a:latin typeface="+mj-lt"/>
              </a:rPr>
              <a:t>non-travellers</a:t>
            </a:r>
            <a:r>
              <a:rPr lang="en-GB" sz="2000" dirty="0">
                <a:latin typeface="+mj-lt"/>
              </a:rPr>
              <a:t> are affected</a:t>
            </a: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Recommendations for </a:t>
            </a:r>
            <a:r>
              <a:rPr lang="en-GB" sz="2000" b="1" dirty="0">
                <a:latin typeface="+mj-lt"/>
              </a:rPr>
              <a:t>future research</a:t>
            </a:r>
            <a:r>
              <a:rPr lang="en-GB" sz="2000" dirty="0">
                <a:latin typeface="+mj-lt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Empirical research should make the </a:t>
            </a:r>
            <a:r>
              <a:rPr lang="en-GB" sz="2000" b="1" dirty="0">
                <a:latin typeface="+mj-lt"/>
              </a:rPr>
              <a:t>conceptual structure</a:t>
            </a:r>
            <a:r>
              <a:rPr lang="en-GB" sz="2000" dirty="0">
                <a:latin typeface="+mj-lt"/>
              </a:rPr>
              <a:t> of variables explicit and discuss any </a:t>
            </a:r>
            <a:r>
              <a:rPr lang="en-GB" sz="2000" b="1" dirty="0">
                <a:latin typeface="+mj-lt"/>
              </a:rPr>
              <a:t>excluded relationships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j-lt"/>
              </a:rPr>
              <a:t>Due to the difficulty in quantifying the effects of travel behaviour on health, </a:t>
            </a:r>
            <a:r>
              <a:rPr lang="en-GB" sz="2000" b="1" dirty="0">
                <a:latin typeface="+mj-lt"/>
              </a:rPr>
              <a:t>including health impacts in cost-benefit analyses and multi-criteria analyses is problematic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sz="2000" dirty="0">
                <a:latin typeface="+mj-lt"/>
              </a:rPr>
              <a:t>Many </a:t>
            </a:r>
            <a:r>
              <a:rPr lang="en-GB" sz="2000" b="1" dirty="0">
                <a:latin typeface="+mj-lt"/>
              </a:rPr>
              <a:t>relationships</a:t>
            </a:r>
            <a:r>
              <a:rPr lang="en-GB" sz="2000" dirty="0">
                <a:latin typeface="+mj-lt"/>
              </a:rPr>
              <a:t> should be </a:t>
            </a:r>
            <a:r>
              <a:rPr lang="en-GB" sz="2000" b="1" dirty="0">
                <a:latin typeface="+mj-lt"/>
              </a:rPr>
              <a:t>further studied</a:t>
            </a:r>
            <a:r>
              <a:rPr lang="en-GB" sz="2000" dirty="0">
                <a:latin typeface="+mj-lt"/>
              </a:rPr>
              <a:t>: e.g., interactions between travel behaviour and other physical activity, the complex relationship between cycling and health, and self-selection effects</a:t>
            </a:r>
            <a:endParaRPr lang="en-GB" sz="14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9249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hemel, Fietswiel, wiel&#10;&#10;Automatisch gegenereerde beschrijving">
            <a:extLst>
              <a:ext uri="{FF2B5EF4-FFF2-40B4-BE49-F238E27FC236}">
                <a16:creationId xmlns:a16="http://schemas.microsoft.com/office/drawing/2014/main" id="{EF1913CE-340F-EB46-0648-AAC9A3AFC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/>
          <a:stretch/>
        </p:blipFill>
        <p:spPr>
          <a:xfrm>
            <a:off x="-26948" y="0"/>
            <a:ext cx="12218948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A52A81F-E1CB-C5DD-DF58-DB7E0B8F7ACB}"/>
              </a:ext>
            </a:extLst>
          </p:cNvPr>
          <p:cNvSpPr txBox="1"/>
          <p:nvPr/>
        </p:nvSpPr>
        <p:spPr>
          <a:xfrm>
            <a:off x="0" y="200881"/>
            <a:ext cx="9784080" cy="1046440"/>
          </a:xfrm>
          <a:prstGeom prst="rect">
            <a:avLst/>
          </a:prstGeom>
          <a:solidFill>
            <a:schemeClr val="bg1">
              <a:lumMod val="65000"/>
              <a:alpha val="81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nl-NL" sz="4400" dirty="0">
                <a:solidFill>
                  <a:schemeClr val="bg1"/>
                </a:solidFill>
                <a:latin typeface="Goudy Old Style" panose="02020502050305020303" pitchFamily="18" charset="0"/>
              </a:rPr>
              <a:t>The Transport System and Transport Policy</a:t>
            </a:r>
          </a:p>
          <a:p>
            <a:pPr algn="r"/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Edited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by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Bert van Wee, Jan Anne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Annema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, David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Banister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and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Baiba</a:t>
            </a:r>
            <a:r>
              <a:rPr lang="nl-NL" sz="1600" dirty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Pudãne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5149B7-3BCB-3F6A-BA5B-3FD51C813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38" y="5926992"/>
            <a:ext cx="5922141" cy="7301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7DA1B25-B255-3FA5-A83B-4A67DE2DEE74}"/>
              </a:ext>
            </a:extLst>
          </p:cNvPr>
          <p:cNvSpPr txBox="1"/>
          <p:nvPr/>
        </p:nvSpPr>
        <p:spPr>
          <a:xfrm>
            <a:off x="0" y="2232564"/>
            <a:ext cx="9784080" cy="892552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nl-NL" sz="3200" b="1" dirty="0" err="1">
                <a:latin typeface="Goudy Old Style" panose="02020502050305020303" pitchFamily="18" charset="0"/>
              </a:rPr>
              <a:t>Chapter</a:t>
            </a:r>
            <a:r>
              <a:rPr lang="nl-NL" sz="3200" b="1" dirty="0">
                <a:latin typeface="Goudy Old Style" panose="02020502050305020303" pitchFamily="18" charset="0"/>
              </a:rPr>
              <a:t> 12: Travel </a:t>
            </a:r>
            <a:r>
              <a:rPr lang="nl-NL" sz="3200" b="1" dirty="0" err="1">
                <a:latin typeface="Goudy Old Style" panose="02020502050305020303" pitchFamily="18" charset="0"/>
              </a:rPr>
              <a:t>behaviour</a:t>
            </a:r>
            <a:r>
              <a:rPr lang="nl-NL" sz="3200" b="1" dirty="0">
                <a:latin typeface="Goudy Old Style" panose="02020502050305020303" pitchFamily="18" charset="0"/>
              </a:rPr>
              <a:t> and health</a:t>
            </a:r>
          </a:p>
          <a:p>
            <a:r>
              <a:rPr lang="nl-NL" sz="2000" b="1" dirty="0" err="1">
                <a:latin typeface="Goudy Old Style" panose="02020502050305020303" pitchFamily="18" charset="0"/>
              </a:rPr>
              <a:t>Authors</a:t>
            </a:r>
            <a:r>
              <a:rPr lang="nl-NL" sz="2000" b="1" dirty="0">
                <a:latin typeface="Goudy Old Style" panose="02020502050305020303" pitchFamily="18" charset="0"/>
              </a:rPr>
              <a:t>: Bert van Wee and Dick </a:t>
            </a:r>
            <a:r>
              <a:rPr lang="nl-NL" sz="2000" b="1" dirty="0" err="1">
                <a:latin typeface="Goudy Old Style" panose="02020502050305020303" pitchFamily="18" charset="0"/>
              </a:rPr>
              <a:t>Ettema</a:t>
            </a:r>
            <a:endParaRPr lang="nl-NL" sz="20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BB461D3-156C-0807-EB56-BE2C73EA5BF6}"/>
              </a:ext>
            </a:extLst>
          </p:cNvPr>
          <p:cNvSpPr txBox="1"/>
          <p:nvPr/>
        </p:nvSpPr>
        <p:spPr>
          <a:xfrm>
            <a:off x="333906" y="6292055"/>
            <a:ext cx="3318235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/>
              </a:rPr>
              <a:t>Bike holiday - Free image on </a:t>
            </a:r>
            <a:r>
              <a:rPr lang="en-GB" sz="900" dirty="0" err="1">
                <a:hlinkClick r:id="rId4"/>
              </a:rPr>
              <a:t>Pexels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25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94978-597E-FB0D-71A9-131FE00B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Overview chapter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EA2D34-9CBC-B628-76AA-280614631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travellers 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non-travellers</a:t>
            </a:r>
            <a:endParaRPr lang="en-US" dirty="0">
              <a:latin typeface="+mj-lt"/>
            </a:endParaRP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4572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94978-597E-FB0D-71A9-131FE00B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Overview chapter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EA2D34-9CBC-B628-76AA-280614631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travellers 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Travel behaviour and the health of non-travellers</a:t>
            </a:r>
            <a:endParaRPr lang="en-US" dirty="0">
              <a:latin typeface="+mj-lt"/>
            </a:endParaRP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Conclusions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2206F08-35F6-685A-C2E1-C796E2024097}"/>
              </a:ext>
            </a:extLst>
          </p:cNvPr>
          <p:cNvSpPr/>
          <p:nvPr/>
        </p:nvSpPr>
        <p:spPr>
          <a:xfrm>
            <a:off x="838200" y="1825625"/>
            <a:ext cx="7693550" cy="438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72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98C4BDA7-4CDB-06CD-F5E5-F529BC07E021}"/>
              </a:ext>
            </a:extLst>
          </p:cNvPr>
          <p:cNvSpPr txBox="1"/>
          <p:nvPr/>
        </p:nvSpPr>
        <p:spPr>
          <a:xfrm>
            <a:off x="524786" y="1407380"/>
            <a:ext cx="64698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‘Health is a state of complete </a:t>
            </a:r>
            <a:r>
              <a:rPr lang="en-GB" b="1" dirty="0"/>
              <a:t>physical, mental and social </a:t>
            </a:r>
            <a:r>
              <a:rPr lang="en-GB" dirty="0"/>
              <a:t>well-being and not merely the absence of disease of infirmity.’ (WHO, 2020)</a:t>
            </a:r>
          </a:p>
          <a:p>
            <a:endParaRPr lang="en-GB" dirty="0"/>
          </a:p>
          <a:p>
            <a:r>
              <a:rPr lang="en-GB" dirty="0"/>
              <a:t>This chapter: excludes social dimension and distinguishes: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mental component of health = subjective well-being </a:t>
            </a:r>
            <a:r>
              <a:rPr lang="en-GB" sz="1200" dirty="0"/>
              <a:t>(this chapter)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physical component of health = health </a:t>
            </a:r>
            <a:r>
              <a:rPr lang="en-GB" sz="1200" dirty="0"/>
              <a:t>(this chapter)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r>
              <a:rPr lang="en-GB" dirty="0"/>
              <a:t>Conceptual model for dominant links between travel behaviour and health of travellers </a:t>
            </a:r>
            <a:r>
              <a:rPr lang="en-GB" dirty="0">
                <a:sym typeface="Wingdings" panose="05000000000000000000" pitchFamily="2" charset="2"/>
              </a:rPr>
              <a:t></a:t>
            </a:r>
          </a:p>
          <a:p>
            <a:r>
              <a:rPr lang="en-GB" dirty="0">
                <a:sym typeface="Wingdings" panose="05000000000000000000" pitchFamily="2" charset="2"/>
              </a:rPr>
              <a:t>Here: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59BA3173-C9AD-8855-2C40-5774FFD8A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495385"/>
              </p:ext>
            </p:extLst>
          </p:nvPr>
        </p:nvGraphicFramePr>
        <p:xfrm>
          <a:off x="1323246" y="4206711"/>
          <a:ext cx="3924400" cy="1463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028">
                  <a:extLst>
                    <a:ext uri="{9D8B030D-6E8A-4147-A177-3AD203B41FA5}">
                      <a16:colId xmlns:a16="http://schemas.microsoft.com/office/drawing/2014/main" val="1310216122"/>
                    </a:ext>
                  </a:extLst>
                </a:gridCol>
                <a:gridCol w="2878372">
                  <a:extLst>
                    <a:ext uri="{9D8B030D-6E8A-4147-A177-3AD203B41FA5}">
                      <a16:colId xmlns:a16="http://schemas.microsoft.com/office/drawing/2014/main" val="4109483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Dominant first order relationships between travel behaviour and health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759652"/>
                  </a:ext>
                </a:extLst>
              </a:tr>
              <a:tr h="483927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Second order relationships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239393"/>
                  </a:ext>
                </a:extLst>
              </a:tr>
              <a:tr h="461176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Other relationships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2374605"/>
                  </a:ext>
                </a:extLst>
              </a:tr>
            </a:tbl>
          </a:graphicData>
        </a:graphic>
      </p:graphicFrame>
      <p:pic>
        <p:nvPicPr>
          <p:cNvPr id="10" name="Afbeelding 9">
            <a:extLst>
              <a:ext uri="{FF2B5EF4-FFF2-40B4-BE49-F238E27FC236}">
                <a16:creationId xmlns:a16="http://schemas.microsoft.com/office/drawing/2014/main" id="{19F6EACD-3963-F8D5-7312-72417F11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A conceptual model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8E8D7A4-9E09-4B81-6452-539B2DBD383A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Source: adapted from van Wee and </a:t>
            </a:r>
            <a:r>
              <a:rPr lang="en-GB" sz="900" dirty="0" err="1"/>
              <a:t>Ettema</a:t>
            </a:r>
            <a:r>
              <a:rPr lang="en-GB" sz="900" dirty="0"/>
              <a:t> (2016) (Taken from Chapter 12, page 261)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98DE5EC-27AB-063A-6666-42930A0CE6B9}"/>
              </a:ext>
            </a:extLst>
          </p:cNvPr>
          <p:cNvSpPr/>
          <p:nvPr/>
        </p:nvSpPr>
        <p:spPr>
          <a:xfrm>
            <a:off x="8223174" y="5027107"/>
            <a:ext cx="3436591" cy="489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469514F-3250-D354-F49D-086A1FD2E926}"/>
              </a:ext>
            </a:extLst>
          </p:cNvPr>
          <p:cNvSpPr txBox="1"/>
          <p:nvPr/>
        </p:nvSpPr>
        <p:spPr>
          <a:xfrm>
            <a:off x="0" y="6504980"/>
            <a:ext cx="861176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Van Wee, B. and D. </a:t>
            </a:r>
            <a:r>
              <a:rPr lang="en-GB" sz="900" dirty="0" err="1"/>
              <a:t>Ettema</a:t>
            </a:r>
            <a:r>
              <a:rPr lang="en-GB" sz="900" dirty="0"/>
              <a:t> (2016), ‘Travel behaviour and health: A conceptual model and research agenda’, Journal of Transport and Health, 3(3) 240-248.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D483626-A37D-FC9D-9D07-EF8C67F5A289}"/>
              </a:ext>
            </a:extLst>
          </p:cNvPr>
          <p:cNvSpPr txBox="1">
            <a:spLocks/>
          </p:cNvSpPr>
          <p:nvPr/>
        </p:nvSpPr>
        <p:spPr>
          <a:xfrm>
            <a:off x="838198" y="1989151"/>
            <a:ext cx="6005053" cy="190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en-GB" dirty="0">
                <a:solidFill>
                  <a:srgbClr val="374151"/>
                </a:solidFill>
                <a:latin typeface="+mj-lt"/>
              </a:rPr>
            </a:br>
            <a:endParaRPr lang="en-GB" dirty="0">
              <a:solidFill>
                <a:srgbClr val="374151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4D12B5-A520-730B-23DF-C0FCD97AAB74}"/>
              </a:ext>
            </a:extLst>
          </p:cNvPr>
          <p:cNvGrpSpPr/>
          <p:nvPr/>
        </p:nvGrpSpPr>
        <p:grpSpPr>
          <a:xfrm>
            <a:off x="1463477" y="4210390"/>
            <a:ext cx="712306" cy="1235712"/>
            <a:chOff x="2155455" y="1689133"/>
            <a:chExt cx="712306" cy="123571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E2A1E2B-2B19-5239-242A-9D1840263E58}"/>
                </a:ext>
              </a:extLst>
            </p:cNvPr>
            <p:cNvCxnSpPr>
              <a:cxnSpLocks/>
            </p:cNvCxnSpPr>
            <p:nvPr/>
          </p:nvCxnSpPr>
          <p:spPr>
            <a:xfrm>
              <a:off x="2155455" y="2041665"/>
              <a:ext cx="7123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743FB6-AFDF-0777-D45B-D48D8741ED97}"/>
                </a:ext>
              </a:extLst>
            </p:cNvPr>
            <p:cNvSpPr txBox="1"/>
            <p:nvPr/>
          </p:nvSpPr>
          <p:spPr>
            <a:xfrm>
              <a:off x="2283821" y="1689133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1-4</a:t>
              </a:r>
              <a:endParaRPr lang="nl-NL" sz="1600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1DF0100-E35C-F08B-6463-BADC5D3B4BA2}"/>
                </a:ext>
              </a:extLst>
            </p:cNvPr>
            <p:cNvCxnSpPr>
              <a:cxnSpLocks/>
            </p:cNvCxnSpPr>
            <p:nvPr/>
          </p:nvCxnSpPr>
          <p:spPr>
            <a:xfrm>
              <a:off x="2155455" y="2924845"/>
              <a:ext cx="71230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8CB3E5D-1DBB-2D2B-BC3E-A5A5037DBA66}"/>
                </a:ext>
              </a:extLst>
            </p:cNvPr>
            <p:cNvCxnSpPr>
              <a:cxnSpLocks/>
            </p:cNvCxnSpPr>
            <p:nvPr/>
          </p:nvCxnSpPr>
          <p:spPr>
            <a:xfrm>
              <a:off x="2155455" y="2499859"/>
              <a:ext cx="71230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B91914-FD92-68C2-4B87-D0D0B9D02043}"/>
                </a:ext>
              </a:extLst>
            </p:cNvPr>
            <p:cNvSpPr txBox="1"/>
            <p:nvPr/>
          </p:nvSpPr>
          <p:spPr>
            <a:xfrm>
              <a:off x="2231724" y="2147327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5-11</a:t>
              </a:r>
              <a:endParaRPr lang="nl-NL" sz="1600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4E5AD09-C5E5-5D0D-A5E4-8A8A27CAC59B}"/>
                </a:ext>
              </a:extLst>
            </p:cNvPr>
            <p:cNvCxnSpPr>
              <a:cxnSpLocks/>
            </p:cNvCxnSpPr>
            <p:nvPr/>
          </p:nvCxnSpPr>
          <p:spPr>
            <a:xfrm>
              <a:off x="2155455" y="2588648"/>
              <a:ext cx="71230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B48DC7B-1BFC-41E6-7FF0-A86542DCCE03}"/>
              </a:ext>
            </a:extLst>
          </p:cNvPr>
          <p:cNvSpPr txBox="1"/>
          <p:nvPr/>
        </p:nvSpPr>
        <p:spPr>
          <a:xfrm>
            <a:off x="-2" y="6639729"/>
            <a:ext cx="121336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u="none" strike="noStrike" baseline="0" dirty="0">
                <a:latin typeface="MinionPro-Regular"/>
              </a:rPr>
              <a:t>WHO (2020) (World Health Organization), ‘Basis documents, forty-ninth edition. https:// apps .who .int/</a:t>
            </a:r>
            <a:r>
              <a:rPr lang="en-US" sz="900" b="0" i="0" u="none" strike="noStrike" baseline="0" dirty="0" err="1">
                <a:latin typeface="MinionPro-Regular"/>
              </a:rPr>
              <a:t>gb</a:t>
            </a:r>
            <a:r>
              <a:rPr lang="en-US" sz="900" b="0" i="0" u="none" strike="noStrike" baseline="0" dirty="0">
                <a:latin typeface="MinionPro-Regular"/>
              </a:rPr>
              <a:t>/ bd/ pdf files/ BD 49th -</a:t>
            </a:r>
            <a:r>
              <a:rPr lang="en-US" sz="900" b="0" i="0" u="none" strike="noStrike" baseline="0" dirty="0" err="1">
                <a:latin typeface="MinionPro-Regular"/>
              </a:rPr>
              <a:t>en</a:t>
            </a:r>
            <a:r>
              <a:rPr lang="en-US" sz="900" b="0" i="0" u="none" strike="noStrike" baseline="0" dirty="0">
                <a:latin typeface="MinionPro-Regular"/>
              </a:rPr>
              <a:t> .pdf, assessed 22-5-2023, page 1. (Accessed 23/05/2023)</a:t>
            </a:r>
            <a:endParaRPr lang="nl-NL" sz="9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21C79E-C14F-AE7A-2693-9BD616F1C3C3}"/>
              </a:ext>
            </a:extLst>
          </p:cNvPr>
          <p:cNvSpPr txBox="1"/>
          <p:nvPr/>
        </p:nvSpPr>
        <p:spPr>
          <a:xfrm>
            <a:off x="524786" y="5741859"/>
            <a:ext cx="8523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This model focusses on the individual level.</a:t>
            </a:r>
          </a:p>
          <a:p>
            <a:r>
              <a:rPr lang="en-GB" dirty="0">
                <a:sym typeface="Wingdings" panose="05000000000000000000" pitchFamily="2" charset="2"/>
              </a:rPr>
              <a:t>The general conceptual framework (see earlier) focuses on aggregate relationships.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080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</a:t>
            </a:r>
            <a:r>
              <a:rPr lang="en-GB" b="1" dirty="0">
                <a:solidFill>
                  <a:srgbClr val="00B0F0"/>
                </a:solidFill>
              </a:rPr>
              <a:t>First order relationships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6029447" cy="46672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2200" dirty="0">
                <a:latin typeface="+mj-lt"/>
              </a:rPr>
              <a:t>The dominant direct relationships are</a:t>
            </a:r>
          </a:p>
          <a:p>
            <a:pPr marL="514350" indent="-514350" algn="l">
              <a:buAutoNum type="arabicPeriod"/>
            </a:pPr>
            <a:r>
              <a:rPr lang="en-GB" sz="2000" dirty="0">
                <a:latin typeface="+mj-lt"/>
              </a:rPr>
              <a:t>From travel behaviour to </a:t>
            </a:r>
            <a:r>
              <a:rPr lang="en-GB" sz="2000" b="1" dirty="0">
                <a:latin typeface="+mj-lt"/>
              </a:rPr>
              <a:t>physical activity </a:t>
            </a:r>
            <a:r>
              <a:rPr lang="en-GB" sz="2000" dirty="0">
                <a:latin typeface="+mj-lt"/>
              </a:rPr>
              <a:t>(arrow 1) </a:t>
            </a:r>
          </a:p>
          <a:p>
            <a:pPr marL="514350" indent="-514350" algn="l">
              <a:buAutoNum type="arabicPeriod"/>
            </a:pPr>
            <a:r>
              <a:rPr lang="en-GB" sz="2000" dirty="0">
                <a:latin typeface="+mj-lt"/>
              </a:rPr>
              <a:t>From travel behaviour to </a:t>
            </a:r>
            <a:r>
              <a:rPr lang="en-GB" sz="2000" b="1" dirty="0">
                <a:latin typeface="+mj-lt"/>
              </a:rPr>
              <a:t>pollution intake </a:t>
            </a:r>
            <a:r>
              <a:rPr lang="en-GB" sz="2000" dirty="0">
                <a:latin typeface="+mj-lt"/>
              </a:rPr>
              <a:t>(arrow 2) </a:t>
            </a:r>
          </a:p>
          <a:p>
            <a:pPr marL="514350" indent="-514350" algn="l">
              <a:buAutoNum type="arabicPeriod"/>
            </a:pPr>
            <a:r>
              <a:rPr lang="en-GB" sz="2000" dirty="0">
                <a:latin typeface="+mj-lt"/>
              </a:rPr>
              <a:t>From travel behaviour to </a:t>
            </a:r>
            <a:r>
              <a:rPr lang="en-GB" sz="2000" b="1" dirty="0">
                <a:latin typeface="+mj-lt"/>
              </a:rPr>
              <a:t>casualties</a:t>
            </a:r>
            <a:r>
              <a:rPr lang="en-GB" sz="2000" dirty="0">
                <a:latin typeface="+mj-lt"/>
              </a:rPr>
              <a:t> (arrow 3) </a:t>
            </a:r>
          </a:p>
          <a:p>
            <a:pPr marL="514350" indent="-514350" algn="l">
              <a:buAutoNum type="arabicPeriod"/>
            </a:pPr>
            <a:r>
              <a:rPr lang="en-GB" sz="2000" dirty="0">
                <a:latin typeface="+mj-lt"/>
              </a:rPr>
              <a:t>From travel behaviour to </a:t>
            </a:r>
            <a:r>
              <a:rPr lang="en-GB" sz="2000" b="1" dirty="0">
                <a:latin typeface="+mj-lt"/>
              </a:rPr>
              <a:t>subjective well-being</a:t>
            </a:r>
            <a:r>
              <a:rPr lang="en-GB" sz="2000" dirty="0">
                <a:latin typeface="+mj-lt"/>
              </a:rPr>
              <a:t> (arrow 4)</a:t>
            </a:r>
          </a:p>
          <a:p>
            <a:pPr marL="0" indent="0" algn="l">
              <a:buNone/>
            </a:pPr>
            <a:r>
              <a:rPr lang="en-GB" sz="2200" dirty="0">
                <a:latin typeface="+mj-lt"/>
              </a:rPr>
              <a:t>These relationships are ‘first order’ relationships because travel behaviour influences health via these routes</a:t>
            </a:r>
          </a:p>
          <a:p>
            <a:pPr marL="0" indent="0" algn="l">
              <a:buNone/>
            </a:pPr>
            <a:r>
              <a:rPr lang="en-GB" sz="2200" dirty="0">
                <a:latin typeface="+mj-lt"/>
              </a:rPr>
              <a:t>All other relationships in figure (</a:t>
            </a:r>
            <a:r>
              <a:rPr lang="en-GB" sz="2200" dirty="0">
                <a:latin typeface="+mj-lt"/>
                <a:sym typeface="Wingdings" panose="05000000000000000000" pitchFamily="2" charset="2"/>
              </a:rPr>
              <a:t>)</a:t>
            </a:r>
            <a:r>
              <a:rPr lang="en-GB" sz="2200" dirty="0">
                <a:latin typeface="+mj-lt"/>
              </a:rPr>
              <a:t> are called ‘second order’ relationships.</a:t>
            </a:r>
            <a:r>
              <a:rPr lang="en-GB" sz="2200" dirty="0">
                <a:latin typeface="+mj-lt"/>
                <a:sym typeface="Wingdings" panose="05000000000000000000" pitchFamily="2" charset="2"/>
              </a:rPr>
              <a:t> T</a:t>
            </a:r>
            <a:r>
              <a:rPr lang="en-GB" sz="2200" dirty="0">
                <a:latin typeface="+mj-lt"/>
              </a:rPr>
              <a:t>here is much more research on first order effects than on the second order effects</a:t>
            </a:r>
            <a:endParaRPr lang="en-GB" sz="2200" b="0" i="0" dirty="0">
              <a:solidFill>
                <a:srgbClr val="374151"/>
              </a:solidFill>
              <a:effectLst/>
              <a:latin typeface="+mj-lt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C0820B6-BB00-D8F6-BE77-2F406A8FB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A87D41B6-6A61-27D9-8395-18608A0E340F}"/>
              </a:ext>
            </a:extLst>
          </p:cNvPr>
          <p:cNvSpPr/>
          <p:nvPr/>
        </p:nvSpPr>
        <p:spPr>
          <a:xfrm>
            <a:off x="8215745" y="2857539"/>
            <a:ext cx="2341419" cy="2659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kstvak 9">
            <a:extLst>
              <a:ext uri="{FF2B5EF4-FFF2-40B4-BE49-F238E27FC236}">
                <a16:creationId xmlns:a16="http://schemas.microsoft.com/office/drawing/2014/main" id="{4F87FA24-772F-618E-CF45-D22CE3AD4FEB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</p:spTree>
    <p:extLst>
      <p:ext uri="{BB962C8B-B14F-4D97-AF65-F5344CB8AC3E}">
        <p14:creationId xmlns:p14="http://schemas.microsoft.com/office/powerpoint/2010/main" val="41423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Physical activity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697" y="1690688"/>
            <a:ext cx="2816852" cy="5032375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Adults are recommended to engage in moderate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physical activity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for 150 minutes or vigorous physical activity for 75 minutes per week.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Walking and cycling can contribute to fulfilling these physical activity recommendations.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76102B-B149-E64F-39EC-2D3C6278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97CD1894-EF72-8D4D-0776-4765CC9EA3C8}"/>
              </a:ext>
            </a:extLst>
          </p:cNvPr>
          <p:cNvSpPr/>
          <p:nvPr/>
        </p:nvSpPr>
        <p:spPr>
          <a:xfrm>
            <a:off x="9712036" y="3394364"/>
            <a:ext cx="623455" cy="498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8CC5CCF5-EEE0-AC5D-7B95-E3C93A3CDECD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3E18CC40-2A78-0869-2F2B-9E79B6CE31A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9365672" y="3394364"/>
            <a:ext cx="346364" cy="249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E998690-9501-6411-60E5-86D6133F6F82}"/>
              </a:ext>
            </a:extLst>
          </p:cNvPr>
          <p:cNvSpPr txBox="1"/>
          <p:nvPr/>
        </p:nvSpPr>
        <p:spPr>
          <a:xfrm>
            <a:off x="502920" y="6211669"/>
            <a:ext cx="60946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Person in black jacket riding on white bicycle during daytime photo – Free London Image on </a:t>
            </a:r>
            <a:r>
              <a:rPr lang="en-US" sz="900" dirty="0" err="1">
                <a:hlinkClick r:id="rId3"/>
              </a:rPr>
              <a:t>Unsplash</a:t>
            </a:r>
            <a:endParaRPr lang="nl-NL" sz="900" dirty="0"/>
          </a:p>
        </p:txBody>
      </p:sp>
      <p:pic>
        <p:nvPicPr>
          <p:cNvPr id="11" name="Picture 10" descr="A person riding a bicycle&#10;&#10;Description automatically generated">
            <a:extLst>
              <a:ext uri="{FF2B5EF4-FFF2-40B4-BE49-F238E27FC236}">
                <a16:creationId xmlns:a16="http://schemas.microsoft.com/office/drawing/2014/main" id="{C7A09D73-9F1F-E8F0-2F8C-4AA2D5A85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1782851"/>
            <a:ext cx="2891368" cy="433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56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Air pollution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338456" cy="4667251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GB" sz="2000" b="0" i="0" dirty="0">
                <a:effectLst/>
                <a:latin typeface="+mj-lt"/>
              </a:rPr>
              <a:t>Exposure to </a:t>
            </a:r>
            <a:r>
              <a:rPr lang="en-GB" sz="2000" b="1" i="0" dirty="0">
                <a:effectLst/>
                <a:latin typeface="+mj-lt"/>
              </a:rPr>
              <a:t>air pollution </a:t>
            </a:r>
            <a:r>
              <a:rPr lang="en-GB" sz="2000" b="0" i="0" dirty="0">
                <a:effectLst/>
                <a:latin typeface="+mj-lt"/>
              </a:rPr>
              <a:t>applies to all categories of travellers: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Drivers and passengers of cars and other motorized vehicles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People cycling and walking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People traveling by underground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dirty="0">
              <a:latin typeface="+mj-lt"/>
            </a:endParaRPr>
          </a:p>
          <a:p>
            <a:pPr marL="0" indent="0">
              <a:buNone/>
            </a:pPr>
            <a:r>
              <a:rPr lang="en-GB" sz="2000" b="1" i="0" dirty="0">
                <a:effectLst/>
                <a:latin typeface="+mj-lt"/>
              </a:rPr>
              <a:t>Concentration of pollutants</a:t>
            </a:r>
            <a:r>
              <a:rPr lang="en-GB" sz="2000" b="0" i="0" dirty="0">
                <a:effectLst/>
                <a:latin typeface="+mj-lt"/>
              </a:rPr>
              <a:t> is the highest on the roads and decrease with distance from the road (Janssen et al., 2002) </a:t>
            </a:r>
            <a:r>
              <a:rPr lang="en-GB" sz="2000" b="0" i="0" dirty="0">
                <a:effectLst/>
                <a:latin typeface="+mj-lt"/>
                <a:sym typeface="Wingdings" panose="05000000000000000000" pitchFamily="2" charset="2"/>
              </a:rPr>
              <a:t> </a:t>
            </a:r>
          </a:p>
          <a:p>
            <a:r>
              <a:rPr lang="en-GB" sz="2000" b="0" i="0" dirty="0">
                <a:effectLst/>
                <a:latin typeface="+mj-lt"/>
              </a:rPr>
              <a:t>Drivers and passengers of motorized vehicles are exposed to relatively high concentrations of pollutants </a:t>
            </a:r>
          </a:p>
          <a:p>
            <a:r>
              <a:rPr lang="en-GB" sz="2000" b="0" i="0" dirty="0">
                <a:effectLst/>
                <a:latin typeface="+mj-lt"/>
              </a:rPr>
              <a:t>Concentration of pollutants in vehicles is between 1.5 and over 10 times higher than in the ambient air</a:t>
            </a:r>
          </a:p>
          <a:p>
            <a:r>
              <a:rPr lang="en-GB" sz="2000" dirty="0">
                <a:latin typeface="+mj-lt"/>
              </a:rPr>
              <a:t>Concentration depends on traffic density and vehicle characteristics</a:t>
            </a:r>
            <a:endParaRPr lang="en-GB" sz="2000" b="0" i="0" dirty="0">
              <a:effectLst/>
              <a:latin typeface="+mj-lt"/>
            </a:endParaRPr>
          </a:p>
          <a:p>
            <a:endParaRPr lang="en-GB" sz="2000" b="0" i="0" dirty="0">
              <a:effectLst/>
              <a:latin typeface="+mj-l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3F4406E-BFAE-45F4-DEBD-52E226D68340}"/>
              </a:ext>
            </a:extLst>
          </p:cNvPr>
          <p:cNvSpPr txBox="1"/>
          <p:nvPr/>
        </p:nvSpPr>
        <p:spPr>
          <a:xfrm>
            <a:off x="-131" y="6451251"/>
            <a:ext cx="12081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Janssen, N.A.H., B. </a:t>
            </a:r>
            <a:r>
              <a:rPr lang="en-GB" sz="900" dirty="0" err="1"/>
              <a:t>Brunekreef</a:t>
            </a:r>
            <a:r>
              <a:rPr lang="en-GB" sz="900" dirty="0"/>
              <a:t>, G. Hoek and P. </a:t>
            </a:r>
            <a:r>
              <a:rPr lang="en-GB" sz="900" dirty="0" err="1"/>
              <a:t>Keuken</a:t>
            </a:r>
            <a:r>
              <a:rPr lang="en-GB" sz="900" dirty="0"/>
              <a:t> (2002), Traffic-related air pollution and health. Utrecht / Apeldoorn: Utrecht University, Institute for Risk Assessment Sciences, Environmental and Occupational Health Division / TNO Milieu, </a:t>
            </a:r>
            <a:r>
              <a:rPr lang="en-GB" sz="900" dirty="0" err="1"/>
              <a:t>Energie</a:t>
            </a:r>
            <a:r>
              <a:rPr lang="en-GB" sz="900" dirty="0"/>
              <a:t> </a:t>
            </a:r>
            <a:r>
              <a:rPr lang="en-GB" sz="900" dirty="0" err="1"/>
              <a:t>en</a:t>
            </a:r>
            <a:r>
              <a:rPr lang="en-GB" sz="900" dirty="0"/>
              <a:t> </a:t>
            </a:r>
            <a:r>
              <a:rPr lang="en-GB" sz="900" dirty="0" err="1"/>
              <a:t>Procesinnovatie</a:t>
            </a:r>
            <a:r>
              <a:rPr lang="en-GB" sz="900" dirty="0"/>
              <a:t>.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0451ED9-4D03-0DBF-76C4-6507AB0D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0A20BA31-5B92-1AC7-1382-B43A9C7A17AE}"/>
              </a:ext>
            </a:extLst>
          </p:cNvPr>
          <p:cNvSpPr/>
          <p:nvPr/>
        </p:nvSpPr>
        <p:spPr>
          <a:xfrm>
            <a:off x="9615056" y="4059382"/>
            <a:ext cx="762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9C235C73-5EC0-6F43-ADB7-A2C7D615ABF3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FDBA2233-217F-6C68-AAF8-86AFABFB7D45}"/>
              </a:ext>
            </a:extLst>
          </p:cNvPr>
          <p:cNvCxnSpPr>
            <a:cxnSpLocks/>
          </p:cNvCxnSpPr>
          <p:nvPr/>
        </p:nvCxnSpPr>
        <p:spPr>
          <a:xfrm>
            <a:off x="9140066" y="3423947"/>
            <a:ext cx="474990" cy="710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369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6DA4-0FC1-C28F-2F1C-6B9DB7AB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Health of travellers: Air pollution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1E6F2-BEEB-114C-1432-557DF49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28518"/>
            <a:ext cx="6243804" cy="430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  <a:sym typeface="Wingdings" panose="05000000000000000000" pitchFamily="2" charset="2"/>
              </a:rPr>
              <a:t>Cyclists</a:t>
            </a:r>
            <a:r>
              <a:rPr lang="en-GB" sz="2000" dirty="0">
                <a:latin typeface="+mj-lt"/>
                <a:sym typeface="Wingdings" panose="05000000000000000000" pitchFamily="2" charset="2"/>
              </a:rPr>
              <a:t> </a:t>
            </a:r>
          </a:p>
          <a:p>
            <a:r>
              <a:rPr lang="en-GB" sz="2000" dirty="0">
                <a:latin typeface="+mj-lt"/>
                <a:sym typeface="Wingdings" panose="05000000000000000000" pitchFamily="2" charset="2"/>
              </a:rPr>
              <a:t>are exposed to lower air pollution concentrations than drivers due to larger distance</a:t>
            </a:r>
          </a:p>
          <a:p>
            <a:r>
              <a:rPr lang="en-GB" sz="1900" b="0" i="0" dirty="0">
                <a:effectLst/>
                <a:latin typeface="+mj-lt"/>
              </a:rPr>
              <a:t>inhale more air than car drivers because they are physically active (Van Wee, 2007; see arrow Physical activity </a:t>
            </a:r>
            <a:r>
              <a:rPr lang="en-GB" sz="1900" b="0" i="0" dirty="0">
                <a:effectLst/>
                <a:latin typeface="+mj-lt"/>
                <a:sym typeface="Wingdings" panose="05000000000000000000" pitchFamily="2" charset="2"/>
              </a:rPr>
              <a:t> Air pollution intake)</a:t>
            </a:r>
            <a:endParaRPr lang="en-US" altLang="en-US" sz="1900" dirty="0">
              <a:latin typeface="+mj-lt"/>
            </a:endParaRPr>
          </a:p>
          <a:p>
            <a:pPr marL="0" indent="0" algn="l">
              <a:buNone/>
            </a:pPr>
            <a:r>
              <a:rPr lang="en-GB" sz="1900" b="0" i="0" dirty="0">
                <a:effectLst/>
                <a:latin typeface="+mj-lt"/>
              </a:rPr>
              <a:t>Exposure to pollutants of </a:t>
            </a:r>
            <a:r>
              <a:rPr lang="en-GB" sz="1900" b="1" i="0" dirty="0">
                <a:effectLst/>
                <a:latin typeface="+mj-lt"/>
              </a:rPr>
              <a:t>cyclists and pedestrians</a:t>
            </a:r>
            <a:r>
              <a:rPr lang="en-GB" sz="1900" b="0" i="0" dirty="0">
                <a:effectLst/>
                <a:latin typeface="+mj-lt"/>
              </a:rPr>
              <a:t> depends on </a:t>
            </a:r>
            <a:r>
              <a:rPr lang="en-GB" sz="1900" b="1" i="0" dirty="0">
                <a:effectLst/>
                <a:latin typeface="+mj-lt"/>
              </a:rPr>
              <a:t>travel speed</a:t>
            </a:r>
            <a:r>
              <a:rPr lang="en-GB" sz="1900" b="0" i="0" dirty="0">
                <a:effectLst/>
                <a:latin typeface="+mj-lt"/>
              </a:rPr>
              <a:t>:</a:t>
            </a:r>
          </a:p>
          <a:p>
            <a:r>
              <a:rPr lang="en-GB" sz="1900" b="0" i="0" dirty="0">
                <a:effectLst/>
                <a:latin typeface="+mj-lt"/>
              </a:rPr>
              <a:t>Higher speed leads to higher breathing rates and higher pollution inhaled per unit of time (</a:t>
            </a:r>
            <a:r>
              <a:rPr lang="en-GB" sz="1900" b="0" i="0" dirty="0" err="1">
                <a:effectLst/>
                <a:latin typeface="+mj-lt"/>
              </a:rPr>
              <a:t>Nyhan</a:t>
            </a:r>
            <a:r>
              <a:rPr lang="en-GB" sz="1900" dirty="0">
                <a:latin typeface="+mj-lt"/>
              </a:rPr>
              <a:t> </a:t>
            </a:r>
            <a:r>
              <a:rPr lang="en-GB" sz="1900" b="0" i="0" dirty="0">
                <a:effectLst/>
                <a:latin typeface="+mj-lt"/>
              </a:rPr>
              <a:t>et al., 2014)</a:t>
            </a:r>
          </a:p>
          <a:p>
            <a:r>
              <a:rPr lang="en-GB" sz="1900" b="0" i="0" dirty="0">
                <a:effectLst/>
                <a:latin typeface="+mj-lt"/>
              </a:rPr>
              <a:t>However, higher speeds also imply shorter travel times, resulting in less overall exposure (</a:t>
            </a:r>
            <a:r>
              <a:rPr lang="en-GB" sz="1900" b="0" i="0" dirty="0" err="1">
                <a:effectLst/>
                <a:latin typeface="+mj-lt"/>
              </a:rPr>
              <a:t>McNabola</a:t>
            </a:r>
            <a:r>
              <a:rPr lang="en-GB" sz="1900" b="0" i="0" dirty="0">
                <a:effectLst/>
                <a:latin typeface="+mj-lt"/>
              </a:rPr>
              <a:t> et al., 2007)</a:t>
            </a:r>
          </a:p>
          <a:p>
            <a:pPr marL="0" indent="0">
              <a:buNone/>
            </a:pPr>
            <a:endParaRPr lang="en-GB" sz="1900" b="0" i="0" dirty="0">
              <a:effectLst/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A67FB1-DAEA-511A-D439-F0008FB0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7155"/>
            <a:ext cx="65" cy="75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08572F0-CCCF-E65B-DC95-09017BFDDDA0}"/>
              </a:ext>
            </a:extLst>
          </p:cNvPr>
          <p:cNvSpPr txBox="1"/>
          <p:nvPr/>
        </p:nvSpPr>
        <p:spPr>
          <a:xfrm>
            <a:off x="0" y="642361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latin typeface="+mj-lt"/>
              </a:rPr>
              <a:t>Van Wee, B. (2007), Environmental effects of urban traffic, in: T. </a:t>
            </a:r>
            <a:r>
              <a:rPr lang="en-GB" sz="800" dirty="0" err="1">
                <a:latin typeface="+mj-lt"/>
              </a:rPr>
              <a:t>Garling</a:t>
            </a:r>
            <a:r>
              <a:rPr lang="en-GB" sz="800" dirty="0">
                <a:latin typeface="+mj-lt"/>
              </a:rPr>
              <a:t> and L. Steg (eds.), Threats from car traffic to the quality of urban life. Problems, causes, and solutions, Amsterdam: Elsevier.</a:t>
            </a:r>
            <a:br>
              <a:rPr lang="en-GB" sz="800" dirty="0">
                <a:latin typeface="+mj-lt"/>
              </a:rPr>
            </a:br>
            <a:r>
              <a:rPr lang="en-GB" sz="800" dirty="0" err="1">
                <a:latin typeface="+mj-lt"/>
              </a:rPr>
              <a:t>Nyhan</a:t>
            </a:r>
            <a:r>
              <a:rPr lang="en-GB" sz="800" dirty="0">
                <a:latin typeface="+mj-lt"/>
              </a:rPr>
              <a:t>, M., A. </a:t>
            </a:r>
            <a:r>
              <a:rPr lang="en-GB" sz="800" dirty="0" err="1">
                <a:latin typeface="+mj-lt"/>
              </a:rPr>
              <a:t>McNabola</a:t>
            </a:r>
            <a:r>
              <a:rPr lang="en-GB" sz="800" dirty="0">
                <a:latin typeface="+mj-lt"/>
              </a:rPr>
              <a:t> and B </a:t>
            </a:r>
            <a:r>
              <a:rPr lang="en-GB" sz="800" dirty="0" err="1">
                <a:latin typeface="+mj-lt"/>
              </a:rPr>
              <a:t>Misstear</a:t>
            </a:r>
            <a:r>
              <a:rPr lang="en-GB" sz="800" dirty="0">
                <a:latin typeface="+mj-lt"/>
              </a:rPr>
              <a:t> (2014), ‘Evaluating artificial neural networks for predicting minute ventilation and lung deposited dose in commuting cyclists’. Journal of Transport and Health, 1 (4), 305-315.</a:t>
            </a:r>
            <a:br>
              <a:rPr lang="en-GB" sz="800" dirty="0">
                <a:latin typeface="+mj-lt"/>
              </a:rPr>
            </a:br>
            <a:r>
              <a:rPr lang="en-GB" sz="800" dirty="0" err="1">
                <a:latin typeface="+mj-lt"/>
              </a:rPr>
              <a:t>McNabola</a:t>
            </a:r>
            <a:r>
              <a:rPr lang="en-GB" sz="800" dirty="0">
                <a:latin typeface="+mj-lt"/>
              </a:rPr>
              <a:t>, A., B. Broderick and L.W. Gill (2007), ’Optimal cycling and walking speed for minimum absorption of traffic emissions in the lungs’, Journal of Environmental Science and Health - Part A Toxic/Hazardous Substances and Environmental Engineering, 42(13), 1999- 2007. 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0E5A94A-6FB8-D983-9A9D-CBEE1230D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668" y="1690688"/>
            <a:ext cx="4601586" cy="3826038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E94CBAAD-E571-CEE0-7A26-F84AA0D9B838}"/>
              </a:ext>
            </a:extLst>
          </p:cNvPr>
          <p:cNvSpPr/>
          <p:nvPr/>
        </p:nvSpPr>
        <p:spPr>
          <a:xfrm>
            <a:off x="9615056" y="4059382"/>
            <a:ext cx="762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31266064-4F12-046C-DFC1-247F1ADB8839}"/>
              </a:ext>
            </a:extLst>
          </p:cNvPr>
          <p:cNvSpPr txBox="1"/>
          <p:nvPr/>
        </p:nvSpPr>
        <p:spPr>
          <a:xfrm>
            <a:off x="7082003" y="5516726"/>
            <a:ext cx="464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Figure 12.1 Conceptual model for the relationship between travel behaviour and health</a:t>
            </a:r>
          </a:p>
          <a:p>
            <a:r>
              <a:rPr lang="en-GB" sz="900" dirty="0"/>
              <a:t>(Taken from Chapter 12, page 261)</a:t>
            </a:r>
          </a:p>
        </p:txBody>
      </p:sp>
      <p:cxnSp>
        <p:nvCxnSpPr>
          <p:cNvPr id="6" name="Rechte verbindingslijn met pijl 18">
            <a:extLst>
              <a:ext uri="{FF2B5EF4-FFF2-40B4-BE49-F238E27FC236}">
                <a16:creationId xmlns:a16="http://schemas.microsoft.com/office/drawing/2014/main" id="{8EEC8A51-BECA-C747-6932-96A27E6841D4}"/>
              </a:ext>
            </a:extLst>
          </p:cNvPr>
          <p:cNvCxnSpPr>
            <a:cxnSpLocks/>
          </p:cNvCxnSpPr>
          <p:nvPr/>
        </p:nvCxnSpPr>
        <p:spPr>
          <a:xfrm>
            <a:off x="9140066" y="3423947"/>
            <a:ext cx="474990" cy="710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1086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3059</Words>
  <Application>Microsoft Office PowerPoint</Application>
  <PresentationFormat>Widescreen</PresentationFormat>
  <Paragraphs>279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Goudy Old Style</vt:lpstr>
      <vt:lpstr>MinionPro-Regular</vt:lpstr>
      <vt:lpstr>Söhne</vt:lpstr>
      <vt:lpstr>Kantoorthema</vt:lpstr>
      <vt:lpstr>PowerPoint Presentation</vt:lpstr>
      <vt:lpstr>Introduction</vt:lpstr>
      <vt:lpstr>Overview chapter</vt:lpstr>
      <vt:lpstr>Overview chapter</vt:lpstr>
      <vt:lpstr>Health of travellers: A conceptual model</vt:lpstr>
      <vt:lpstr>Health of travellers: First order relationships</vt:lpstr>
      <vt:lpstr>Health of travellers: Physical activity</vt:lpstr>
      <vt:lpstr>Health of travellers: Air pollution</vt:lpstr>
      <vt:lpstr>Health of travellers: Air pollution</vt:lpstr>
      <vt:lpstr>Health of travellers: Air pollution</vt:lpstr>
      <vt:lpstr>Health of travellers: Air pollution</vt:lpstr>
      <vt:lpstr>Health of travellers: Casualties</vt:lpstr>
      <vt:lpstr>Health of travellers: Casualties</vt:lpstr>
      <vt:lpstr>Health of travellers: Well-being</vt:lpstr>
      <vt:lpstr>Health of travellers: Well-being</vt:lpstr>
      <vt:lpstr>Health of travellers: Second order relationships</vt:lpstr>
      <vt:lpstr>Health of travellers: Socio-economics &amp; demographics</vt:lpstr>
      <vt:lpstr>Health of travellers: Non-travel physical activity</vt:lpstr>
      <vt:lpstr>Health of travellers: Well-being  Travel</vt:lpstr>
      <vt:lpstr>Health of travellers: Health  Travel</vt:lpstr>
      <vt:lpstr>Health of travellers: Self-selection effects</vt:lpstr>
      <vt:lpstr>Overview chapter</vt:lpstr>
      <vt:lpstr>Health of non-travellers: A conceptual model</vt:lpstr>
      <vt:lpstr>Health of non-travellers: Climate change effects</vt:lpstr>
      <vt:lpstr>Health of non-travellers: Land-use and accessibility</vt:lpstr>
      <vt:lpstr>Overview chapter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Lale Günhan</dc:creator>
  <cp:lastModifiedBy>Bert van Wee</cp:lastModifiedBy>
  <cp:revision>31</cp:revision>
  <dcterms:created xsi:type="dcterms:W3CDTF">2023-07-04T12:41:59Z</dcterms:created>
  <dcterms:modified xsi:type="dcterms:W3CDTF">2023-09-15T15:55:41Z</dcterms:modified>
</cp:coreProperties>
</file>