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2" r:id="rId2"/>
    <p:sldId id="263" r:id="rId3"/>
    <p:sldId id="264" r:id="rId4"/>
    <p:sldId id="265" r:id="rId5"/>
    <p:sldId id="324" r:id="rId6"/>
    <p:sldId id="266" r:id="rId7"/>
    <p:sldId id="267" r:id="rId8"/>
    <p:sldId id="268" r:id="rId9"/>
    <p:sldId id="269" r:id="rId10"/>
    <p:sldId id="270" r:id="rId11"/>
    <p:sldId id="333" r:id="rId12"/>
    <p:sldId id="271" r:id="rId13"/>
    <p:sldId id="334" r:id="rId14"/>
    <p:sldId id="272" r:id="rId15"/>
    <p:sldId id="274" r:id="rId16"/>
    <p:sldId id="275" r:id="rId17"/>
    <p:sldId id="277" r:id="rId18"/>
    <p:sldId id="278" r:id="rId19"/>
    <p:sldId id="280" r:id="rId20"/>
    <p:sldId id="283" r:id="rId21"/>
    <p:sldId id="284" r:id="rId22"/>
    <p:sldId id="285" r:id="rId23"/>
    <p:sldId id="335" r:id="rId24"/>
    <p:sldId id="288" r:id="rId25"/>
    <p:sldId id="289" r:id="rId26"/>
    <p:sldId id="292" r:id="rId27"/>
    <p:sldId id="291" r:id="rId28"/>
    <p:sldId id="336" r:id="rId29"/>
    <p:sldId id="294" r:id="rId30"/>
    <p:sldId id="330" r:id="rId31"/>
    <p:sldId id="296" r:id="rId32"/>
    <p:sldId id="337" r:id="rId33"/>
    <p:sldId id="298" r:id="rId34"/>
    <p:sldId id="338" r:id="rId35"/>
    <p:sldId id="299" r:id="rId36"/>
    <p:sldId id="300" r:id="rId37"/>
    <p:sldId id="339" r:id="rId38"/>
    <p:sldId id="301"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878A45-3D81-06EC-2008-80FDF24D6AF6}" name="Tharsis Teoh" initials="TT" userId="S::tharsis.teoh@smartfreightcentre.org::758c8139-d5f5-4299-9b4c-d006f24395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108" d="100"/>
          <a:sy n="108" d="100"/>
        </p:scale>
        <p:origin x="714" y="96"/>
      </p:cViewPr>
      <p:guideLst/>
    </p:cSldViewPr>
  </p:slideViewPr>
  <p:outlineViewPr>
    <p:cViewPr>
      <p:scale>
        <a:sx n="33" d="100"/>
        <a:sy n="33" d="100"/>
      </p:scale>
      <p:origin x="0" y="-89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DD941-3368-4831-A67B-BD6C8915C3AD}" type="doc">
      <dgm:prSet loTypeId="urn:microsoft.com/office/officeart/2005/8/layout/matrix1" loCatId="matrix" qsTypeId="urn:microsoft.com/office/officeart/2005/8/quickstyle/simple1" qsCatId="simple" csTypeId="urn:microsoft.com/office/officeart/2005/8/colors/accent5_1" csCatId="accent5" phldr="1"/>
      <dgm:spPr/>
      <dgm:t>
        <a:bodyPr/>
        <a:lstStyle/>
        <a:p>
          <a:endParaRPr lang="en-NL"/>
        </a:p>
      </dgm:t>
    </dgm:pt>
    <dgm:pt modelId="{366A8B7D-4EC3-4C9D-B99B-123EEA85ACA6}">
      <dgm:prSet phldrT="[Text]"/>
      <dgm:spPr/>
      <dgm:t>
        <a:bodyPr/>
        <a:lstStyle/>
        <a:p>
          <a:r>
            <a:rPr lang="en-GB" b="1" dirty="0">
              <a:latin typeface="+mj-lt"/>
            </a:rPr>
            <a:t>Four different types of explanations </a:t>
          </a:r>
          <a:r>
            <a:rPr lang="en-GB" dirty="0">
              <a:latin typeface="+mj-lt"/>
            </a:rPr>
            <a:t>(</a:t>
          </a:r>
          <a:r>
            <a:rPr lang="en-GB" dirty="0" err="1">
              <a:latin typeface="+mj-lt"/>
            </a:rPr>
            <a:t>Flyvbjerg</a:t>
          </a:r>
          <a:r>
            <a:rPr lang="en-GB" dirty="0">
              <a:latin typeface="+mj-lt"/>
            </a:rPr>
            <a:t>, 2005, </a:t>
          </a:r>
          <a:r>
            <a:rPr lang="en-GB" dirty="0" err="1">
              <a:latin typeface="+mj-lt"/>
            </a:rPr>
            <a:t>Cantarelli</a:t>
          </a:r>
          <a:r>
            <a:rPr lang="en-GB" dirty="0">
              <a:latin typeface="+mj-lt"/>
            </a:rPr>
            <a:t> et al., 2010)</a:t>
          </a:r>
          <a:endParaRPr lang="en-NL" dirty="0"/>
        </a:p>
      </dgm:t>
    </dgm:pt>
    <dgm:pt modelId="{82664350-4D14-4955-AFA9-9FC3B7B7C4B1}" type="parTrans" cxnId="{F45E9E42-9B9C-4C8C-B60B-F7D0A49A0765}">
      <dgm:prSet/>
      <dgm:spPr/>
      <dgm:t>
        <a:bodyPr/>
        <a:lstStyle/>
        <a:p>
          <a:endParaRPr lang="en-NL"/>
        </a:p>
      </dgm:t>
    </dgm:pt>
    <dgm:pt modelId="{0BF6671D-5913-4EA3-B81C-5444ACDED9C6}" type="sibTrans" cxnId="{F45E9E42-9B9C-4C8C-B60B-F7D0A49A0765}">
      <dgm:prSet/>
      <dgm:spPr/>
      <dgm:t>
        <a:bodyPr/>
        <a:lstStyle/>
        <a:p>
          <a:endParaRPr lang="en-NL"/>
        </a:p>
      </dgm:t>
    </dgm:pt>
    <dgm:pt modelId="{9008BF7D-8410-404A-A0F9-E7A8C9E440E9}">
      <dgm:prSet phldrT="[Text]"/>
      <dgm:spPr/>
      <dgm:t>
        <a:bodyPr/>
        <a:lstStyle/>
        <a:p>
          <a:pPr>
            <a:buNone/>
          </a:pPr>
          <a:r>
            <a:rPr lang="en-GB" b="1" dirty="0">
              <a:latin typeface="+mj-lt"/>
            </a:rPr>
            <a:t>Technical</a:t>
          </a:r>
          <a:r>
            <a:rPr lang="en-GB" dirty="0">
              <a:latin typeface="+mj-lt"/>
            </a:rPr>
            <a:t>: Explains failure in terms of honest mistakes, related to difficulties in predicting the future (</a:t>
          </a:r>
          <a:r>
            <a:rPr lang="en-GB" dirty="0" err="1">
              <a:latin typeface="+mj-lt"/>
            </a:rPr>
            <a:t>Flyvbjerg</a:t>
          </a:r>
          <a:r>
            <a:rPr lang="en-GB" dirty="0">
              <a:latin typeface="+mj-lt"/>
            </a:rPr>
            <a:t>, 2005).</a:t>
          </a:r>
          <a:endParaRPr lang="en-NL" dirty="0"/>
        </a:p>
      </dgm:t>
    </dgm:pt>
    <dgm:pt modelId="{384375CF-C9A9-4E4C-8234-79B24F6F6C57}" type="parTrans" cxnId="{D0E0BA0F-5EDF-4598-8976-69FB69B3FA56}">
      <dgm:prSet/>
      <dgm:spPr/>
      <dgm:t>
        <a:bodyPr/>
        <a:lstStyle/>
        <a:p>
          <a:endParaRPr lang="en-NL"/>
        </a:p>
      </dgm:t>
    </dgm:pt>
    <dgm:pt modelId="{35739998-8075-4627-84BA-5937EBF21078}" type="sibTrans" cxnId="{D0E0BA0F-5EDF-4598-8976-69FB69B3FA56}">
      <dgm:prSet/>
      <dgm:spPr/>
      <dgm:t>
        <a:bodyPr/>
        <a:lstStyle/>
        <a:p>
          <a:endParaRPr lang="en-NL"/>
        </a:p>
      </dgm:t>
    </dgm:pt>
    <dgm:pt modelId="{131BE5A1-3CBC-439B-8137-82D0B1945610}">
      <dgm:prSet/>
      <dgm:spPr/>
      <dgm:t>
        <a:bodyPr/>
        <a:lstStyle/>
        <a:p>
          <a:r>
            <a:rPr lang="en-GB" b="1" dirty="0">
              <a:latin typeface="+mj-lt"/>
            </a:rPr>
            <a:t>Psychological</a:t>
          </a:r>
          <a:r>
            <a:rPr lang="en-GB" dirty="0">
              <a:latin typeface="+mj-lt"/>
            </a:rPr>
            <a:t>: Humans tend to overemphasize their own abilities and to be overly optimistic about the future, rather than rationally weighing gains, losses, and probabilities (</a:t>
          </a:r>
          <a:r>
            <a:rPr lang="en-GB" dirty="0" err="1">
              <a:latin typeface="+mj-lt"/>
            </a:rPr>
            <a:t>Lovallo</a:t>
          </a:r>
          <a:r>
            <a:rPr lang="en-GB" dirty="0">
              <a:latin typeface="+mj-lt"/>
            </a:rPr>
            <a:t> and Kahneman, 2003).</a:t>
          </a:r>
        </a:p>
      </dgm:t>
    </dgm:pt>
    <dgm:pt modelId="{1BA7AF89-151B-48A1-A5A4-22D70857B637}" type="parTrans" cxnId="{F3E0F738-F60E-497D-AB23-D58DB66163F8}">
      <dgm:prSet/>
      <dgm:spPr/>
      <dgm:t>
        <a:bodyPr/>
        <a:lstStyle/>
        <a:p>
          <a:endParaRPr lang="en-NL"/>
        </a:p>
      </dgm:t>
    </dgm:pt>
    <dgm:pt modelId="{15435EF6-5C91-4BF9-953B-92726FE2FE7D}" type="sibTrans" cxnId="{F3E0F738-F60E-497D-AB23-D58DB66163F8}">
      <dgm:prSet/>
      <dgm:spPr/>
      <dgm:t>
        <a:bodyPr/>
        <a:lstStyle/>
        <a:p>
          <a:endParaRPr lang="en-NL"/>
        </a:p>
      </dgm:t>
    </dgm:pt>
    <dgm:pt modelId="{DAF1E564-F3A3-443B-BED2-40235EC399FB}">
      <dgm:prSet/>
      <dgm:spPr/>
      <dgm:t>
        <a:bodyPr/>
        <a:lstStyle/>
        <a:p>
          <a:r>
            <a:rPr lang="en-GB" b="1" dirty="0">
              <a:latin typeface="+mj-lt"/>
            </a:rPr>
            <a:t>Economic</a:t>
          </a:r>
          <a:r>
            <a:rPr lang="en-GB" dirty="0">
              <a:latin typeface="+mj-lt"/>
            </a:rPr>
            <a:t>: Project funds are scarce, and projects that look good on paper can more easily be financed than projects that do not.</a:t>
          </a:r>
        </a:p>
      </dgm:t>
    </dgm:pt>
    <dgm:pt modelId="{3A0A04A0-130E-4A40-82C9-9F006500592A}" type="parTrans" cxnId="{91992F4C-3FBD-4940-9E1C-2FE9C2BFE78B}">
      <dgm:prSet/>
      <dgm:spPr/>
      <dgm:t>
        <a:bodyPr/>
        <a:lstStyle/>
        <a:p>
          <a:endParaRPr lang="en-NL"/>
        </a:p>
      </dgm:t>
    </dgm:pt>
    <dgm:pt modelId="{3719F197-8755-4EE4-A636-02731947A2E3}" type="sibTrans" cxnId="{91992F4C-3FBD-4940-9E1C-2FE9C2BFE78B}">
      <dgm:prSet/>
      <dgm:spPr/>
      <dgm:t>
        <a:bodyPr/>
        <a:lstStyle/>
        <a:p>
          <a:endParaRPr lang="en-NL"/>
        </a:p>
      </dgm:t>
    </dgm:pt>
    <dgm:pt modelId="{E07F238F-F301-4381-93CC-8238089355CC}">
      <dgm:prSet/>
      <dgm:spPr/>
      <dgm:t>
        <a:bodyPr/>
        <a:lstStyle/>
        <a:p>
          <a:r>
            <a:rPr lang="en-GB" b="1" dirty="0">
              <a:latin typeface="+mj-lt"/>
            </a:rPr>
            <a:t>Political</a:t>
          </a:r>
          <a:r>
            <a:rPr lang="en-GB" dirty="0">
              <a:latin typeface="+mj-lt"/>
            </a:rPr>
            <a:t>: Politicians, planners and forecasters are said to deliberately underestimate costs while overestimating benefits in order to gain approval and funding for their ‘own’ (sometimes much loved) project. </a:t>
          </a:r>
          <a:endParaRPr lang="en-NL" dirty="0"/>
        </a:p>
      </dgm:t>
    </dgm:pt>
    <dgm:pt modelId="{039A45CF-2071-4E04-8024-433F3729A999}" type="parTrans" cxnId="{4F7594C7-7F48-4361-B0B7-377C06AF7C6D}">
      <dgm:prSet/>
      <dgm:spPr/>
      <dgm:t>
        <a:bodyPr/>
        <a:lstStyle/>
        <a:p>
          <a:endParaRPr lang="en-NL"/>
        </a:p>
      </dgm:t>
    </dgm:pt>
    <dgm:pt modelId="{AF280DFD-84A0-4441-B74C-B1AD5FB35E0C}" type="sibTrans" cxnId="{4F7594C7-7F48-4361-B0B7-377C06AF7C6D}">
      <dgm:prSet/>
      <dgm:spPr/>
      <dgm:t>
        <a:bodyPr/>
        <a:lstStyle/>
        <a:p>
          <a:endParaRPr lang="en-NL"/>
        </a:p>
      </dgm:t>
    </dgm:pt>
    <dgm:pt modelId="{86C9805B-0791-43F5-A6AF-E870D604FD2A}" type="pres">
      <dgm:prSet presAssocID="{306DD941-3368-4831-A67B-BD6C8915C3AD}" presName="diagram" presStyleCnt="0">
        <dgm:presLayoutVars>
          <dgm:chMax val="1"/>
          <dgm:dir/>
          <dgm:animLvl val="ctr"/>
          <dgm:resizeHandles val="exact"/>
        </dgm:presLayoutVars>
      </dgm:prSet>
      <dgm:spPr/>
    </dgm:pt>
    <dgm:pt modelId="{69565652-0E8E-4D53-A52E-F4E1D65749D7}" type="pres">
      <dgm:prSet presAssocID="{306DD941-3368-4831-A67B-BD6C8915C3AD}" presName="matrix" presStyleCnt="0"/>
      <dgm:spPr/>
    </dgm:pt>
    <dgm:pt modelId="{029F3130-C4E7-4183-A167-EAD43E173C9B}" type="pres">
      <dgm:prSet presAssocID="{306DD941-3368-4831-A67B-BD6C8915C3AD}" presName="tile1" presStyleLbl="node1" presStyleIdx="0" presStyleCnt="4"/>
      <dgm:spPr/>
    </dgm:pt>
    <dgm:pt modelId="{E9DA236E-3110-45EA-A24B-198B07DB7FA8}" type="pres">
      <dgm:prSet presAssocID="{306DD941-3368-4831-A67B-BD6C8915C3AD}" presName="tile1text" presStyleLbl="node1" presStyleIdx="0" presStyleCnt="4">
        <dgm:presLayoutVars>
          <dgm:chMax val="0"/>
          <dgm:chPref val="0"/>
          <dgm:bulletEnabled val="1"/>
        </dgm:presLayoutVars>
      </dgm:prSet>
      <dgm:spPr/>
    </dgm:pt>
    <dgm:pt modelId="{22523A6E-57B1-4885-A432-FB0240394D12}" type="pres">
      <dgm:prSet presAssocID="{306DD941-3368-4831-A67B-BD6C8915C3AD}" presName="tile2" presStyleLbl="node1" presStyleIdx="1" presStyleCnt="4"/>
      <dgm:spPr/>
    </dgm:pt>
    <dgm:pt modelId="{AFE6BA42-1EC0-42B7-A682-CDF32838775A}" type="pres">
      <dgm:prSet presAssocID="{306DD941-3368-4831-A67B-BD6C8915C3AD}" presName="tile2text" presStyleLbl="node1" presStyleIdx="1" presStyleCnt="4">
        <dgm:presLayoutVars>
          <dgm:chMax val="0"/>
          <dgm:chPref val="0"/>
          <dgm:bulletEnabled val="1"/>
        </dgm:presLayoutVars>
      </dgm:prSet>
      <dgm:spPr/>
    </dgm:pt>
    <dgm:pt modelId="{C9C3D56E-80C4-4201-AD0C-6780641CB7B2}" type="pres">
      <dgm:prSet presAssocID="{306DD941-3368-4831-A67B-BD6C8915C3AD}" presName="tile3" presStyleLbl="node1" presStyleIdx="2" presStyleCnt="4"/>
      <dgm:spPr/>
    </dgm:pt>
    <dgm:pt modelId="{6C0B5D0E-94D2-4A28-B1CA-CA7034C9D188}" type="pres">
      <dgm:prSet presAssocID="{306DD941-3368-4831-A67B-BD6C8915C3AD}" presName="tile3text" presStyleLbl="node1" presStyleIdx="2" presStyleCnt="4">
        <dgm:presLayoutVars>
          <dgm:chMax val="0"/>
          <dgm:chPref val="0"/>
          <dgm:bulletEnabled val="1"/>
        </dgm:presLayoutVars>
      </dgm:prSet>
      <dgm:spPr/>
    </dgm:pt>
    <dgm:pt modelId="{BD0C9D4E-675D-43B8-9209-2DEAEF68CAEB}" type="pres">
      <dgm:prSet presAssocID="{306DD941-3368-4831-A67B-BD6C8915C3AD}" presName="tile4" presStyleLbl="node1" presStyleIdx="3" presStyleCnt="4"/>
      <dgm:spPr/>
    </dgm:pt>
    <dgm:pt modelId="{59B113EE-F115-415A-952D-19E3C91C7079}" type="pres">
      <dgm:prSet presAssocID="{306DD941-3368-4831-A67B-BD6C8915C3AD}" presName="tile4text" presStyleLbl="node1" presStyleIdx="3" presStyleCnt="4">
        <dgm:presLayoutVars>
          <dgm:chMax val="0"/>
          <dgm:chPref val="0"/>
          <dgm:bulletEnabled val="1"/>
        </dgm:presLayoutVars>
      </dgm:prSet>
      <dgm:spPr/>
    </dgm:pt>
    <dgm:pt modelId="{F5CA0BBC-C63A-4FA3-965B-2F9F9B8D9BD9}" type="pres">
      <dgm:prSet presAssocID="{306DD941-3368-4831-A67B-BD6C8915C3AD}" presName="centerTile" presStyleLbl="fgShp" presStyleIdx="0" presStyleCnt="1">
        <dgm:presLayoutVars>
          <dgm:chMax val="0"/>
          <dgm:chPref val="0"/>
        </dgm:presLayoutVars>
      </dgm:prSet>
      <dgm:spPr/>
    </dgm:pt>
  </dgm:ptLst>
  <dgm:cxnLst>
    <dgm:cxn modelId="{D0E0BA0F-5EDF-4598-8976-69FB69B3FA56}" srcId="{366A8B7D-4EC3-4C9D-B99B-123EEA85ACA6}" destId="{9008BF7D-8410-404A-A0F9-E7A8C9E440E9}" srcOrd="0" destOrd="0" parTransId="{384375CF-C9A9-4E4C-8234-79B24F6F6C57}" sibTransId="{35739998-8075-4627-84BA-5937EBF21078}"/>
    <dgm:cxn modelId="{505EF111-AD55-4FAE-9365-5D4D5CEE0622}" type="presOf" srcId="{E07F238F-F301-4381-93CC-8238089355CC}" destId="{BD0C9D4E-675D-43B8-9209-2DEAEF68CAEB}" srcOrd="0" destOrd="0" presId="urn:microsoft.com/office/officeart/2005/8/layout/matrix1"/>
    <dgm:cxn modelId="{6F478B20-1133-48E0-8F85-15F693DDEB0D}" type="presOf" srcId="{306DD941-3368-4831-A67B-BD6C8915C3AD}" destId="{86C9805B-0791-43F5-A6AF-E870D604FD2A}" srcOrd="0" destOrd="0" presId="urn:microsoft.com/office/officeart/2005/8/layout/matrix1"/>
    <dgm:cxn modelId="{ACCB7A27-978F-43B5-8CB6-0883C62A3709}" type="presOf" srcId="{E07F238F-F301-4381-93CC-8238089355CC}" destId="{59B113EE-F115-415A-952D-19E3C91C7079}" srcOrd="1" destOrd="0" presId="urn:microsoft.com/office/officeart/2005/8/layout/matrix1"/>
    <dgm:cxn modelId="{F3E0F738-F60E-497D-AB23-D58DB66163F8}" srcId="{366A8B7D-4EC3-4C9D-B99B-123EEA85ACA6}" destId="{131BE5A1-3CBC-439B-8137-82D0B1945610}" srcOrd="1" destOrd="0" parTransId="{1BA7AF89-151B-48A1-A5A4-22D70857B637}" sibTransId="{15435EF6-5C91-4BF9-953B-92726FE2FE7D}"/>
    <dgm:cxn modelId="{F45E9E42-9B9C-4C8C-B60B-F7D0A49A0765}" srcId="{306DD941-3368-4831-A67B-BD6C8915C3AD}" destId="{366A8B7D-4EC3-4C9D-B99B-123EEA85ACA6}" srcOrd="0" destOrd="0" parTransId="{82664350-4D14-4955-AFA9-9FC3B7B7C4B1}" sibTransId="{0BF6671D-5913-4EA3-B81C-5444ACDED9C6}"/>
    <dgm:cxn modelId="{3B613165-6393-4C3E-A185-71DA6392873F}" type="presOf" srcId="{DAF1E564-F3A3-443B-BED2-40235EC399FB}" destId="{C9C3D56E-80C4-4201-AD0C-6780641CB7B2}" srcOrd="0" destOrd="0" presId="urn:microsoft.com/office/officeart/2005/8/layout/matrix1"/>
    <dgm:cxn modelId="{91992F4C-3FBD-4940-9E1C-2FE9C2BFE78B}" srcId="{366A8B7D-4EC3-4C9D-B99B-123EEA85ACA6}" destId="{DAF1E564-F3A3-443B-BED2-40235EC399FB}" srcOrd="2" destOrd="0" parTransId="{3A0A04A0-130E-4A40-82C9-9F006500592A}" sibTransId="{3719F197-8755-4EE4-A636-02731947A2E3}"/>
    <dgm:cxn modelId="{67279056-3A59-42DE-B724-6213373F7EEE}" type="presOf" srcId="{131BE5A1-3CBC-439B-8137-82D0B1945610}" destId="{22523A6E-57B1-4885-A432-FB0240394D12}" srcOrd="0" destOrd="0" presId="urn:microsoft.com/office/officeart/2005/8/layout/matrix1"/>
    <dgm:cxn modelId="{595C2B82-E2FF-4B80-9623-5A411DC59A03}" type="presOf" srcId="{DAF1E564-F3A3-443B-BED2-40235EC399FB}" destId="{6C0B5D0E-94D2-4A28-B1CA-CA7034C9D188}" srcOrd="1" destOrd="0" presId="urn:microsoft.com/office/officeart/2005/8/layout/matrix1"/>
    <dgm:cxn modelId="{153EC2AD-512C-443E-8E03-83D61214CD71}" type="presOf" srcId="{366A8B7D-4EC3-4C9D-B99B-123EEA85ACA6}" destId="{F5CA0BBC-C63A-4FA3-965B-2F9F9B8D9BD9}" srcOrd="0" destOrd="0" presId="urn:microsoft.com/office/officeart/2005/8/layout/matrix1"/>
    <dgm:cxn modelId="{33FEF7C4-266C-4550-B817-87185F04DC3C}" type="presOf" srcId="{9008BF7D-8410-404A-A0F9-E7A8C9E440E9}" destId="{E9DA236E-3110-45EA-A24B-198B07DB7FA8}" srcOrd="1" destOrd="0" presId="urn:microsoft.com/office/officeart/2005/8/layout/matrix1"/>
    <dgm:cxn modelId="{4F7594C7-7F48-4361-B0B7-377C06AF7C6D}" srcId="{366A8B7D-4EC3-4C9D-B99B-123EEA85ACA6}" destId="{E07F238F-F301-4381-93CC-8238089355CC}" srcOrd="3" destOrd="0" parTransId="{039A45CF-2071-4E04-8024-433F3729A999}" sibTransId="{AF280DFD-84A0-4441-B74C-B1AD5FB35E0C}"/>
    <dgm:cxn modelId="{1344EAC8-234B-42FA-8BD3-DA99A0E30154}" type="presOf" srcId="{9008BF7D-8410-404A-A0F9-E7A8C9E440E9}" destId="{029F3130-C4E7-4183-A167-EAD43E173C9B}" srcOrd="0" destOrd="0" presId="urn:microsoft.com/office/officeart/2005/8/layout/matrix1"/>
    <dgm:cxn modelId="{52A4B9D8-A105-4098-A5D0-21D6BF8AF80A}" type="presOf" srcId="{131BE5A1-3CBC-439B-8137-82D0B1945610}" destId="{AFE6BA42-1EC0-42B7-A682-CDF32838775A}" srcOrd="1" destOrd="0" presId="urn:microsoft.com/office/officeart/2005/8/layout/matrix1"/>
    <dgm:cxn modelId="{7880170A-FE19-43E9-BD96-9BC784332F23}" type="presParOf" srcId="{86C9805B-0791-43F5-A6AF-E870D604FD2A}" destId="{69565652-0E8E-4D53-A52E-F4E1D65749D7}" srcOrd="0" destOrd="0" presId="urn:microsoft.com/office/officeart/2005/8/layout/matrix1"/>
    <dgm:cxn modelId="{234F1740-1A0D-4F15-86A9-FE1402FCBA85}" type="presParOf" srcId="{69565652-0E8E-4D53-A52E-F4E1D65749D7}" destId="{029F3130-C4E7-4183-A167-EAD43E173C9B}" srcOrd="0" destOrd="0" presId="urn:microsoft.com/office/officeart/2005/8/layout/matrix1"/>
    <dgm:cxn modelId="{0EC1B5F3-EC85-42C2-9BEB-1431619D1051}" type="presParOf" srcId="{69565652-0E8E-4D53-A52E-F4E1D65749D7}" destId="{E9DA236E-3110-45EA-A24B-198B07DB7FA8}" srcOrd="1" destOrd="0" presId="urn:microsoft.com/office/officeart/2005/8/layout/matrix1"/>
    <dgm:cxn modelId="{86F4A61D-C850-4EFD-B7D9-8D07EC067FDE}" type="presParOf" srcId="{69565652-0E8E-4D53-A52E-F4E1D65749D7}" destId="{22523A6E-57B1-4885-A432-FB0240394D12}" srcOrd="2" destOrd="0" presId="urn:microsoft.com/office/officeart/2005/8/layout/matrix1"/>
    <dgm:cxn modelId="{6CAF28B3-5789-4715-97AC-A407EAEC9C85}" type="presParOf" srcId="{69565652-0E8E-4D53-A52E-F4E1D65749D7}" destId="{AFE6BA42-1EC0-42B7-A682-CDF32838775A}" srcOrd="3" destOrd="0" presId="urn:microsoft.com/office/officeart/2005/8/layout/matrix1"/>
    <dgm:cxn modelId="{0C4B4EB0-1FE7-4667-96F2-B4B5BCB6B88E}" type="presParOf" srcId="{69565652-0E8E-4D53-A52E-F4E1D65749D7}" destId="{C9C3D56E-80C4-4201-AD0C-6780641CB7B2}" srcOrd="4" destOrd="0" presId="urn:microsoft.com/office/officeart/2005/8/layout/matrix1"/>
    <dgm:cxn modelId="{8B1DDAD4-FC91-4D42-A16A-17EC0D2AFD72}" type="presParOf" srcId="{69565652-0E8E-4D53-A52E-F4E1D65749D7}" destId="{6C0B5D0E-94D2-4A28-B1CA-CA7034C9D188}" srcOrd="5" destOrd="0" presId="urn:microsoft.com/office/officeart/2005/8/layout/matrix1"/>
    <dgm:cxn modelId="{FC10EFF4-38C0-4147-9DF7-C04BE6B8AE05}" type="presParOf" srcId="{69565652-0E8E-4D53-A52E-F4E1D65749D7}" destId="{BD0C9D4E-675D-43B8-9209-2DEAEF68CAEB}" srcOrd="6" destOrd="0" presId="urn:microsoft.com/office/officeart/2005/8/layout/matrix1"/>
    <dgm:cxn modelId="{01389150-B8C4-47BF-BC64-2E93A8EBB356}" type="presParOf" srcId="{69565652-0E8E-4D53-A52E-F4E1D65749D7}" destId="{59B113EE-F115-415A-952D-19E3C91C7079}" srcOrd="7" destOrd="0" presId="urn:microsoft.com/office/officeart/2005/8/layout/matrix1"/>
    <dgm:cxn modelId="{362EF9E0-EC09-4C34-8E36-C94569C6B884}" type="presParOf" srcId="{86C9805B-0791-43F5-A6AF-E870D604FD2A}" destId="{F5CA0BBC-C63A-4FA3-965B-2F9F9B8D9BD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3130-C4E7-4183-A167-EAD43E173C9B}">
      <dsp:nvSpPr>
        <dsp:cNvPr id="0" name=""/>
        <dsp:cNvSpPr/>
      </dsp:nvSpPr>
      <dsp:spPr>
        <a:xfrm rot="16200000">
          <a:off x="749855" y="-749855"/>
          <a:ext cx="2175669" cy="3675380"/>
        </a:xfrm>
        <a:prstGeom prst="round1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mj-lt"/>
            </a:rPr>
            <a:t>Technical</a:t>
          </a:r>
          <a:r>
            <a:rPr lang="en-GB" sz="1500" kern="1200" dirty="0">
              <a:latin typeface="+mj-lt"/>
            </a:rPr>
            <a:t>: Explains failure in terms of honest mistakes, related to difficulties in predicting the future (</a:t>
          </a:r>
          <a:r>
            <a:rPr lang="en-GB" sz="1500" kern="1200" dirty="0" err="1">
              <a:latin typeface="+mj-lt"/>
            </a:rPr>
            <a:t>Flyvbjerg</a:t>
          </a:r>
          <a:r>
            <a:rPr lang="en-GB" sz="1500" kern="1200" dirty="0">
              <a:latin typeface="+mj-lt"/>
            </a:rPr>
            <a:t>, 2005).</a:t>
          </a:r>
          <a:endParaRPr lang="en-NL" sz="1500" kern="1200" dirty="0"/>
        </a:p>
      </dsp:txBody>
      <dsp:txXfrm rot="5400000">
        <a:off x="0" y="0"/>
        <a:ext cx="3675380" cy="1631751"/>
      </dsp:txXfrm>
    </dsp:sp>
    <dsp:sp modelId="{22523A6E-57B1-4885-A432-FB0240394D12}">
      <dsp:nvSpPr>
        <dsp:cNvPr id="0" name=""/>
        <dsp:cNvSpPr/>
      </dsp:nvSpPr>
      <dsp:spPr>
        <a:xfrm>
          <a:off x="3675380" y="0"/>
          <a:ext cx="3675380" cy="2175669"/>
        </a:xfrm>
        <a:prstGeom prst="round1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mj-lt"/>
            </a:rPr>
            <a:t>Psychological</a:t>
          </a:r>
          <a:r>
            <a:rPr lang="en-GB" sz="1500" kern="1200" dirty="0">
              <a:latin typeface="+mj-lt"/>
            </a:rPr>
            <a:t>: Humans tend to overemphasize their own abilities and to be overly optimistic about the future, rather than rationally weighing gains, losses, and probabilities (</a:t>
          </a:r>
          <a:r>
            <a:rPr lang="en-GB" sz="1500" kern="1200" dirty="0" err="1">
              <a:latin typeface="+mj-lt"/>
            </a:rPr>
            <a:t>Lovallo</a:t>
          </a:r>
          <a:r>
            <a:rPr lang="en-GB" sz="1500" kern="1200" dirty="0">
              <a:latin typeface="+mj-lt"/>
            </a:rPr>
            <a:t> and Kahneman, 2003).</a:t>
          </a:r>
        </a:p>
      </dsp:txBody>
      <dsp:txXfrm>
        <a:off x="3675380" y="0"/>
        <a:ext cx="3675380" cy="1631751"/>
      </dsp:txXfrm>
    </dsp:sp>
    <dsp:sp modelId="{C9C3D56E-80C4-4201-AD0C-6780641CB7B2}">
      <dsp:nvSpPr>
        <dsp:cNvPr id="0" name=""/>
        <dsp:cNvSpPr/>
      </dsp:nvSpPr>
      <dsp:spPr>
        <a:xfrm rot="10800000">
          <a:off x="0" y="2175669"/>
          <a:ext cx="3675380" cy="2175669"/>
        </a:xfrm>
        <a:prstGeom prst="round1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mj-lt"/>
            </a:rPr>
            <a:t>Economic</a:t>
          </a:r>
          <a:r>
            <a:rPr lang="en-GB" sz="1500" kern="1200" dirty="0">
              <a:latin typeface="+mj-lt"/>
            </a:rPr>
            <a:t>: Project funds are scarce, and projects that look good on paper can more easily be financed than projects that do not.</a:t>
          </a:r>
        </a:p>
      </dsp:txBody>
      <dsp:txXfrm rot="10800000">
        <a:off x="0" y="2719586"/>
        <a:ext cx="3675380" cy="1631751"/>
      </dsp:txXfrm>
    </dsp:sp>
    <dsp:sp modelId="{BD0C9D4E-675D-43B8-9209-2DEAEF68CAEB}">
      <dsp:nvSpPr>
        <dsp:cNvPr id="0" name=""/>
        <dsp:cNvSpPr/>
      </dsp:nvSpPr>
      <dsp:spPr>
        <a:xfrm rot="5400000">
          <a:off x="4425235" y="1425813"/>
          <a:ext cx="2175669" cy="3675380"/>
        </a:xfrm>
        <a:prstGeom prst="round1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mj-lt"/>
            </a:rPr>
            <a:t>Political</a:t>
          </a:r>
          <a:r>
            <a:rPr lang="en-GB" sz="1500" kern="1200" dirty="0">
              <a:latin typeface="+mj-lt"/>
            </a:rPr>
            <a:t>: Politicians, planners and forecasters are said to deliberately underestimate costs while overestimating benefits in order to gain approval and funding for their ‘own’ (sometimes much loved) project. </a:t>
          </a:r>
          <a:endParaRPr lang="en-NL" sz="1500" kern="1200" dirty="0"/>
        </a:p>
      </dsp:txBody>
      <dsp:txXfrm rot="-5400000">
        <a:off x="3675380" y="2719586"/>
        <a:ext cx="3675380" cy="1631751"/>
      </dsp:txXfrm>
    </dsp:sp>
    <dsp:sp modelId="{F5CA0BBC-C63A-4FA3-965B-2F9F9B8D9BD9}">
      <dsp:nvSpPr>
        <dsp:cNvPr id="0" name=""/>
        <dsp:cNvSpPr/>
      </dsp:nvSpPr>
      <dsp:spPr>
        <a:xfrm>
          <a:off x="2572765" y="1631751"/>
          <a:ext cx="2205228" cy="1087834"/>
        </a:xfrm>
        <a:prstGeom prst="roundRect">
          <a:avLst/>
        </a:prstGeom>
        <a:solidFill>
          <a:schemeClr val="accent5">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mj-lt"/>
            </a:rPr>
            <a:t>Four different types of explanations </a:t>
          </a:r>
          <a:r>
            <a:rPr lang="en-GB" sz="1500" kern="1200" dirty="0">
              <a:latin typeface="+mj-lt"/>
            </a:rPr>
            <a:t>(</a:t>
          </a:r>
          <a:r>
            <a:rPr lang="en-GB" sz="1500" kern="1200" dirty="0" err="1">
              <a:latin typeface="+mj-lt"/>
            </a:rPr>
            <a:t>Flyvbjerg</a:t>
          </a:r>
          <a:r>
            <a:rPr lang="en-GB" sz="1500" kern="1200" dirty="0">
              <a:latin typeface="+mj-lt"/>
            </a:rPr>
            <a:t>, 2005, </a:t>
          </a:r>
          <a:r>
            <a:rPr lang="en-GB" sz="1500" kern="1200" dirty="0" err="1">
              <a:latin typeface="+mj-lt"/>
            </a:rPr>
            <a:t>Cantarelli</a:t>
          </a:r>
          <a:r>
            <a:rPr lang="en-GB" sz="1500" kern="1200" dirty="0">
              <a:latin typeface="+mj-lt"/>
            </a:rPr>
            <a:t> et al., 2010)</a:t>
          </a:r>
          <a:endParaRPr lang="en-NL" sz="1500" kern="1200" dirty="0"/>
        </a:p>
      </dsp:txBody>
      <dsp:txXfrm>
        <a:off x="2625869" y="1684855"/>
        <a:ext cx="2099020"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709EF-D88C-499A-840B-21D81E165626}" type="datetimeFigureOut">
              <a:rPr lang="en-GB" smtClean="0"/>
              <a:t>19/09/2023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D16DF-268F-4641-8E6A-FC72BC94387D}" type="slidenum">
              <a:rPr lang="en-GB" smtClean="0"/>
              <a:t>‹#›</a:t>
            </a:fld>
            <a:endParaRPr lang="en-GB"/>
          </a:p>
        </p:txBody>
      </p:sp>
    </p:spTree>
    <p:extLst>
      <p:ext uri="{BB962C8B-B14F-4D97-AF65-F5344CB8AC3E}">
        <p14:creationId xmlns:p14="http://schemas.microsoft.com/office/powerpoint/2010/main" val="219224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12</a:t>
            </a:fld>
            <a:endParaRPr lang="en-GB"/>
          </a:p>
        </p:txBody>
      </p:sp>
    </p:spTree>
    <p:extLst>
      <p:ext uri="{BB962C8B-B14F-4D97-AF65-F5344CB8AC3E}">
        <p14:creationId xmlns:p14="http://schemas.microsoft.com/office/powerpoint/2010/main" val="42995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27</a:t>
            </a:fld>
            <a:endParaRPr lang="en-GB"/>
          </a:p>
        </p:txBody>
      </p:sp>
    </p:spTree>
    <p:extLst>
      <p:ext uri="{BB962C8B-B14F-4D97-AF65-F5344CB8AC3E}">
        <p14:creationId xmlns:p14="http://schemas.microsoft.com/office/powerpoint/2010/main" val="325129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31</a:t>
            </a:fld>
            <a:endParaRPr lang="en-GB"/>
          </a:p>
        </p:txBody>
      </p:sp>
    </p:spTree>
    <p:extLst>
      <p:ext uri="{BB962C8B-B14F-4D97-AF65-F5344CB8AC3E}">
        <p14:creationId xmlns:p14="http://schemas.microsoft.com/office/powerpoint/2010/main" val="227320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36</a:t>
            </a:fld>
            <a:endParaRPr lang="en-GB"/>
          </a:p>
        </p:txBody>
      </p:sp>
    </p:spTree>
    <p:extLst>
      <p:ext uri="{BB962C8B-B14F-4D97-AF65-F5344CB8AC3E}">
        <p14:creationId xmlns:p14="http://schemas.microsoft.com/office/powerpoint/2010/main" val="66613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16</a:t>
            </a:fld>
            <a:endParaRPr lang="en-GB"/>
          </a:p>
        </p:txBody>
      </p:sp>
    </p:spTree>
    <p:extLst>
      <p:ext uri="{BB962C8B-B14F-4D97-AF65-F5344CB8AC3E}">
        <p14:creationId xmlns:p14="http://schemas.microsoft.com/office/powerpoint/2010/main" val="319875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17</a:t>
            </a:fld>
            <a:endParaRPr lang="en-GB"/>
          </a:p>
        </p:txBody>
      </p:sp>
    </p:spTree>
    <p:extLst>
      <p:ext uri="{BB962C8B-B14F-4D97-AF65-F5344CB8AC3E}">
        <p14:creationId xmlns:p14="http://schemas.microsoft.com/office/powerpoint/2010/main" val="316823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18</a:t>
            </a:fld>
            <a:endParaRPr lang="en-GB"/>
          </a:p>
        </p:txBody>
      </p:sp>
    </p:spTree>
    <p:extLst>
      <p:ext uri="{BB962C8B-B14F-4D97-AF65-F5344CB8AC3E}">
        <p14:creationId xmlns:p14="http://schemas.microsoft.com/office/powerpoint/2010/main" val="204047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19</a:t>
            </a:fld>
            <a:endParaRPr lang="en-GB"/>
          </a:p>
        </p:txBody>
      </p:sp>
    </p:spTree>
    <p:extLst>
      <p:ext uri="{BB962C8B-B14F-4D97-AF65-F5344CB8AC3E}">
        <p14:creationId xmlns:p14="http://schemas.microsoft.com/office/powerpoint/2010/main" val="253682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20</a:t>
            </a:fld>
            <a:endParaRPr lang="en-GB"/>
          </a:p>
        </p:txBody>
      </p:sp>
    </p:spTree>
    <p:extLst>
      <p:ext uri="{BB962C8B-B14F-4D97-AF65-F5344CB8AC3E}">
        <p14:creationId xmlns:p14="http://schemas.microsoft.com/office/powerpoint/2010/main" val="237988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21</a:t>
            </a:fld>
            <a:endParaRPr lang="en-GB"/>
          </a:p>
        </p:txBody>
      </p:sp>
    </p:spTree>
    <p:extLst>
      <p:ext uri="{BB962C8B-B14F-4D97-AF65-F5344CB8AC3E}">
        <p14:creationId xmlns:p14="http://schemas.microsoft.com/office/powerpoint/2010/main" val="343879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22</a:t>
            </a:fld>
            <a:endParaRPr lang="en-GB"/>
          </a:p>
        </p:txBody>
      </p:sp>
    </p:spTree>
    <p:extLst>
      <p:ext uri="{BB962C8B-B14F-4D97-AF65-F5344CB8AC3E}">
        <p14:creationId xmlns:p14="http://schemas.microsoft.com/office/powerpoint/2010/main" val="336735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FD16DF-268F-4641-8E6A-FC72BC94387D}" type="slidenum">
              <a:rPr lang="en-GB" smtClean="0"/>
              <a:t>26</a:t>
            </a:fld>
            <a:endParaRPr lang="en-GB"/>
          </a:p>
        </p:txBody>
      </p:sp>
    </p:spTree>
    <p:extLst>
      <p:ext uri="{BB962C8B-B14F-4D97-AF65-F5344CB8AC3E}">
        <p14:creationId xmlns:p14="http://schemas.microsoft.com/office/powerpoint/2010/main" val="365667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ECBD2-ACE7-9533-B119-2802A23FA3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DE75CE46-BF23-7FF4-6D0C-60C35B294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30B5DA67-E8EA-3AAD-FE30-0D1EAEFC9CCE}"/>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5" name="Tijdelijke aanduiding voor voettekst 4">
            <a:extLst>
              <a:ext uri="{FF2B5EF4-FFF2-40B4-BE49-F238E27FC236}">
                <a16:creationId xmlns:a16="http://schemas.microsoft.com/office/drawing/2014/main" id="{DEED8344-AC14-D459-B3DE-EAC9EDB314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F32855B-FA8A-8422-6306-175B57250EC9}"/>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301350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A6F7A-CC5F-1518-6016-7D890188BBC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CFACC92C-F2A2-76E6-4EA0-69B4B7AD27E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93190B5-26D3-9DEE-5124-2A5C777F1DC0}"/>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5" name="Tijdelijke aanduiding voor voettekst 4">
            <a:extLst>
              <a:ext uri="{FF2B5EF4-FFF2-40B4-BE49-F238E27FC236}">
                <a16:creationId xmlns:a16="http://schemas.microsoft.com/office/drawing/2014/main" id="{623CF08E-DE11-AC2C-05E2-AB16095673FA}"/>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1B7BE7D-0697-D6B6-52EA-3868E6186027}"/>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374841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03D7148-F098-D72A-0CCE-7C94C5493279}"/>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4B3C8E48-416A-2F1F-1969-E01C455BA47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E0CE20B-4E1D-63A5-6ACB-DB2A7FA4B202}"/>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5" name="Tijdelijke aanduiding voor voettekst 4">
            <a:extLst>
              <a:ext uri="{FF2B5EF4-FFF2-40B4-BE49-F238E27FC236}">
                <a16:creationId xmlns:a16="http://schemas.microsoft.com/office/drawing/2014/main" id="{251AF938-1200-054F-E3B7-E8BDFC33BD0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220AC66-18AD-FB9F-A813-E53DE81FDC87}"/>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243301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A4B2B-F452-564D-AE72-2737AAF668E7}"/>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39B806F8-AB26-EB1F-708B-AF8625CF24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EAC95CB-38D7-2485-F25B-298F0DB183CC}"/>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5" name="Tijdelijke aanduiding voor voettekst 4">
            <a:extLst>
              <a:ext uri="{FF2B5EF4-FFF2-40B4-BE49-F238E27FC236}">
                <a16:creationId xmlns:a16="http://schemas.microsoft.com/office/drawing/2014/main" id="{A0A235F9-6823-0368-630F-40B6FCF55DEB}"/>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4E3BAC37-207D-720A-F048-5AE9ED6628A5}"/>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211561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549E4-1385-20E8-0606-8235B3ADD27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304F4D9-244A-0657-DCE9-5F414E0D9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9A2056-9945-A10D-4F17-0AA0B7AF1D63}"/>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5" name="Tijdelijke aanduiding voor voettekst 4">
            <a:extLst>
              <a:ext uri="{FF2B5EF4-FFF2-40B4-BE49-F238E27FC236}">
                <a16:creationId xmlns:a16="http://schemas.microsoft.com/office/drawing/2014/main" id="{9F2993E2-E49F-59E5-FF31-20B98579C865}"/>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2025F99E-6717-4106-130E-088F58BE39D1}"/>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27271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8D336-70CF-2C40-04A3-34175A588C75}"/>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3B880EB-22E1-1715-63F8-2CE3DDA733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204F6C21-1F6E-C8DC-47A0-4EDD775C367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9C14CD93-0E48-D0A1-A950-AEAD043DEAE3}"/>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6" name="Tijdelijke aanduiding voor voettekst 5">
            <a:extLst>
              <a:ext uri="{FF2B5EF4-FFF2-40B4-BE49-F238E27FC236}">
                <a16:creationId xmlns:a16="http://schemas.microsoft.com/office/drawing/2014/main" id="{1C99E12F-388B-5898-E712-C9D34E36696C}"/>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DA1365A-2E22-B1C0-E00A-089E47E1048C}"/>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371466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698E6-3691-2FF6-4E86-6BCB55ADE6B8}"/>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7A2115D-7242-80D5-63AE-86780DC03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FBB7276-F135-F909-189F-06384C14D0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B83CDD0F-24EF-ED12-9A02-AEF41F35B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E72A04-E931-A747-D69E-147A26D964D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82295A96-E34A-F060-EA46-95B5A185E010}"/>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8" name="Tijdelijke aanduiding voor voettekst 7">
            <a:extLst>
              <a:ext uri="{FF2B5EF4-FFF2-40B4-BE49-F238E27FC236}">
                <a16:creationId xmlns:a16="http://schemas.microsoft.com/office/drawing/2014/main" id="{D4B35CEC-44F8-4702-8B68-A8C3262000CF}"/>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B2AFC7B2-B413-A4D1-D8B1-DFBCB8B661FB}"/>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14573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1C4EA-FA4A-A712-24DA-457DFD3B61A4}"/>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F6553C61-E390-C13F-25D5-48857F36DBEB}"/>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4" name="Tijdelijke aanduiding voor voettekst 3">
            <a:extLst>
              <a:ext uri="{FF2B5EF4-FFF2-40B4-BE49-F238E27FC236}">
                <a16:creationId xmlns:a16="http://schemas.microsoft.com/office/drawing/2014/main" id="{FB33C4EA-B701-0B9B-CD96-66C0F28C8EF2}"/>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43C44912-ADF8-0C6E-7E07-515D05477541}"/>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130939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9A8E779-C2C7-2EBA-F75D-2662BF223ABE}"/>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3" name="Tijdelijke aanduiding voor voettekst 2">
            <a:extLst>
              <a:ext uri="{FF2B5EF4-FFF2-40B4-BE49-F238E27FC236}">
                <a16:creationId xmlns:a16="http://schemas.microsoft.com/office/drawing/2014/main" id="{26676F13-6C01-E319-33FB-BACB162B8C8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CC521E98-F7A3-7F9F-CB0E-364C22A25092}"/>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11465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DB17A-DB48-4285-7E28-C6182E808E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1476D72-201D-6386-E4D9-9BDDCEF0D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DFE6F8F5-4F95-1E02-F965-52686B004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715FB2-FFB6-02FF-917D-4BAC8A8C9A17}"/>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6" name="Tijdelijke aanduiding voor voettekst 5">
            <a:extLst>
              <a:ext uri="{FF2B5EF4-FFF2-40B4-BE49-F238E27FC236}">
                <a16:creationId xmlns:a16="http://schemas.microsoft.com/office/drawing/2014/main" id="{0C8C8769-6B4D-702A-F083-7562C998789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1D244F2D-FDE6-96F2-3E84-066018F7F834}"/>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222355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46468-A25E-0E2E-FDC5-5FA2AB627A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5ABC2290-28F8-0D5E-E385-9F67A0A5C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BC43BCBC-4D07-D8EA-ADB7-3380A267D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10520D7-BF68-4644-8F5D-FBE574E2ED30}"/>
              </a:ext>
            </a:extLst>
          </p:cNvPr>
          <p:cNvSpPr>
            <a:spLocks noGrp="1"/>
          </p:cNvSpPr>
          <p:nvPr>
            <p:ph type="dt" sz="half" idx="10"/>
          </p:nvPr>
        </p:nvSpPr>
        <p:spPr/>
        <p:txBody>
          <a:bodyPr/>
          <a:lstStyle/>
          <a:p>
            <a:fld id="{D8068471-076A-4078-8CE4-7864C4119ADB}" type="datetimeFigureOut">
              <a:rPr lang="en-GB" smtClean="0"/>
              <a:t>19/09/2023</a:t>
            </a:fld>
            <a:endParaRPr lang="en-GB"/>
          </a:p>
        </p:txBody>
      </p:sp>
      <p:sp>
        <p:nvSpPr>
          <p:cNvPr id="6" name="Tijdelijke aanduiding voor voettekst 5">
            <a:extLst>
              <a:ext uri="{FF2B5EF4-FFF2-40B4-BE49-F238E27FC236}">
                <a16:creationId xmlns:a16="http://schemas.microsoft.com/office/drawing/2014/main" id="{8776B627-D930-6F69-5FA9-FE15434EDD2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44CADE51-14CC-14AA-060A-E0ECCF78130B}"/>
              </a:ext>
            </a:extLst>
          </p:cNvPr>
          <p:cNvSpPr>
            <a:spLocks noGrp="1"/>
          </p:cNvSpPr>
          <p:nvPr>
            <p:ph type="sldNum" sz="quarter" idx="12"/>
          </p:nvPr>
        </p:nvSpPr>
        <p:spPr/>
        <p:txBody>
          <a:bodyPr/>
          <a:lstStyle/>
          <a:p>
            <a:fld id="{3434EE74-08C3-48B5-80FB-29772E0E3214}" type="slidenum">
              <a:rPr lang="en-GB" smtClean="0"/>
              <a:t>‹#›</a:t>
            </a:fld>
            <a:endParaRPr lang="en-GB"/>
          </a:p>
        </p:txBody>
      </p:sp>
    </p:spTree>
    <p:extLst>
      <p:ext uri="{BB962C8B-B14F-4D97-AF65-F5344CB8AC3E}">
        <p14:creationId xmlns:p14="http://schemas.microsoft.com/office/powerpoint/2010/main" val="146729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B590DE-C46C-06AC-77CE-1E004978F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4463B41F-AB44-5CE3-736F-93D73809D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A3212FF-5867-4F34-012B-D70D48A1A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68471-076A-4078-8CE4-7864C4119ADB}" type="datetimeFigureOut">
              <a:rPr lang="en-GB" smtClean="0"/>
              <a:t>19/09/2023</a:t>
            </a:fld>
            <a:endParaRPr lang="en-GB"/>
          </a:p>
        </p:txBody>
      </p:sp>
      <p:sp>
        <p:nvSpPr>
          <p:cNvPr id="5" name="Tijdelijke aanduiding voor voettekst 4">
            <a:extLst>
              <a:ext uri="{FF2B5EF4-FFF2-40B4-BE49-F238E27FC236}">
                <a16:creationId xmlns:a16="http://schemas.microsoft.com/office/drawing/2014/main" id="{B132AEB3-1E1C-D3E0-2028-FC54A6B57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53744E0E-1738-186A-A103-30A0045CA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4EE74-08C3-48B5-80FB-29772E0E3214}" type="slidenum">
              <a:rPr lang="en-GB" smtClean="0"/>
              <a:t>‹#›</a:t>
            </a:fld>
            <a:endParaRPr lang="en-GB"/>
          </a:p>
        </p:txBody>
      </p:sp>
    </p:spTree>
    <p:extLst>
      <p:ext uri="{BB962C8B-B14F-4D97-AF65-F5344CB8AC3E}">
        <p14:creationId xmlns:p14="http://schemas.microsoft.com/office/powerpoint/2010/main" val="219722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pexels.com/photo/interior-of-house-of-representatives-of-the-netherlands-1450197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pexels.com/nl-nl/foto/weg-iemand-vliegtuig-jong-1687993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photos/people-finance-buying-subsidies-6035705/"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pixabay.com/illustrations/fax-white-male-3d-model-isolated-188905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nl-nl/foto/oordeel-schaal-en-hamer-in-het-kantoor-van-de-rechter-566960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 Id="rId1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abay.com/illustrations/financial-analysis-accounting-456004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pexels.com/photo/interior-of-house-of-representatives-of-the-netherlands-1450197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nl-nl/foto/time-lapse-fotografie-staande-op-de-weg-40660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overdekt, hal, concertzaal, Centrum voor uitvoerende kunsten&#10;&#10;Automatisch gegenereerde beschrijving">
            <a:extLst>
              <a:ext uri="{FF2B5EF4-FFF2-40B4-BE49-F238E27FC236}">
                <a16:creationId xmlns:a16="http://schemas.microsoft.com/office/drawing/2014/main" id="{CDA6ED97-EC4E-6328-C961-95F702024CA2}"/>
              </a:ext>
            </a:extLst>
          </p:cNvPr>
          <p:cNvPicPr>
            <a:picLocks noChangeAspect="1"/>
          </p:cNvPicPr>
          <p:nvPr/>
        </p:nvPicPr>
        <p:blipFill rotWithShape="1">
          <a:blip r:embed="rId2">
            <a:extLst>
              <a:ext uri="{28A0092B-C50C-407E-A947-70E740481C1C}">
                <a14:useLocalDpi xmlns:a14="http://schemas.microsoft.com/office/drawing/2010/main" val="0"/>
              </a:ext>
            </a:extLst>
          </a:blip>
          <a:srcRect t="19697"/>
          <a:stretch/>
        </p:blipFill>
        <p:spPr>
          <a:xfrm>
            <a:off x="0" y="0"/>
            <a:ext cx="12810153"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13: Transport policy</a:t>
            </a:r>
          </a:p>
          <a:p>
            <a:r>
              <a:rPr lang="nl-NL" sz="2000" b="1" dirty="0">
                <a:latin typeface="Goudy Old Style" panose="02020502050305020303" pitchFamily="18" charset="0"/>
              </a:rPr>
              <a:t>Author: Jan Anne </a:t>
            </a:r>
            <a:r>
              <a:rPr lang="nl-NL" sz="2000" b="1" dirty="0" err="1">
                <a:latin typeface="Goudy Old Style" panose="02020502050305020303" pitchFamily="18" charset="0"/>
              </a:rPr>
              <a:t>Annema</a:t>
            </a:r>
            <a:endParaRPr lang="nl-NL" sz="2000" b="1" dirty="0"/>
          </a:p>
        </p:txBody>
      </p:sp>
      <p:sp>
        <p:nvSpPr>
          <p:cNvPr id="8" name="Tekstvak 7">
            <a:extLst>
              <a:ext uri="{FF2B5EF4-FFF2-40B4-BE49-F238E27FC236}">
                <a16:creationId xmlns:a16="http://schemas.microsoft.com/office/drawing/2014/main" id="{6D3EEAD4-2110-9CEA-6863-74119088C3AA}"/>
              </a:ext>
            </a:extLst>
          </p:cNvPr>
          <p:cNvSpPr txBox="1"/>
          <p:nvPr/>
        </p:nvSpPr>
        <p:spPr>
          <a:xfrm>
            <a:off x="377536" y="6292055"/>
            <a:ext cx="3058391" cy="230832"/>
          </a:xfrm>
          <a:prstGeom prst="rect">
            <a:avLst/>
          </a:prstGeom>
          <a:solidFill>
            <a:schemeClr val="bg2"/>
          </a:solidFill>
        </p:spPr>
        <p:txBody>
          <a:bodyPr wrap="square">
            <a:spAutoFit/>
          </a:bodyPr>
          <a:lstStyle/>
          <a:p>
            <a:r>
              <a:rPr lang="en-GB" sz="900" dirty="0">
                <a:hlinkClick r:id="rId4"/>
              </a:rPr>
              <a:t>House of representatives Netherlands - Free image on </a:t>
            </a:r>
            <a:r>
              <a:rPr lang="en-GB" sz="900" dirty="0" err="1">
                <a:hlinkClick r:id="rId4"/>
              </a:rPr>
              <a:t>Pexels</a:t>
            </a:r>
            <a:r>
              <a:rPr lang="en-GB" sz="900" dirty="0"/>
              <a:t> </a:t>
            </a:r>
          </a:p>
        </p:txBody>
      </p:sp>
    </p:spTree>
    <p:extLst>
      <p:ext uri="{BB962C8B-B14F-4D97-AF65-F5344CB8AC3E}">
        <p14:creationId xmlns:p14="http://schemas.microsoft.com/office/powerpoint/2010/main" val="249516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C1034-BA7C-1491-5792-5EFB842CC40F}"/>
              </a:ext>
            </a:extLst>
          </p:cNvPr>
          <p:cNvSpPr>
            <a:spLocks noGrp="1"/>
          </p:cNvSpPr>
          <p:nvPr>
            <p:ph type="title"/>
          </p:nvPr>
        </p:nvSpPr>
        <p:spPr/>
        <p:txBody>
          <a:bodyPr/>
          <a:lstStyle/>
          <a:p>
            <a:r>
              <a:rPr lang="en-GB" dirty="0">
                <a:solidFill>
                  <a:srgbClr val="00B0F0"/>
                </a:solidFill>
              </a:rPr>
              <a:t>External costs: Infrastructure</a:t>
            </a:r>
          </a:p>
        </p:txBody>
      </p:sp>
      <p:sp>
        <p:nvSpPr>
          <p:cNvPr id="3" name="Tijdelijke aanduiding voor inhoud 2">
            <a:extLst>
              <a:ext uri="{FF2B5EF4-FFF2-40B4-BE49-F238E27FC236}">
                <a16:creationId xmlns:a16="http://schemas.microsoft.com/office/drawing/2014/main" id="{C080E3B1-CBCA-AEC1-201A-641697489E1B}"/>
              </a:ext>
            </a:extLst>
          </p:cNvPr>
          <p:cNvSpPr>
            <a:spLocks noGrp="1"/>
          </p:cNvSpPr>
          <p:nvPr>
            <p:ph idx="1"/>
          </p:nvPr>
        </p:nvSpPr>
        <p:spPr>
          <a:xfrm>
            <a:off x="838200" y="1825625"/>
            <a:ext cx="7533860" cy="4351338"/>
          </a:xfrm>
        </p:spPr>
        <p:txBody>
          <a:bodyPr>
            <a:noAutofit/>
          </a:bodyPr>
          <a:lstStyle/>
          <a:p>
            <a:pPr marL="0" indent="0">
              <a:buNone/>
            </a:pPr>
            <a:r>
              <a:rPr lang="en-GB" sz="2000" dirty="0">
                <a:latin typeface="+mj-lt"/>
              </a:rPr>
              <a:t>External costs arise due to the construction and presence of transport infrastructure, such as roads and railways:</a:t>
            </a:r>
          </a:p>
          <a:p>
            <a:r>
              <a:rPr lang="en-GB" sz="2000" b="1" dirty="0">
                <a:latin typeface="+mj-lt"/>
              </a:rPr>
              <a:t>The existence of infrastructure can impact the physical environment</a:t>
            </a:r>
            <a:r>
              <a:rPr lang="en-GB" sz="2000" dirty="0">
                <a:latin typeface="+mj-lt"/>
              </a:rPr>
              <a:t>, including noise, visual quality, light pollution, and people's perception of their environment and quality of life (</a:t>
            </a:r>
            <a:r>
              <a:rPr lang="en-GB" sz="2000" dirty="0" err="1">
                <a:latin typeface="+mj-lt"/>
              </a:rPr>
              <a:t>Geurs</a:t>
            </a:r>
            <a:r>
              <a:rPr lang="en-GB" sz="2000" dirty="0">
                <a:latin typeface="+mj-lt"/>
              </a:rPr>
              <a:t> et al., 2009) </a:t>
            </a:r>
          </a:p>
          <a:p>
            <a:r>
              <a:rPr lang="en-GB" sz="2000" b="1" dirty="0">
                <a:latin typeface="+mj-lt"/>
              </a:rPr>
              <a:t>New or existing transport schemes can have negative social impacts on communities</a:t>
            </a:r>
            <a:r>
              <a:rPr lang="en-GB" sz="2000" dirty="0">
                <a:latin typeface="+mj-lt"/>
              </a:rPr>
              <a:t>, such as severance (</a:t>
            </a:r>
            <a:r>
              <a:rPr lang="en-GB" sz="2000" dirty="0" err="1">
                <a:latin typeface="+mj-lt"/>
              </a:rPr>
              <a:t>Geurs</a:t>
            </a:r>
            <a:r>
              <a:rPr lang="en-GB" sz="2000" dirty="0">
                <a:latin typeface="+mj-lt"/>
              </a:rPr>
              <a:t> et al., 2009)</a:t>
            </a:r>
          </a:p>
          <a:p>
            <a:r>
              <a:rPr lang="en-GB" sz="2000" b="1" dirty="0">
                <a:latin typeface="+mj-lt"/>
              </a:rPr>
              <a:t>Infrastructure act as physical and biological barriers to wildlife species</a:t>
            </a:r>
            <a:r>
              <a:rPr lang="en-GB" sz="2000" dirty="0">
                <a:latin typeface="+mj-lt"/>
              </a:rPr>
              <a:t>, affecting their habitat availability and causing fragmentation (</a:t>
            </a:r>
            <a:r>
              <a:rPr lang="en-GB" sz="2000" dirty="0" err="1">
                <a:latin typeface="+mj-lt"/>
              </a:rPr>
              <a:t>Kreling</a:t>
            </a:r>
            <a:r>
              <a:rPr lang="en-GB" sz="2000" dirty="0">
                <a:latin typeface="+mj-lt"/>
              </a:rPr>
              <a:t> et al., 2019)</a:t>
            </a:r>
          </a:p>
          <a:p>
            <a:r>
              <a:rPr lang="en-GB" sz="2000" b="1" dirty="0">
                <a:latin typeface="+mj-lt"/>
              </a:rPr>
              <a:t>The production, maintenance, and disposal of infrastructure</a:t>
            </a:r>
            <a:r>
              <a:rPr lang="en-GB" sz="2000" dirty="0">
                <a:latin typeface="+mj-lt"/>
              </a:rPr>
              <a:t>, such as road asphalt, can have environmental and health impacts, not accounted for in the wages of workers</a:t>
            </a:r>
          </a:p>
        </p:txBody>
      </p:sp>
      <p:sp>
        <p:nvSpPr>
          <p:cNvPr id="7" name="Rechthoek 6">
            <a:extLst>
              <a:ext uri="{FF2B5EF4-FFF2-40B4-BE49-F238E27FC236}">
                <a16:creationId xmlns:a16="http://schemas.microsoft.com/office/drawing/2014/main" id="{50082ECD-8B76-8399-C7FC-27954B7ACA9C}"/>
              </a:ext>
            </a:extLst>
          </p:cNvPr>
          <p:cNvSpPr/>
          <p:nvPr/>
        </p:nvSpPr>
        <p:spPr>
          <a:xfrm>
            <a:off x="8372060" y="3174442"/>
            <a:ext cx="2981740" cy="2504661"/>
          </a:xfrm>
          <a:prstGeom prst="rect">
            <a:avLst/>
          </a:prstGeom>
          <a:solidFill>
            <a:schemeClr val="accent5">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Costs due to infrastructure</a:t>
            </a:r>
          </a:p>
        </p:txBody>
      </p:sp>
      <p:sp>
        <p:nvSpPr>
          <p:cNvPr id="5" name="Tekstvak 4">
            <a:extLst>
              <a:ext uri="{FF2B5EF4-FFF2-40B4-BE49-F238E27FC236}">
                <a16:creationId xmlns:a16="http://schemas.microsoft.com/office/drawing/2014/main" id="{6207866F-93C9-0F14-5BE8-E30A9AF7D362}"/>
              </a:ext>
            </a:extLst>
          </p:cNvPr>
          <p:cNvSpPr txBox="1"/>
          <p:nvPr/>
        </p:nvSpPr>
        <p:spPr>
          <a:xfrm>
            <a:off x="0" y="6492875"/>
            <a:ext cx="11042073" cy="369332"/>
          </a:xfrm>
          <a:prstGeom prst="rect">
            <a:avLst/>
          </a:prstGeom>
          <a:noFill/>
        </p:spPr>
        <p:txBody>
          <a:bodyPr wrap="square">
            <a:spAutoFit/>
          </a:bodyPr>
          <a:lstStyle/>
          <a:p>
            <a:r>
              <a:rPr lang="en-GB" sz="900" dirty="0" err="1"/>
              <a:t>Geurs</a:t>
            </a:r>
            <a:r>
              <a:rPr lang="en-GB" sz="900" dirty="0"/>
              <a:t>, K.T., W. Boon and B. van Wee (2009), ‘Social impacts of transport: literature review and the state of the practice of transport appraisal in the Netherlands and the United Kingdom’, Transport Reviews, 29 (1), 69–90.</a:t>
            </a:r>
            <a:br>
              <a:rPr lang="en-GB" sz="900" dirty="0"/>
            </a:br>
            <a:r>
              <a:rPr lang="en-GB" sz="900" dirty="0" err="1"/>
              <a:t>Kreling</a:t>
            </a:r>
            <a:r>
              <a:rPr lang="en-GB" sz="900" dirty="0"/>
              <a:t>, S.E.S., K.M. Gaynor and C.A.C. Coon (2019), ‘Roadkill distribution at the wildland-urban interface’, Journal of Wildlife Management, 83(6), 1427–36.</a:t>
            </a:r>
          </a:p>
        </p:txBody>
      </p:sp>
    </p:spTree>
    <p:extLst>
      <p:ext uri="{BB962C8B-B14F-4D97-AF65-F5344CB8AC3E}">
        <p14:creationId xmlns:p14="http://schemas.microsoft.com/office/powerpoint/2010/main" val="262157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233362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164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40C90-2DD2-0DDE-D220-9FBD5CDBEF82}"/>
              </a:ext>
            </a:extLst>
          </p:cNvPr>
          <p:cNvSpPr>
            <a:spLocks noGrp="1"/>
          </p:cNvSpPr>
          <p:nvPr>
            <p:ph type="title"/>
          </p:nvPr>
        </p:nvSpPr>
        <p:spPr/>
        <p:txBody>
          <a:bodyPr/>
          <a:lstStyle/>
          <a:p>
            <a:r>
              <a:rPr lang="en-GB" dirty="0">
                <a:solidFill>
                  <a:srgbClr val="00B0F0"/>
                </a:solidFill>
              </a:rPr>
              <a:t>External benefits</a:t>
            </a:r>
          </a:p>
        </p:txBody>
      </p:sp>
      <p:sp>
        <p:nvSpPr>
          <p:cNvPr id="3" name="Tijdelijke aanduiding voor inhoud 2">
            <a:extLst>
              <a:ext uri="{FF2B5EF4-FFF2-40B4-BE49-F238E27FC236}">
                <a16:creationId xmlns:a16="http://schemas.microsoft.com/office/drawing/2014/main" id="{80625573-786A-11E0-BE97-3A36D9189FB2}"/>
              </a:ext>
            </a:extLst>
          </p:cNvPr>
          <p:cNvSpPr>
            <a:spLocks noGrp="1"/>
          </p:cNvSpPr>
          <p:nvPr>
            <p:ph idx="1"/>
          </p:nvPr>
        </p:nvSpPr>
        <p:spPr>
          <a:xfrm>
            <a:off x="838200" y="1825625"/>
            <a:ext cx="6601691" cy="4349888"/>
          </a:xfrm>
        </p:spPr>
        <p:txBody>
          <a:bodyPr>
            <a:normAutofit fontScale="77500" lnSpcReduction="20000"/>
          </a:bodyPr>
          <a:lstStyle/>
          <a:p>
            <a:pPr marL="0" indent="0">
              <a:buNone/>
            </a:pPr>
            <a:r>
              <a:rPr lang="en-GB" dirty="0">
                <a:latin typeface="+mj-lt"/>
              </a:rPr>
              <a:t>External benefits refer to </a:t>
            </a:r>
            <a:r>
              <a:rPr lang="en-GB" b="1" dirty="0">
                <a:latin typeface="+mj-lt"/>
              </a:rPr>
              <a:t>positive external effects of mobility</a:t>
            </a:r>
            <a:r>
              <a:rPr lang="en-GB" dirty="0">
                <a:latin typeface="+mj-lt"/>
              </a:rPr>
              <a:t>.</a:t>
            </a:r>
          </a:p>
          <a:p>
            <a:pPr marL="0" indent="0">
              <a:buNone/>
            </a:pPr>
            <a:r>
              <a:rPr lang="en-GB" b="1" dirty="0">
                <a:latin typeface="+mj-lt"/>
              </a:rPr>
              <a:t>Governments may intervene to promote these benefits</a:t>
            </a:r>
            <a:r>
              <a:rPr lang="en-GB" dirty="0">
                <a:latin typeface="+mj-lt"/>
              </a:rPr>
              <a:t>, similar to their intervention to reduce external costs.</a:t>
            </a:r>
          </a:p>
          <a:p>
            <a:pPr marL="0" indent="0">
              <a:buNone/>
            </a:pPr>
            <a:r>
              <a:rPr lang="en-GB" b="1" dirty="0">
                <a:latin typeface="+mj-lt"/>
              </a:rPr>
              <a:t>External benefits occur outside the normal market</a:t>
            </a:r>
            <a:r>
              <a:rPr lang="en-GB" dirty="0">
                <a:latin typeface="+mj-lt"/>
              </a:rPr>
              <a:t>, as people or shippers participating in transport activities do not consider these positive impacts when making travel decisions.</a:t>
            </a:r>
          </a:p>
          <a:p>
            <a:pPr marL="0" indent="0">
              <a:buNone/>
            </a:pPr>
            <a:r>
              <a:rPr lang="en-GB" b="1" dirty="0">
                <a:latin typeface="+mj-lt"/>
              </a:rPr>
              <a:t>Lower production costs, consumer prices, or enhanced family relations are not external benefits</a:t>
            </a:r>
            <a:r>
              <a:rPr lang="en-GB" dirty="0">
                <a:latin typeface="+mj-lt"/>
              </a:rPr>
              <a:t>, since they are often monetized impacts that are already considered in the decision-making process.</a:t>
            </a:r>
          </a:p>
          <a:p>
            <a:pPr marL="0" indent="0">
              <a:buNone/>
            </a:pPr>
            <a:r>
              <a:rPr lang="en-GB" dirty="0">
                <a:latin typeface="+mj-lt"/>
              </a:rPr>
              <a:t>External benefits of transport are limited to classic examples, such as </a:t>
            </a:r>
            <a:r>
              <a:rPr lang="en-GB" b="1" dirty="0">
                <a:latin typeface="+mj-lt"/>
              </a:rPr>
              <a:t>airplane or train spotting</a:t>
            </a:r>
            <a:r>
              <a:rPr lang="en-GB" dirty="0">
                <a:latin typeface="+mj-lt"/>
              </a:rPr>
              <a:t>. </a:t>
            </a:r>
            <a:endParaRPr lang="en-GB" dirty="0"/>
          </a:p>
          <a:p>
            <a:pPr marL="0" indent="0">
              <a:buNone/>
            </a:pPr>
            <a:endParaRPr lang="en-GB" dirty="0"/>
          </a:p>
        </p:txBody>
      </p:sp>
      <p:pic>
        <p:nvPicPr>
          <p:cNvPr id="6" name="Afbeelding 5">
            <a:extLst>
              <a:ext uri="{FF2B5EF4-FFF2-40B4-BE49-F238E27FC236}">
                <a16:creationId xmlns:a16="http://schemas.microsoft.com/office/drawing/2014/main" id="{9E15FAAF-90E7-8470-7DDA-169E70F15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096" y="0"/>
            <a:ext cx="5143501" cy="6858000"/>
          </a:xfrm>
          <a:prstGeom prst="rect">
            <a:avLst/>
          </a:prstGeom>
        </p:spPr>
      </p:pic>
      <p:sp>
        <p:nvSpPr>
          <p:cNvPr id="8" name="Tekstvak 7">
            <a:extLst>
              <a:ext uri="{FF2B5EF4-FFF2-40B4-BE49-F238E27FC236}">
                <a16:creationId xmlns:a16="http://schemas.microsoft.com/office/drawing/2014/main" id="{85DB7866-BFB9-2144-6BA8-46835421EA8F}"/>
              </a:ext>
            </a:extLst>
          </p:cNvPr>
          <p:cNvSpPr txBox="1"/>
          <p:nvPr/>
        </p:nvSpPr>
        <p:spPr>
          <a:xfrm>
            <a:off x="7966316" y="6492875"/>
            <a:ext cx="2471530" cy="230832"/>
          </a:xfrm>
          <a:prstGeom prst="rect">
            <a:avLst/>
          </a:prstGeom>
          <a:solidFill>
            <a:schemeClr val="bg1">
              <a:lumMod val="75000"/>
            </a:schemeClr>
          </a:solidFill>
        </p:spPr>
        <p:txBody>
          <a:bodyPr wrap="square">
            <a:spAutoFit/>
          </a:bodyPr>
          <a:lstStyle/>
          <a:p>
            <a:r>
              <a:rPr lang="en-GB" sz="900" dirty="0">
                <a:hlinkClick r:id="rId4"/>
              </a:rPr>
              <a:t>Aeroplane spotting - Free image on </a:t>
            </a:r>
            <a:r>
              <a:rPr lang="en-GB" sz="900" dirty="0" err="1">
                <a:hlinkClick r:id="rId4"/>
              </a:rPr>
              <a:t>Pexels</a:t>
            </a:r>
            <a:r>
              <a:rPr lang="en-GB" sz="900" dirty="0"/>
              <a:t> </a:t>
            </a:r>
          </a:p>
        </p:txBody>
      </p:sp>
    </p:spTree>
    <p:extLst>
      <p:ext uri="{BB962C8B-B14F-4D97-AF65-F5344CB8AC3E}">
        <p14:creationId xmlns:p14="http://schemas.microsoft.com/office/powerpoint/2010/main" val="138570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287210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077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AFC9A4A-1214-BD20-986E-ADE260A425F2}"/>
              </a:ext>
            </a:extLst>
          </p:cNvPr>
          <p:cNvSpPr txBox="1"/>
          <p:nvPr/>
        </p:nvSpPr>
        <p:spPr>
          <a:xfrm>
            <a:off x="5095240" y="4308972"/>
            <a:ext cx="3362960" cy="646331"/>
          </a:xfrm>
          <a:prstGeom prst="rect">
            <a:avLst/>
          </a:prstGeom>
          <a:noFill/>
        </p:spPr>
        <p:txBody>
          <a:bodyPr wrap="square" rtlCol="0">
            <a:spAutoFit/>
          </a:bodyPr>
          <a:lstStyle/>
          <a:p>
            <a:pPr algn="ctr"/>
            <a:r>
              <a:rPr lang="en-US" dirty="0"/>
              <a:t>If fuel levy continues to decrease, eventually it will lead to</a:t>
            </a:r>
            <a:endParaRPr lang="en-NL" dirty="0"/>
          </a:p>
        </p:txBody>
      </p:sp>
      <p:sp>
        <p:nvSpPr>
          <p:cNvPr id="2" name="Titel 1">
            <a:extLst>
              <a:ext uri="{FF2B5EF4-FFF2-40B4-BE49-F238E27FC236}">
                <a16:creationId xmlns:a16="http://schemas.microsoft.com/office/drawing/2014/main" id="{C533DE5E-9463-F553-D175-FFB5117B1BB7}"/>
              </a:ext>
            </a:extLst>
          </p:cNvPr>
          <p:cNvSpPr>
            <a:spLocks noGrp="1"/>
          </p:cNvSpPr>
          <p:nvPr>
            <p:ph type="title"/>
          </p:nvPr>
        </p:nvSpPr>
        <p:spPr/>
        <p:txBody>
          <a:bodyPr/>
          <a:lstStyle/>
          <a:p>
            <a:r>
              <a:rPr lang="en-GB" dirty="0">
                <a:solidFill>
                  <a:srgbClr val="00B0F0"/>
                </a:solidFill>
              </a:rPr>
              <a:t>Maximizing welfare: Pareto efficiency</a:t>
            </a:r>
          </a:p>
        </p:txBody>
      </p:sp>
      <p:sp>
        <p:nvSpPr>
          <p:cNvPr id="3" name="Tijdelijke aanduiding voor inhoud 2">
            <a:extLst>
              <a:ext uri="{FF2B5EF4-FFF2-40B4-BE49-F238E27FC236}">
                <a16:creationId xmlns:a16="http://schemas.microsoft.com/office/drawing/2014/main" id="{C72162BF-D568-0874-9AD1-0D476A8C8354}"/>
              </a:ext>
            </a:extLst>
          </p:cNvPr>
          <p:cNvSpPr>
            <a:spLocks noGrp="1"/>
          </p:cNvSpPr>
          <p:nvPr>
            <p:ph idx="1"/>
          </p:nvPr>
        </p:nvSpPr>
        <p:spPr>
          <a:xfrm>
            <a:off x="838200" y="1825625"/>
            <a:ext cx="10515600" cy="2429772"/>
          </a:xfrm>
        </p:spPr>
        <p:txBody>
          <a:bodyPr>
            <a:normAutofit fontScale="85000" lnSpcReduction="10000"/>
          </a:bodyPr>
          <a:lstStyle/>
          <a:p>
            <a:pPr marL="0" indent="0">
              <a:buNone/>
            </a:pPr>
            <a:r>
              <a:rPr lang="en-US" dirty="0">
                <a:latin typeface="+mj-lt"/>
              </a:rPr>
              <a:t>The </a:t>
            </a:r>
            <a:r>
              <a:rPr lang="en-US" b="1" dirty="0">
                <a:latin typeface="+mj-lt"/>
              </a:rPr>
              <a:t>economic welfare theory </a:t>
            </a:r>
            <a:r>
              <a:rPr lang="en-US" dirty="0">
                <a:latin typeface="+mj-lt"/>
              </a:rPr>
              <a:t>states that we should strive in policy-making for Pareto optimal welfare, or Pareto efficiency.</a:t>
            </a:r>
            <a:br>
              <a:rPr lang="en-GB" dirty="0">
                <a:latin typeface="+mj-lt"/>
                <a:sym typeface="Wingdings" panose="05000000000000000000" pitchFamily="2" charset="2"/>
              </a:rPr>
            </a:br>
            <a:br>
              <a:rPr lang="en-GB" dirty="0">
                <a:latin typeface="+mj-lt"/>
                <a:sym typeface="Wingdings" panose="05000000000000000000" pitchFamily="2" charset="2"/>
              </a:rPr>
            </a:br>
            <a:r>
              <a:rPr lang="en-US" b="1" dirty="0">
                <a:latin typeface="+mj-lt"/>
                <a:sym typeface="Wingdings" panose="05000000000000000000" pitchFamily="2" charset="2"/>
              </a:rPr>
              <a:t>Pareto efficiency is said to exist when no other improvements can be made </a:t>
            </a:r>
            <a:r>
              <a:rPr lang="en-US" dirty="0">
                <a:latin typeface="+mj-lt"/>
                <a:sym typeface="Wingdings" panose="05000000000000000000" pitchFamily="2" charset="2"/>
              </a:rPr>
              <a:t>in the allocation of resources to one individual without it causing a loss to others.</a:t>
            </a:r>
            <a:endParaRPr lang="en-GB" dirty="0">
              <a:latin typeface="+mj-lt"/>
              <a:sym typeface="Wingdings" panose="05000000000000000000" pitchFamily="2" charset="2"/>
            </a:endParaRPr>
          </a:p>
          <a:p>
            <a:pPr marL="0" indent="0">
              <a:buNone/>
            </a:pPr>
            <a:r>
              <a:rPr lang="en-GB" dirty="0">
                <a:latin typeface="+mj-lt"/>
              </a:rPr>
              <a:t>Pareto efficiency does </a:t>
            </a:r>
            <a:r>
              <a:rPr lang="en-GB" b="1" dirty="0">
                <a:latin typeface="+mj-lt"/>
              </a:rPr>
              <a:t>not ensure fair distribution of resources.</a:t>
            </a:r>
          </a:p>
          <a:p>
            <a:pPr marL="0" indent="0">
              <a:buNone/>
            </a:pPr>
            <a:r>
              <a:rPr lang="en-GB" b="1" dirty="0">
                <a:latin typeface="+mj-lt"/>
              </a:rPr>
              <a:t>Example:</a:t>
            </a:r>
          </a:p>
        </p:txBody>
      </p:sp>
      <p:sp>
        <p:nvSpPr>
          <p:cNvPr id="5" name="Rectangle: Rounded Corners 4">
            <a:extLst>
              <a:ext uri="{FF2B5EF4-FFF2-40B4-BE49-F238E27FC236}">
                <a16:creationId xmlns:a16="http://schemas.microsoft.com/office/drawing/2014/main" id="{74EB43D4-FFC5-89A5-7A5F-3F1CC8E0D9E2}"/>
              </a:ext>
            </a:extLst>
          </p:cNvPr>
          <p:cNvSpPr/>
          <p:nvPr/>
        </p:nvSpPr>
        <p:spPr>
          <a:xfrm>
            <a:off x="782320" y="4255397"/>
            <a:ext cx="1630680" cy="753483"/>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Lowering the fuel levy</a:t>
            </a:r>
            <a:endParaRPr lang="en-NL" dirty="0"/>
          </a:p>
        </p:txBody>
      </p:sp>
      <p:sp>
        <p:nvSpPr>
          <p:cNvPr id="7" name="Rectangle: Rounded Corners 6">
            <a:extLst>
              <a:ext uri="{FF2B5EF4-FFF2-40B4-BE49-F238E27FC236}">
                <a16:creationId xmlns:a16="http://schemas.microsoft.com/office/drawing/2014/main" id="{5F3148E6-32A9-AC8E-DD46-6ED1E84ACF0F}"/>
              </a:ext>
            </a:extLst>
          </p:cNvPr>
          <p:cNvSpPr/>
          <p:nvPr/>
        </p:nvSpPr>
        <p:spPr>
          <a:xfrm>
            <a:off x="3464560" y="4255397"/>
            <a:ext cx="1630680" cy="753483"/>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Car travel </a:t>
            </a:r>
            <a:r>
              <a:rPr lang="en-US" b="1" dirty="0"/>
              <a:t>↑</a:t>
            </a:r>
            <a:br>
              <a:rPr lang="en-US" dirty="0"/>
            </a:br>
            <a:r>
              <a:rPr lang="en-US" dirty="0"/>
              <a:t>Road Noise </a:t>
            </a:r>
            <a:r>
              <a:rPr lang="en-US" b="1" dirty="0"/>
              <a:t>↑</a:t>
            </a:r>
            <a:endParaRPr lang="en-NL" b="1" dirty="0"/>
          </a:p>
        </p:txBody>
      </p:sp>
      <p:sp>
        <p:nvSpPr>
          <p:cNvPr id="8" name="Rectangle: Rounded Corners 7">
            <a:extLst>
              <a:ext uri="{FF2B5EF4-FFF2-40B4-BE49-F238E27FC236}">
                <a16:creationId xmlns:a16="http://schemas.microsoft.com/office/drawing/2014/main" id="{AA9AB863-6D0E-896C-B917-AC44935153FF}"/>
              </a:ext>
            </a:extLst>
          </p:cNvPr>
          <p:cNvSpPr/>
          <p:nvPr/>
        </p:nvSpPr>
        <p:spPr>
          <a:xfrm>
            <a:off x="8458200" y="4255397"/>
            <a:ext cx="2540000" cy="753483"/>
          </a:xfrm>
          <a:prstGeom prst="roundRect">
            <a:avLst/>
          </a:prstGeom>
          <a:solidFill>
            <a:srgbClr val="00B0F0"/>
          </a:solid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Discomfort for residents along the road</a:t>
            </a:r>
            <a:endParaRPr lang="en-NL" b="1" dirty="0"/>
          </a:p>
        </p:txBody>
      </p:sp>
      <p:sp>
        <p:nvSpPr>
          <p:cNvPr id="12" name="TextBox 11">
            <a:extLst>
              <a:ext uri="{FF2B5EF4-FFF2-40B4-BE49-F238E27FC236}">
                <a16:creationId xmlns:a16="http://schemas.microsoft.com/office/drawing/2014/main" id="{80A3492D-1EE6-D99E-EC4A-D09C5E6123E0}"/>
              </a:ext>
            </a:extLst>
          </p:cNvPr>
          <p:cNvSpPr txBox="1"/>
          <p:nvPr/>
        </p:nvSpPr>
        <p:spPr>
          <a:xfrm>
            <a:off x="8067040" y="5040182"/>
            <a:ext cx="3291840" cy="1200329"/>
          </a:xfrm>
          <a:prstGeom prst="rect">
            <a:avLst/>
          </a:prstGeom>
          <a:solidFill>
            <a:schemeClr val="bg1">
              <a:lumMod val="85000"/>
            </a:schemeClr>
          </a:solidFill>
        </p:spPr>
        <p:txBody>
          <a:bodyPr wrap="square" rtlCol="0">
            <a:spAutoFit/>
          </a:bodyPr>
          <a:lstStyle/>
          <a:p>
            <a:pPr algn="ctr"/>
            <a:r>
              <a:rPr lang="en-US" dirty="0"/>
              <a:t>When this happens, policy is not Pareto efficient as some individuals are worse off due to the increased noise.</a:t>
            </a:r>
            <a:endParaRPr lang="en-NL" dirty="0"/>
          </a:p>
        </p:txBody>
      </p:sp>
      <p:cxnSp>
        <p:nvCxnSpPr>
          <p:cNvPr id="16" name="Straight Arrow Connector 15">
            <a:extLst>
              <a:ext uri="{FF2B5EF4-FFF2-40B4-BE49-F238E27FC236}">
                <a16:creationId xmlns:a16="http://schemas.microsoft.com/office/drawing/2014/main" id="{9DA693F7-7C36-B9D2-02F7-33BFA7669285}"/>
              </a:ext>
            </a:extLst>
          </p:cNvPr>
          <p:cNvCxnSpPr>
            <a:cxnSpLocks/>
            <a:stCxn id="7" idx="3"/>
            <a:endCxn id="8" idx="1"/>
          </p:cNvCxnSpPr>
          <p:nvPr/>
        </p:nvCxnSpPr>
        <p:spPr>
          <a:xfrm>
            <a:off x="5095240" y="4632139"/>
            <a:ext cx="3362960" cy="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620E9E-1AF5-8EF4-2E49-9CA1609404CF}"/>
              </a:ext>
            </a:extLst>
          </p:cNvPr>
          <p:cNvCxnSpPr>
            <a:cxnSpLocks/>
            <a:stCxn id="5" idx="3"/>
            <a:endCxn id="7" idx="1"/>
          </p:cNvCxnSpPr>
          <p:nvPr/>
        </p:nvCxnSpPr>
        <p:spPr>
          <a:xfrm>
            <a:off x="2413000" y="4632139"/>
            <a:ext cx="10515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5AD77CD-DA82-175C-012F-A823D8A5B7DD}"/>
              </a:ext>
            </a:extLst>
          </p:cNvPr>
          <p:cNvSpPr txBox="1"/>
          <p:nvPr/>
        </p:nvSpPr>
        <p:spPr>
          <a:xfrm>
            <a:off x="2413000" y="4308972"/>
            <a:ext cx="1051560" cy="369332"/>
          </a:xfrm>
          <a:prstGeom prst="rect">
            <a:avLst/>
          </a:prstGeom>
          <a:noFill/>
        </p:spPr>
        <p:txBody>
          <a:bodyPr wrap="square">
            <a:spAutoFit/>
          </a:bodyPr>
          <a:lstStyle/>
          <a:p>
            <a:pPr algn="ctr"/>
            <a:r>
              <a:rPr lang="en-US" dirty="0"/>
              <a:t>Leads to</a:t>
            </a:r>
            <a:endParaRPr lang="en-NL" dirty="0"/>
          </a:p>
        </p:txBody>
      </p:sp>
    </p:spTree>
    <p:extLst>
      <p:ext uri="{BB962C8B-B14F-4D97-AF65-F5344CB8AC3E}">
        <p14:creationId xmlns:p14="http://schemas.microsoft.com/office/powerpoint/2010/main" val="358802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B98FE-3EBB-9BC1-177A-82C0D113175C}"/>
              </a:ext>
            </a:extLst>
          </p:cNvPr>
          <p:cNvSpPr>
            <a:spLocks noGrp="1"/>
          </p:cNvSpPr>
          <p:nvPr>
            <p:ph type="title"/>
          </p:nvPr>
        </p:nvSpPr>
        <p:spPr/>
        <p:txBody>
          <a:bodyPr/>
          <a:lstStyle/>
          <a:p>
            <a:r>
              <a:rPr lang="en-GB" dirty="0">
                <a:solidFill>
                  <a:srgbClr val="00B0F0"/>
                </a:solidFill>
              </a:rPr>
              <a:t>Maximizing welfare: Kaldor-Hicks efficiency</a:t>
            </a:r>
          </a:p>
        </p:txBody>
      </p:sp>
      <p:sp>
        <p:nvSpPr>
          <p:cNvPr id="3" name="Tijdelijke aanduiding voor inhoud 2">
            <a:extLst>
              <a:ext uri="{FF2B5EF4-FFF2-40B4-BE49-F238E27FC236}">
                <a16:creationId xmlns:a16="http://schemas.microsoft.com/office/drawing/2014/main" id="{9D1B770C-AC74-6915-74DF-6F684CC71456}"/>
              </a:ext>
            </a:extLst>
          </p:cNvPr>
          <p:cNvSpPr>
            <a:spLocks noGrp="1"/>
          </p:cNvSpPr>
          <p:nvPr>
            <p:ph idx="1"/>
          </p:nvPr>
        </p:nvSpPr>
        <p:spPr/>
        <p:txBody>
          <a:bodyPr>
            <a:normAutofit fontScale="92500" lnSpcReduction="10000"/>
          </a:bodyPr>
          <a:lstStyle/>
          <a:p>
            <a:pPr marL="0" indent="0">
              <a:buNone/>
            </a:pPr>
            <a:r>
              <a:rPr lang="en-GB" dirty="0">
                <a:latin typeface="+mj-lt"/>
              </a:rPr>
              <a:t>The Kaldor-Hicks efficiency criterion  (Hicks, 1939; Kaldor, 1939) m</a:t>
            </a:r>
            <a:r>
              <a:rPr lang="en-US" dirty="0" err="1">
                <a:latin typeface="+mj-lt"/>
              </a:rPr>
              <a:t>eans</a:t>
            </a:r>
            <a:r>
              <a:rPr lang="en-US" dirty="0">
                <a:latin typeface="+mj-lt"/>
              </a:rPr>
              <a:t> that </a:t>
            </a:r>
            <a:r>
              <a:rPr lang="en-US" b="1" dirty="0">
                <a:latin typeface="+mj-lt"/>
              </a:rPr>
              <a:t>an outcome of a policy is efficient if those that are made better off could in theory compensate </a:t>
            </a:r>
            <a:r>
              <a:rPr lang="en-US" dirty="0">
                <a:latin typeface="+mj-lt"/>
              </a:rPr>
              <a:t>those that are made worse off.</a:t>
            </a:r>
            <a:endParaRPr lang="en-GB" dirty="0">
              <a:latin typeface="+mj-lt"/>
            </a:endParaRPr>
          </a:p>
          <a:p>
            <a:pPr marL="0" indent="0">
              <a:buNone/>
            </a:pPr>
            <a:r>
              <a:rPr lang="en-GB" dirty="0">
                <a:latin typeface="+mj-lt"/>
              </a:rPr>
              <a:t>The compensation criterion is the </a:t>
            </a:r>
            <a:r>
              <a:rPr lang="en-GB" b="1" dirty="0">
                <a:latin typeface="+mj-lt"/>
              </a:rPr>
              <a:t>most used criterion in a cost-benefit analysis</a:t>
            </a:r>
            <a:r>
              <a:rPr lang="en-GB" dirty="0">
                <a:latin typeface="+mj-lt"/>
              </a:rPr>
              <a:t>.</a:t>
            </a:r>
          </a:p>
          <a:p>
            <a:pPr marL="0" indent="0">
              <a:buNone/>
            </a:pPr>
            <a:r>
              <a:rPr lang="en-GB" dirty="0">
                <a:latin typeface="+mj-lt"/>
              </a:rPr>
              <a:t>With Kaldor–Hicks it is not required that the compensation is actually being paid, merely </a:t>
            </a:r>
            <a:r>
              <a:rPr lang="en-GB" b="1" dirty="0">
                <a:latin typeface="+mj-lt"/>
              </a:rPr>
              <a:t>that the possibility for compensation exists</a:t>
            </a:r>
            <a:r>
              <a:rPr lang="en-GB" dirty="0">
                <a:latin typeface="+mj-lt"/>
              </a:rPr>
              <a:t>.</a:t>
            </a:r>
          </a:p>
          <a:p>
            <a:pPr marL="0" indent="0">
              <a:buNone/>
            </a:pPr>
            <a:r>
              <a:rPr lang="en-GB" dirty="0">
                <a:latin typeface="+mj-lt"/>
              </a:rPr>
              <a:t>Following the previous example, the Kaldor-Hicks optimum is </a:t>
            </a:r>
            <a:r>
              <a:rPr lang="en-US" dirty="0">
                <a:latin typeface="+mj-lt"/>
              </a:rPr>
              <a:t>not reached until the benefits to the people who can drive more than </a:t>
            </a:r>
            <a:r>
              <a:rPr lang="en-US" b="1" dirty="0">
                <a:latin typeface="+mj-lt"/>
              </a:rPr>
              <a:t>outweigh the costs of the people who suffer </a:t>
            </a:r>
            <a:r>
              <a:rPr lang="en-US" dirty="0">
                <a:latin typeface="+mj-lt"/>
              </a:rPr>
              <a:t>from the extra noise load. </a:t>
            </a:r>
            <a:r>
              <a:rPr lang="en-GB" dirty="0">
                <a:latin typeface="+mj-lt"/>
              </a:rPr>
              <a:t> </a:t>
            </a:r>
          </a:p>
          <a:p>
            <a:pPr marL="0" indent="0">
              <a:buNone/>
            </a:pPr>
            <a:r>
              <a:rPr lang="en-GB" dirty="0">
                <a:latin typeface="+mj-lt"/>
              </a:rPr>
              <a:t>In contrast, using Pareto efficiency ensures that </a:t>
            </a:r>
            <a:r>
              <a:rPr lang="en-GB" b="1" dirty="0">
                <a:latin typeface="+mj-lt"/>
              </a:rPr>
              <a:t>no one becomes worse off.</a:t>
            </a:r>
          </a:p>
          <a:p>
            <a:pPr marL="0" indent="0">
              <a:buNone/>
            </a:pPr>
            <a:endParaRPr lang="en-GB" dirty="0">
              <a:latin typeface="+mj-lt"/>
            </a:endParaRPr>
          </a:p>
        </p:txBody>
      </p:sp>
      <p:sp>
        <p:nvSpPr>
          <p:cNvPr id="6" name="Tekstvak 5">
            <a:extLst>
              <a:ext uri="{FF2B5EF4-FFF2-40B4-BE49-F238E27FC236}">
                <a16:creationId xmlns:a16="http://schemas.microsoft.com/office/drawing/2014/main" id="{6765DE6A-B3E0-D014-E69C-2055455136E4}"/>
              </a:ext>
            </a:extLst>
          </p:cNvPr>
          <p:cNvSpPr txBox="1"/>
          <p:nvPr/>
        </p:nvSpPr>
        <p:spPr>
          <a:xfrm>
            <a:off x="0" y="6488668"/>
            <a:ext cx="6816437" cy="369332"/>
          </a:xfrm>
          <a:prstGeom prst="rect">
            <a:avLst/>
          </a:prstGeom>
          <a:noFill/>
        </p:spPr>
        <p:txBody>
          <a:bodyPr wrap="square">
            <a:spAutoFit/>
          </a:bodyPr>
          <a:lstStyle/>
          <a:p>
            <a:r>
              <a:rPr lang="en-GB" sz="900" dirty="0"/>
              <a:t>Hicks, J.R (1939), ‘The foundations of welfare economics’, Economic Journal, 49 (196), 696–712.</a:t>
            </a:r>
          </a:p>
          <a:p>
            <a:r>
              <a:rPr lang="en-GB" sz="900" dirty="0"/>
              <a:t>Kaldor, N. (1939), ‘Welfare propositions of economics and interpersonal comparisons of utility’, Economic Journal, 49 (195), 549–52.</a:t>
            </a:r>
          </a:p>
        </p:txBody>
      </p:sp>
    </p:spTree>
    <p:extLst>
      <p:ext uri="{BB962C8B-B14F-4D97-AF65-F5344CB8AC3E}">
        <p14:creationId xmlns:p14="http://schemas.microsoft.com/office/powerpoint/2010/main" val="249998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marginal costs and benefits</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ormAutofit fontScale="92500" lnSpcReduction="10000"/>
          </a:bodyPr>
          <a:lstStyle/>
          <a:p>
            <a:pPr marL="0" indent="0">
              <a:buNone/>
            </a:pPr>
            <a:r>
              <a:rPr lang="en-GB" dirty="0">
                <a:latin typeface="+mj-lt"/>
              </a:rPr>
              <a:t>Figure 13.2 illustrates </a:t>
            </a:r>
            <a:r>
              <a:rPr lang="en-GB" b="1" dirty="0">
                <a:latin typeface="+mj-lt"/>
              </a:rPr>
              <a:t>welfare theory in transportation</a:t>
            </a:r>
            <a:r>
              <a:rPr lang="en-GB" dirty="0">
                <a:latin typeface="+mj-lt"/>
              </a:rPr>
              <a:t>.</a:t>
            </a:r>
          </a:p>
          <a:p>
            <a:pPr marL="0" indent="0">
              <a:buNone/>
            </a:pPr>
            <a:r>
              <a:rPr lang="en-GB" dirty="0">
                <a:latin typeface="+mj-lt"/>
              </a:rPr>
              <a:t>The figure depicts marginal costs and benefits per unit of transport: </a:t>
            </a:r>
          </a:p>
          <a:p>
            <a:r>
              <a:rPr lang="en-GB" dirty="0">
                <a:latin typeface="+mj-lt"/>
              </a:rPr>
              <a:t>The top figure (13.2a) represents </a:t>
            </a:r>
            <a:r>
              <a:rPr lang="en-GB" b="1" dirty="0">
                <a:latin typeface="+mj-lt"/>
              </a:rPr>
              <a:t>the transport market without considering external costs</a:t>
            </a:r>
          </a:p>
          <a:p>
            <a:r>
              <a:rPr lang="en-GB" dirty="0">
                <a:latin typeface="+mj-lt"/>
              </a:rPr>
              <a:t>The middle picture (13.2b) shows the </a:t>
            </a:r>
            <a:r>
              <a:rPr lang="en-GB" b="1" dirty="0">
                <a:latin typeface="+mj-lt"/>
              </a:rPr>
              <a:t>marginal external costs</a:t>
            </a:r>
          </a:p>
          <a:p>
            <a:r>
              <a:rPr lang="en-GB" dirty="0">
                <a:latin typeface="+mj-lt"/>
              </a:rPr>
              <a:t>In the bottom figure (13.2c) it is depicted what would happen </a:t>
            </a:r>
            <a:r>
              <a:rPr lang="en-GB" b="1" dirty="0">
                <a:latin typeface="+mj-lt"/>
              </a:rPr>
              <a:t>if marginal external costs are taken into account in the transport price</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sp>
        <p:nvSpPr>
          <p:cNvPr id="4" name="TextBox 3">
            <a:extLst>
              <a:ext uri="{FF2B5EF4-FFF2-40B4-BE49-F238E27FC236}">
                <a16:creationId xmlns:a16="http://schemas.microsoft.com/office/drawing/2014/main" id="{6DB3B101-5540-DDA7-72C2-D39C4C4B1B3D}"/>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6" name="TextBox 5">
            <a:extLst>
              <a:ext uri="{FF2B5EF4-FFF2-40B4-BE49-F238E27FC236}">
                <a16:creationId xmlns:a16="http://schemas.microsoft.com/office/drawing/2014/main" id="{EAF18386-0CFF-6970-EC38-CC4B362776F4}"/>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7" name="TextBox 6">
            <a:extLst>
              <a:ext uri="{FF2B5EF4-FFF2-40B4-BE49-F238E27FC236}">
                <a16:creationId xmlns:a16="http://schemas.microsoft.com/office/drawing/2014/main" id="{CE84FD29-A0A7-1BA4-53B2-9D9FFB230099}"/>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3146928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marginal costs and benefits</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ormAutofit lnSpcReduction="10000"/>
          </a:bodyPr>
          <a:lstStyle/>
          <a:p>
            <a:pPr marL="0" indent="0">
              <a:buNone/>
            </a:pPr>
            <a:r>
              <a:rPr lang="en-GB" b="1" dirty="0">
                <a:latin typeface="+mj-lt"/>
              </a:rPr>
              <a:t>Marginal private benefits (PB) decrease as the amount of transport increases</a:t>
            </a:r>
            <a:r>
              <a:rPr lang="en-GB" dirty="0">
                <a:latin typeface="+mj-lt"/>
              </a:rPr>
              <a:t>, reflecting how people value different trips.</a:t>
            </a:r>
            <a:br>
              <a:rPr lang="en-GB" dirty="0">
                <a:latin typeface="+mj-lt"/>
              </a:rPr>
            </a:br>
            <a:endParaRPr lang="en-GB" dirty="0">
              <a:latin typeface="+mj-lt"/>
            </a:endParaRPr>
          </a:p>
          <a:p>
            <a:pPr marL="0" indent="0">
              <a:buNone/>
            </a:pPr>
            <a:r>
              <a:rPr lang="en-GB" b="1" dirty="0">
                <a:latin typeface="+mj-lt"/>
              </a:rPr>
              <a:t>Marginal private costs (PC) are assumed to increase with transport quantity in the figure. </a:t>
            </a:r>
            <a:br>
              <a:rPr lang="en-GB" dirty="0">
                <a:latin typeface="+mj-lt"/>
              </a:rPr>
            </a:br>
            <a:endParaRPr lang="en-GB" dirty="0">
              <a:latin typeface="+mj-lt"/>
            </a:endParaRPr>
          </a:p>
          <a:p>
            <a:pPr marL="0" indent="0">
              <a:buNone/>
            </a:pPr>
            <a:r>
              <a:rPr lang="en-GB" dirty="0">
                <a:latin typeface="+mj-lt"/>
              </a:rPr>
              <a:t>The </a:t>
            </a:r>
            <a:r>
              <a:rPr lang="en-GB" b="1" dirty="0">
                <a:latin typeface="+mj-lt"/>
              </a:rPr>
              <a:t>equilibrium at quantity Q</a:t>
            </a:r>
            <a:r>
              <a:rPr lang="en-GB" b="1" baseline="-25000" dirty="0">
                <a:latin typeface="+mj-lt"/>
              </a:rPr>
              <a:t>0</a:t>
            </a:r>
            <a:r>
              <a:rPr lang="en-GB" b="1" dirty="0">
                <a:latin typeface="+mj-lt"/>
              </a:rPr>
              <a:t> and price P</a:t>
            </a:r>
            <a:r>
              <a:rPr lang="en-GB" b="1" baseline="-25000" dirty="0">
                <a:latin typeface="+mj-lt"/>
              </a:rPr>
              <a:t>0</a:t>
            </a:r>
            <a:r>
              <a:rPr lang="en-GB" b="1" dirty="0">
                <a:latin typeface="+mj-lt"/>
              </a:rPr>
              <a:t> </a:t>
            </a:r>
            <a:r>
              <a:rPr lang="en-GB" dirty="0">
                <a:latin typeface="+mj-lt"/>
              </a:rPr>
              <a:t>represents the private optimum, where marginal private costs equal marginal private benefits.</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cxnSp>
        <p:nvCxnSpPr>
          <p:cNvPr id="6" name="Rechte verbindingslijn met pijl 5">
            <a:extLst>
              <a:ext uri="{FF2B5EF4-FFF2-40B4-BE49-F238E27FC236}">
                <a16:creationId xmlns:a16="http://schemas.microsoft.com/office/drawing/2014/main" id="{4F9BB0D1-8AB1-5517-A577-EFCE4CFA8641}"/>
              </a:ext>
            </a:extLst>
          </p:cNvPr>
          <p:cNvCxnSpPr/>
          <p:nvPr/>
        </p:nvCxnSpPr>
        <p:spPr>
          <a:xfrm>
            <a:off x="8634045" y="1328834"/>
            <a:ext cx="1563756" cy="1166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8E135099-C853-50F1-B56B-119EE5FAD2D8}"/>
              </a:ext>
            </a:extLst>
          </p:cNvPr>
          <p:cNvCxnSpPr>
            <a:cxnSpLocks/>
          </p:cNvCxnSpPr>
          <p:nvPr/>
        </p:nvCxnSpPr>
        <p:spPr>
          <a:xfrm flipV="1">
            <a:off x="8607331" y="1623974"/>
            <a:ext cx="2182589" cy="683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3E9FB74-5D63-C922-624A-55A0BBA2576B}"/>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8" name="TextBox 7">
            <a:extLst>
              <a:ext uri="{FF2B5EF4-FFF2-40B4-BE49-F238E27FC236}">
                <a16:creationId xmlns:a16="http://schemas.microsoft.com/office/drawing/2014/main" id="{3054FACE-DC59-490F-9AAF-594CB9496CF6}"/>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9" name="TextBox 8">
            <a:extLst>
              <a:ext uri="{FF2B5EF4-FFF2-40B4-BE49-F238E27FC236}">
                <a16:creationId xmlns:a16="http://schemas.microsoft.com/office/drawing/2014/main" id="{374FCEB1-0FB9-1C30-B52D-188414A4D617}"/>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653082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marginal costs and benefits</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chor="ctr">
            <a:normAutofit/>
          </a:bodyPr>
          <a:lstStyle/>
          <a:p>
            <a:pPr marL="0" indent="0">
              <a:buNone/>
            </a:pPr>
            <a:r>
              <a:rPr lang="en-GB" dirty="0">
                <a:latin typeface="+mj-lt"/>
              </a:rPr>
              <a:t>If marginal external costs are considered (depicted in Figure 13.2c), the </a:t>
            </a:r>
            <a:r>
              <a:rPr lang="en-GB" b="1" dirty="0">
                <a:latin typeface="+mj-lt"/>
              </a:rPr>
              <a:t>marginal social cost line becomes steeper than the marginal private cost line </a:t>
            </a:r>
            <a:r>
              <a:rPr lang="en-GB" dirty="0">
                <a:latin typeface="+mj-lt"/>
              </a:rPr>
              <a:t>(SC = PC + EC).</a:t>
            </a:r>
          </a:p>
          <a:p>
            <a:pPr marL="0" indent="0">
              <a:buNone/>
            </a:pPr>
            <a:r>
              <a:rPr lang="en-GB" dirty="0">
                <a:latin typeface="+mj-lt"/>
              </a:rPr>
              <a:t>The </a:t>
            </a:r>
            <a:r>
              <a:rPr lang="en-GB" b="1" dirty="0">
                <a:latin typeface="+mj-lt"/>
              </a:rPr>
              <a:t>new equilibrium at price P</a:t>
            </a:r>
            <a:r>
              <a:rPr lang="en-GB" b="1" baseline="-25000" dirty="0">
                <a:latin typeface="+mj-lt"/>
              </a:rPr>
              <a:t>1</a:t>
            </a:r>
            <a:r>
              <a:rPr lang="en-GB" b="1" dirty="0">
                <a:latin typeface="+mj-lt"/>
              </a:rPr>
              <a:t> and quantity Q</a:t>
            </a:r>
            <a:r>
              <a:rPr lang="en-GB" b="1" baseline="-25000" dirty="0">
                <a:latin typeface="+mj-lt"/>
              </a:rPr>
              <a:t>1</a:t>
            </a:r>
            <a:r>
              <a:rPr lang="en-GB" b="1" dirty="0">
                <a:latin typeface="+mj-lt"/>
              </a:rPr>
              <a:t> represents the social optimum</a:t>
            </a:r>
            <a:r>
              <a:rPr lang="en-GB" dirty="0">
                <a:latin typeface="+mj-lt"/>
              </a:rPr>
              <a:t>, achieved by internalizing external costs.</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cxnSp>
        <p:nvCxnSpPr>
          <p:cNvPr id="6" name="Rechte verbindingslijn met pijl 5">
            <a:extLst>
              <a:ext uri="{FF2B5EF4-FFF2-40B4-BE49-F238E27FC236}">
                <a16:creationId xmlns:a16="http://schemas.microsoft.com/office/drawing/2014/main" id="{4F9BB0D1-8AB1-5517-A577-EFCE4CFA8641}"/>
              </a:ext>
            </a:extLst>
          </p:cNvPr>
          <p:cNvCxnSpPr>
            <a:cxnSpLocks/>
          </p:cNvCxnSpPr>
          <p:nvPr/>
        </p:nvCxnSpPr>
        <p:spPr>
          <a:xfrm flipV="1">
            <a:off x="8707617" y="4550055"/>
            <a:ext cx="1455886" cy="12441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8E135099-C853-50F1-B56B-119EE5FAD2D8}"/>
              </a:ext>
            </a:extLst>
          </p:cNvPr>
          <p:cNvCxnSpPr>
            <a:cxnSpLocks/>
          </p:cNvCxnSpPr>
          <p:nvPr/>
        </p:nvCxnSpPr>
        <p:spPr>
          <a:xfrm flipV="1">
            <a:off x="8607331" y="1623974"/>
            <a:ext cx="2182589" cy="683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82C84CC-6D5D-EB8E-F393-950AE68FF34F}"/>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8" name="TextBox 7">
            <a:extLst>
              <a:ext uri="{FF2B5EF4-FFF2-40B4-BE49-F238E27FC236}">
                <a16:creationId xmlns:a16="http://schemas.microsoft.com/office/drawing/2014/main" id="{ACB5B20D-1331-7729-80F9-E4B103EFB2DF}"/>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9" name="TextBox 8">
            <a:extLst>
              <a:ext uri="{FF2B5EF4-FFF2-40B4-BE49-F238E27FC236}">
                <a16:creationId xmlns:a16="http://schemas.microsoft.com/office/drawing/2014/main" id="{5BD82389-96CD-273B-9684-D60AB128014E}"/>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140401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marginal costs and benefits</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chor="ctr">
            <a:normAutofit/>
          </a:bodyPr>
          <a:lstStyle/>
          <a:p>
            <a:pPr marL="0" indent="0">
              <a:buNone/>
            </a:pPr>
            <a:r>
              <a:rPr lang="en-GB" dirty="0">
                <a:latin typeface="+mj-lt"/>
              </a:rPr>
              <a:t>To internalize the external cost, governments should </a:t>
            </a:r>
            <a:r>
              <a:rPr lang="en-GB" b="1" dirty="0">
                <a:latin typeface="+mj-lt"/>
              </a:rPr>
              <a:t>increase the private transport price by the difference between P</a:t>
            </a:r>
            <a:r>
              <a:rPr lang="en-GB" b="1" baseline="-25000" dirty="0">
                <a:latin typeface="+mj-lt"/>
              </a:rPr>
              <a:t>1</a:t>
            </a:r>
            <a:r>
              <a:rPr lang="en-GB" b="1" dirty="0">
                <a:latin typeface="+mj-lt"/>
              </a:rPr>
              <a:t> and P</a:t>
            </a:r>
            <a:r>
              <a:rPr lang="en-GB" b="1" baseline="-25000" dirty="0">
                <a:latin typeface="+mj-lt"/>
              </a:rPr>
              <a:t>0</a:t>
            </a:r>
            <a:r>
              <a:rPr lang="en-GB" dirty="0">
                <a:latin typeface="+mj-lt"/>
              </a:rPr>
              <a:t>.</a:t>
            </a:r>
          </a:p>
          <a:p>
            <a:pPr marL="0" indent="0">
              <a:buNone/>
            </a:pPr>
            <a:r>
              <a:rPr lang="en-GB" dirty="0">
                <a:latin typeface="+mj-lt"/>
              </a:rPr>
              <a:t>The social optimum will arise leading to </a:t>
            </a:r>
            <a:r>
              <a:rPr lang="en-GB" b="1" dirty="0">
                <a:latin typeface="+mj-lt"/>
              </a:rPr>
              <a:t>less transport (Q</a:t>
            </a:r>
            <a:r>
              <a:rPr lang="en-GB" b="1" baseline="-25000" dirty="0">
                <a:latin typeface="+mj-lt"/>
              </a:rPr>
              <a:t>1</a:t>
            </a:r>
            <a:r>
              <a:rPr lang="en-GB" b="1" dirty="0">
                <a:latin typeface="+mj-lt"/>
              </a:rPr>
              <a:t>) </a:t>
            </a:r>
            <a:r>
              <a:rPr lang="en-GB" dirty="0">
                <a:latin typeface="+mj-lt"/>
              </a:rPr>
              <a:t>compared to the situation where external costs are not internalized (Q</a:t>
            </a:r>
            <a:r>
              <a:rPr lang="en-GB" baseline="-25000" dirty="0">
                <a:latin typeface="+mj-lt"/>
              </a:rPr>
              <a:t>0</a:t>
            </a:r>
            <a:r>
              <a:rPr lang="en-GB" dirty="0">
                <a:latin typeface="+mj-lt"/>
              </a:rPr>
              <a:t>).</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sp>
        <p:nvSpPr>
          <p:cNvPr id="4" name="TextBox 3">
            <a:extLst>
              <a:ext uri="{FF2B5EF4-FFF2-40B4-BE49-F238E27FC236}">
                <a16:creationId xmlns:a16="http://schemas.microsoft.com/office/drawing/2014/main" id="{4087816D-0283-DF44-B572-101FEDA99527}"/>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6" name="TextBox 5">
            <a:extLst>
              <a:ext uri="{FF2B5EF4-FFF2-40B4-BE49-F238E27FC236}">
                <a16:creationId xmlns:a16="http://schemas.microsoft.com/office/drawing/2014/main" id="{BF8EA7C5-6703-3DA0-E763-8079EBBCCC1F}"/>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7" name="TextBox 6">
            <a:extLst>
              <a:ext uri="{FF2B5EF4-FFF2-40B4-BE49-F238E27FC236}">
                <a16:creationId xmlns:a16="http://schemas.microsoft.com/office/drawing/2014/main" id="{F129D108-C81B-D902-87D8-254D8FC54B00}"/>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187876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CCDAD-892B-4953-5EC4-4DA407C3C160}"/>
              </a:ext>
            </a:extLst>
          </p:cNvPr>
          <p:cNvSpPr>
            <a:spLocks noGrp="1"/>
          </p:cNvSpPr>
          <p:nvPr>
            <p:ph type="title"/>
          </p:nvPr>
        </p:nvSpPr>
        <p:spPr/>
        <p:txBody>
          <a:bodyPr/>
          <a:lstStyle/>
          <a:p>
            <a:r>
              <a:rPr lang="en-GB" dirty="0">
                <a:solidFill>
                  <a:srgbClr val="00B0F0"/>
                </a:solidFill>
              </a:rPr>
              <a:t>Introduction</a:t>
            </a:r>
          </a:p>
        </p:txBody>
      </p:sp>
      <p:sp>
        <p:nvSpPr>
          <p:cNvPr id="3" name="Tijdelijke aanduiding voor inhoud 2">
            <a:extLst>
              <a:ext uri="{FF2B5EF4-FFF2-40B4-BE49-F238E27FC236}">
                <a16:creationId xmlns:a16="http://schemas.microsoft.com/office/drawing/2014/main" id="{46C12F5B-858F-E323-0B8B-3293A6BD0575}"/>
              </a:ext>
            </a:extLst>
          </p:cNvPr>
          <p:cNvSpPr>
            <a:spLocks noGrp="1"/>
          </p:cNvSpPr>
          <p:nvPr>
            <p:ph idx="1"/>
          </p:nvPr>
        </p:nvSpPr>
        <p:spPr/>
        <p:txBody>
          <a:bodyPr/>
          <a:lstStyle/>
          <a:p>
            <a:pPr marL="0" indent="0">
              <a:buNone/>
            </a:pPr>
            <a:r>
              <a:rPr lang="en-GB" dirty="0">
                <a:latin typeface="+mj-lt"/>
              </a:rPr>
              <a:t>The aims of this chapter:</a:t>
            </a:r>
          </a:p>
        </p:txBody>
      </p:sp>
      <p:sp>
        <p:nvSpPr>
          <p:cNvPr id="4" name="Rechthoek 3">
            <a:extLst>
              <a:ext uri="{FF2B5EF4-FFF2-40B4-BE49-F238E27FC236}">
                <a16:creationId xmlns:a16="http://schemas.microsoft.com/office/drawing/2014/main" id="{93EFA568-22CD-068B-24C0-DC4AD3955F98}"/>
              </a:ext>
            </a:extLst>
          </p:cNvPr>
          <p:cNvSpPr/>
          <p:nvPr/>
        </p:nvSpPr>
        <p:spPr>
          <a:xfrm>
            <a:off x="2186607" y="3138003"/>
            <a:ext cx="2981740" cy="25046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To explain the main reasons why governments intervene in the transport market</a:t>
            </a:r>
          </a:p>
        </p:txBody>
      </p:sp>
      <p:sp>
        <p:nvSpPr>
          <p:cNvPr id="5" name="Rechthoek 4">
            <a:extLst>
              <a:ext uri="{FF2B5EF4-FFF2-40B4-BE49-F238E27FC236}">
                <a16:creationId xmlns:a16="http://schemas.microsoft.com/office/drawing/2014/main" id="{5FA76685-E306-47A4-5CB5-8A515AAB37F2}"/>
              </a:ext>
            </a:extLst>
          </p:cNvPr>
          <p:cNvSpPr/>
          <p:nvPr/>
        </p:nvSpPr>
        <p:spPr>
          <a:xfrm>
            <a:off x="7023653" y="3138003"/>
            <a:ext cx="2981740" cy="250466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To give a concise overview of the dominant transport policies</a:t>
            </a:r>
          </a:p>
        </p:txBody>
      </p:sp>
    </p:spTree>
    <p:extLst>
      <p:ext uri="{BB962C8B-B14F-4D97-AF65-F5344CB8AC3E}">
        <p14:creationId xmlns:p14="http://schemas.microsoft.com/office/powerpoint/2010/main" val="296371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societal cost–benefit analysis (CBA)</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ormAutofit fontScale="92500" lnSpcReduction="10000"/>
          </a:bodyPr>
          <a:lstStyle/>
          <a:p>
            <a:pPr marL="0" indent="0">
              <a:buNone/>
            </a:pPr>
            <a:r>
              <a:rPr lang="en-GB" b="1" dirty="0">
                <a:latin typeface="+mj-lt"/>
              </a:rPr>
              <a:t>Societal CBA </a:t>
            </a:r>
            <a:r>
              <a:rPr lang="en-GB" dirty="0">
                <a:latin typeface="+mj-lt"/>
              </a:rPr>
              <a:t>is based on welfare theory and is used to evaluate transport policies and infrastructure projects</a:t>
            </a:r>
          </a:p>
          <a:p>
            <a:pPr>
              <a:buFont typeface="Arial" panose="020B0604020202020204" pitchFamily="34" charset="0"/>
              <a:buChar char="•"/>
            </a:pPr>
            <a:r>
              <a:rPr lang="en-GB" b="1" dirty="0">
                <a:latin typeface="+mj-lt"/>
              </a:rPr>
              <a:t>CBA quantifies marginal impacts and assigns monetary values to them </a:t>
            </a:r>
            <a:r>
              <a:rPr lang="en-GB" dirty="0">
                <a:latin typeface="+mj-lt"/>
              </a:rPr>
              <a:t>to determine if the benefits outweigh the costs.</a:t>
            </a:r>
          </a:p>
          <a:p>
            <a:pPr>
              <a:buFont typeface="Arial" panose="020B0604020202020204" pitchFamily="34" charset="0"/>
              <a:buChar char="•"/>
            </a:pPr>
            <a:r>
              <a:rPr lang="en-GB" b="1" dirty="0">
                <a:latin typeface="+mj-lt"/>
              </a:rPr>
              <a:t>Travel time gains and construction costs </a:t>
            </a:r>
            <a:r>
              <a:rPr lang="en-GB" dirty="0">
                <a:latin typeface="+mj-lt"/>
              </a:rPr>
              <a:t>are often significant factors in CBA assessments.</a:t>
            </a:r>
          </a:p>
          <a:p>
            <a:pPr>
              <a:buFont typeface="Arial" panose="020B0604020202020204" pitchFamily="34" charset="0"/>
              <a:buChar char="•"/>
            </a:pPr>
            <a:r>
              <a:rPr lang="en-GB" dirty="0">
                <a:latin typeface="+mj-lt"/>
              </a:rPr>
              <a:t>The goal of CBA is to </a:t>
            </a:r>
            <a:r>
              <a:rPr lang="en-GB" b="1" dirty="0">
                <a:latin typeface="+mj-lt"/>
              </a:rPr>
              <a:t>increase total welfare by ensuring that the marginal benefits of new infrastructure exceed the marginal costs.</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sp>
        <p:nvSpPr>
          <p:cNvPr id="4" name="TextBox 3">
            <a:extLst>
              <a:ext uri="{FF2B5EF4-FFF2-40B4-BE49-F238E27FC236}">
                <a16:creationId xmlns:a16="http://schemas.microsoft.com/office/drawing/2014/main" id="{EB18BAF3-A4D0-21C9-6DEF-1E9C58DF3170}"/>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6" name="TextBox 5">
            <a:extLst>
              <a:ext uri="{FF2B5EF4-FFF2-40B4-BE49-F238E27FC236}">
                <a16:creationId xmlns:a16="http://schemas.microsoft.com/office/drawing/2014/main" id="{ABA53B73-ACD3-1B13-F70D-C1B13BF2B51B}"/>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7" name="TextBox 6">
            <a:extLst>
              <a:ext uri="{FF2B5EF4-FFF2-40B4-BE49-F238E27FC236}">
                <a16:creationId xmlns:a16="http://schemas.microsoft.com/office/drawing/2014/main" id="{35E57AFD-382B-095F-AE3C-A0DD31B826DF}"/>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113763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the practice</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ormAutofit fontScale="92500" lnSpcReduction="10000"/>
          </a:bodyPr>
          <a:lstStyle/>
          <a:p>
            <a:pPr marL="0" indent="0">
              <a:buNone/>
            </a:pPr>
            <a:r>
              <a:rPr lang="en-GB" dirty="0">
                <a:latin typeface="+mj-lt"/>
              </a:rPr>
              <a:t>Implementing welfare theory in practice is challenging: </a:t>
            </a:r>
            <a:r>
              <a:rPr lang="en-GB" b="1" dirty="0">
                <a:latin typeface="+mj-lt"/>
              </a:rPr>
              <a:t>Monetizing external costs </a:t>
            </a:r>
            <a:r>
              <a:rPr lang="en-GB" dirty="0">
                <a:latin typeface="+mj-lt"/>
              </a:rPr>
              <a:t>is complicated.</a:t>
            </a:r>
            <a:br>
              <a:rPr lang="en-GB" dirty="0">
                <a:latin typeface="+mj-lt"/>
              </a:rPr>
            </a:br>
            <a:endParaRPr lang="en-GB" dirty="0">
              <a:latin typeface="+mj-lt"/>
            </a:endParaRPr>
          </a:p>
          <a:p>
            <a:pPr marL="0" indent="0">
              <a:buNone/>
            </a:pPr>
            <a:r>
              <a:rPr lang="en-GB" dirty="0">
                <a:latin typeface="+mj-lt"/>
              </a:rPr>
              <a:t>Determining the charge level (P</a:t>
            </a:r>
            <a:r>
              <a:rPr lang="en-GB" baseline="-25000" dirty="0">
                <a:latin typeface="+mj-lt"/>
              </a:rPr>
              <a:t>1</a:t>
            </a:r>
            <a:r>
              <a:rPr lang="en-GB" dirty="0">
                <a:latin typeface="+mj-lt"/>
              </a:rPr>
              <a:t> minus P</a:t>
            </a:r>
            <a:r>
              <a:rPr lang="en-GB" baseline="-25000" dirty="0">
                <a:latin typeface="+mj-lt"/>
              </a:rPr>
              <a:t>0</a:t>
            </a:r>
            <a:r>
              <a:rPr lang="en-GB" dirty="0">
                <a:latin typeface="+mj-lt"/>
              </a:rPr>
              <a:t>) or conducting a proper cost-benefit analysis (CBA) </a:t>
            </a:r>
            <a:r>
              <a:rPr lang="en-GB" b="1" dirty="0">
                <a:latin typeface="+mj-lt"/>
              </a:rPr>
              <a:t>requires knowledge of people's willingness to pay (WTP) to avoid various external impacts</a:t>
            </a:r>
            <a:r>
              <a:rPr lang="en-GB" dirty="0">
                <a:latin typeface="+mj-lt"/>
              </a:rPr>
              <a:t>.</a:t>
            </a:r>
            <a:br>
              <a:rPr lang="en-GB" dirty="0">
                <a:latin typeface="+mj-lt"/>
              </a:rPr>
            </a:br>
            <a:endParaRPr lang="en-GB" dirty="0">
              <a:latin typeface="+mj-lt"/>
            </a:endParaRPr>
          </a:p>
          <a:p>
            <a:pPr marL="0" indent="0">
              <a:buNone/>
            </a:pPr>
            <a:r>
              <a:rPr lang="en-GB" b="1" dirty="0">
                <a:latin typeface="+mj-lt"/>
              </a:rPr>
              <a:t>Impacts are external</a:t>
            </a:r>
            <a:r>
              <a:rPr lang="en-GB" dirty="0">
                <a:latin typeface="+mj-lt"/>
              </a:rPr>
              <a:t>, therefore outside the realm of supply and demand markets, where prices are determined. </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sp>
        <p:nvSpPr>
          <p:cNvPr id="4" name="TextBox 3">
            <a:extLst>
              <a:ext uri="{FF2B5EF4-FFF2-40B4-BE49-F238E27FC236}">
                <a16:creationId xmlns:a16="http://schemas.microsoft.com/office/drawing/2014/main" id="{0AF3CE86-D46C-31AE-DAF3-D2B642DC2E8E}"/>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6" name="TextBox 5">
            <a:extLst>
              <a:ext uri="{FF2B5EF4-FFF2-40B4-BE49-F238E27FC236}">
                <a16:creationId xmlns:a16="http://schemas.microsoft.com/office/drawing/2014/main" id="{7F863096-A402-FFFE-766A-F16A50B4D753}"/>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7" name="TextBox 6">
            <a:extLst>
              <a:ext uri="{FF2B5EF4-FFF2-40B4-BE49-F238E27FC236}">
                <a16:creationId xmlns:a16="http://schemas.microsoft.com/office/drawing/2014/main" id="{3619EAC1-7ACE-2269-A5F2-A6A0A40ADBCB}"/>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298041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B67C7F-8B3A-9C66-B6B1-8A26C9897227}"/>
              </a:ext>
            </a:extLst>
          </p:cNvPr>
          <p:cNvPicPr>
            <a:picLocks noChangeAspect="1"/>
          </p:cNvPicPr>
          <p:nvPr/>
        </p:nvPicPr>
        <p:blipFill rotWithShape="1">
          <a:blip r:embed="rId3"/>
          <a:srcRect b="3846"/>
          <a:stretch/>
        </p:blipFill>
        <p:spPr>
          <a:xfrm>
            <a:off x="7328959" y="1063765"/>
            <a:ext cx="4173928" cy="5424903"/>
          </a:xfrm>
          <a:prstGeom prst="rect">
            <a:avLst/>
          </a:prstGeom>
        </p:spPr>
      </p:pic>
      <p:sp>
        <p:nvSpPr>
          <p:cNvPr id="2" name="Titel 1">
            <a:extLst>
              <a:ext uri="{FF2B5EF4-FFF2-40B4-BE49-F238E27FC236}">
                <a16:creationId xmlns:a16="http://schemas.microsoft.com/office/drawing/2014/main" id="{7659C6FF-E036-CA8F-1840-C9B0C765FD3D}"/>
              </a:ext>
            </a:extLst>
          </p:cNvPr>
          <p:cNvSpPr>
            <a:spLocks noGrp="1"/>
          </p:cNvSpPr>
          <p:nvPr>
            <p:ph type="title"/>
          </p:nvPr>
        </p:nvSpPr>
        <p:spPr/>
        <p:txBody>
          <a:bodyPr/>
          <a:lstStyle/>
          <a:p>
            <a:r>
              <a:rPr lang="en-GB" dirty="0">
                <a:solidFill>
                  <a:srgbClr val="00B0F0"/>
                </a:solidFill>
              </a:rPr>
              <a:t>Maximizing welfare: the practice</a:t>
            </a:r>
            <a:endParaRPr lang="en-GB" dirty="0"/>
          </a:p>
        </p:txBody>
      </p:sp>
      <p:sp>
        <p:nvSpPr>
          <p:cNvPr id="3" name="Tijdelijke aanduiding voor inhoud 2">
            <a:extLst>
              <a:ext uri="{FF2B5EF4-FFF2-40B4-BE49-F238E27FC236}">
                <a16:creationId xmlns:a16="http://schemas.microsoft.com/office/drawing/2014/main" id="{5BEED5B1-E826-E9D7-FB71-B7AABB7D69C8}"/>
              </a:ext>
            </a:extLst>
          </p:cNvPr>
          <p:cNvSpPr>
            <a:spLocks noGrp="1"/>
          </p:cNvSpPr>
          <p:nvPr>
            <p:ph idx="1"/>
          </p:nvPr>
        </p:nvSpPr>
        <p:spPr>
          <a:xfrm>
            <a:off x="838200" y="1825625"/>
            <a:ext cx="7029450" cy="4351338"/>
          </a:xfrm>
        </p:spPr>
        <p:txBody>
          <a:bodyPr>
            <a:normAutofit/>
          </a:bodyPr>
          <a:lstStyle/>
          <a:p>
            <a:pPr marL="0" indent="0">
              <a:buNone/>
            </a:pPr>
            <a:r>
              <a:rPr lang="en-US" sz="2400" b="1" dirty="0">
                <a:latin typeface="+mj-lt"/>
              </a:rPr>
              <a:t>Contingent valuation methods (CVM) are common in trying to find people’s WTPs or WTAs </a:t>
            </a:r>
            <a:r>
              <a:rPr lang="en-US" sz="2400" dirty="0">
                <a:latin typeface="+mj-lt"/>
              </a:rPr>
              <a:t>for goods that are not traded, such as external effects.</a:t>
            </a:r>
          </a:p>
          <a:p>
            <a:pPr marL="0" indent="0">
              <a:buNone/>
            </a:pPr>
            <a:r>
              <a:rPr lang="en-US" sz="2400" dirty="0">
                <a:latin typeface="+mj-lt"/>
              </a:rPr>
              <a:t>CVM are </a:t>
            </a:r>
            <a:r>
              <a:rPr lang="en-US" sz="2400" b="1" dirty="0">
                <a:latin typeface="+mj-lt"/>
              </a:rPr>
              <a:t>survey-based methods </a:t>
            </a:r>
            <a:r>
              <a:rPr lang="en-US" sz="2400" dirty="0">
                <a:latin typeface="+mj-lt"/>
              </a:rPr>
              <a:t>where people can state their preferences or where via </a:t>
            </a:r>
            <a:r>
              <a:rPr lang="en-US" sz="2400" b="1" dirty="0">
                <a:latin typeface="+mj-lt"/>
              </a:rPr>
              <a:t>choice experiments </a:t>
            </a:r>
            <a:r>
              <a:rPr lang="en-US" sz="2400" dirty="0">
                <a:latin typeface="+mj-lt"/>
              </a:rPr>
              <a:t>people’s valuations for non-tradable goods can be estimated. </a:t>
            </a:r>
          </a:p>
          <a:p>
            <a:pPr marL="0" indent="0">
              <a:buNone/>
            </a:pPr>
            <a:r>
              <a:rPr lang="en-GB" sz="2400" dirty="0">
                <a:latin typeface="+mj-lt"/>
              </a:rPr>
              <a:t>The results of valuation studies are </a:t>
            </a:r>
            <a:r>
              <a:rPr lang="en-GB" sz="2400" b="1" dirty="0">
                <a:latin typeface="+mj-lt"/>
              </a:rPr>
              <a:t>uncertain and can be subject to debates.</a:t>
            </a:r>
          </a:p>
        </p:txBody>
      </p:sp>
      <p:sp>
        <p:nvSpPr>
          <p:cNvPr id="10" name="Tekstvak 9">
            <a:extLst>
              <a:ext uri="{FF2B5EF4-FFF2-40B4-BE49-F238E27FC236}">
                <a16:creationId xmlns:a16="http://schemas.microsoft.com/office/drawing/2014/main" id="{6717B0FC-32C1-C9C5-47A8-C35838D5BD70}"/>
              </a:ext>
            </a:extLst>
          </p:cNvPr>
          <p:cNvSpPr txBox="1"/>
          <p:nvPr/>
        </p:nvSpPr>
        <p:spPr>
          <a:xfrm>
            <a:off x="7567498" y="6488668"/>
            <a:ext cx="4691523" cy="369332"/>
          </a:xfrm>
          <a:prstGeom prst="rect">
            <a:avLst/>
          </a:prstGeom>
          <a:noFill/>
        </p:spPr>
        <p:txBody>
          <a:bodyPr wrap="square">
            <a:spAutoFit/>
          </a:bodyPr>
          <a:lstStyle/>
          <a:p>
            <a:r>
              <a:rPr lang="en-GB" sz="900" dirty="0"/>
              <a:t>Figure 13.2 Transport prices and quantities in two equilibrium situations: without external benefits and costs (top) and with external benefits and costs (Taken from Chapter 13, page 280)</a:t>
            </a:r>
          </a:p>
        </p:txBody>
      </p:sp>
      <p:sp>
        <p:nvSpPr>
          <p:cNvPr id="4" name="TextBox 3">
            <a:extLst>
              <a:ext uri="{FF2B5EF4-FFF2-40B4-BE49-F238E27FC236}">
                <a16:creationId xmlns:a16="http://schemas.microsoft.com/office/drawing/2014/main" id="{94F355EE-0E15-34F7-68B0-5EB5CC98D5D8}"/>
              </a:ext>
            </a:extLst>
          </p:cNvPr>
          <p:cNvSpPr txBox="1"/>
          <p:nvPr/>
        </p:nvSpPr>
        <p:spPr>
          <a:xfrm>
            <a:off x="7944060" y="1680984"/>
            <a:ext cx="442750" cy="369332"/>
          </a:xfrm>
          <a:prstGeom prst="rect">
            <a:avLst/>
          </a:prstGeom>
          <a:noFill/>
        </p:spPr>
        <p:txBody>
          <a:bodyPr wrap="none" rtlCol="0">
            <a:spAutoFit/>
          </a:bodyPr>
          <a:lstStyle/>
          <a:p>
            <a:r>
              <a:rPr lang="en-US" b="1" dirty="0"/>
              <a:t>(a)</a:t>
            </a:r>
            <a:endParaRPr lang="en-NL" b="1" dirty="0"/>
          </a:p>
        </p:txBody>
      </p:sp>
      <p:sp>
        <p:nvSpPr>
          <p:cNvPr id="6" name="TextBox 5">
            <a:extLst>
              <a:ext uri="{FF2B5EF4-FFF2-40B4-BE49-F238E27FC236}">
                <a16:creationId xmlns:a16="http://schemas.microsoft.com/office/drawing/2014/main" id="{0EF316B8-905D-B012-7571-078B0CB7A3FC}"/>
              </a:ext>
            </a:extLst>
          </p:cNvPr>
          <p:cNvSpPr txBox="1"/>
          <p:nvPr/>
        </p:nvSpPr>
        <p:spPr>
          <a:xfrm>
            <a:off x="7944060" y="3283545"/>
            <a:ext cx="452368" cy="369332"/>
          </a:xfrm>
          <a:prstGeom prst="rect">
            <a:avLst/>
          </a:prstGeom>
          <a:noFill/>
        </p:spPr>
        <p:txBody>
          <a:bodyPr wrap="none" rtlCol="0">
            <a:spAutoFit/>
          </a:bodyPr>
          <a:lstStyle/>
          <a:p>
            <a:r>
              <a:rPr lang="en-US" b="1" dirty="0"/>
              <a:t>(b)</a:t>
            </a:r>
            <a:endParaRPr lang="en-NL" b="1" dirty="0"/>
          </a:p>
        </p:txBody>
      </p:sp>
      <p:sp>
        <p:nvSpPr>
          <p:cNvPr id="7" name="TextBox 6">
            <a:extLst>
              <a:ext uri="{FF2B5EF4-FFF2-40B4-BE49-F238E27FC236}">
                <a16:creationId xmlns:a16="http://schemas.microsoft.com/office/drawing/2014/main" id="{45E71490-7DD6-EE2C-A410-CC74638F1BD6}"/>
              </a:ext>
            </a:extLst>
          </p:cNvPr>
          <p:cNvSpPr txBox="1"/>
          <p:nvPr/>
        </p:nvSpPr>
        <p:spPr>
          <a:xfrm>
            <a:off x="7944060" y="5137785"/>
            <a:ext cx="423514" cy="369332"/>
          </a:xfrm>
          <a:prstGeom prst="rect">
            <a:avLst/>
          </a:prstGeom>
          <a:noFill/>
        </p:spPr>
        <p:txBody>
          <a:bodyPr wrap="none" rtlCol="0">
            <a:spAutoFit/>
          </a:bodyPr>
          <a:lstStyle/>
          <a:p>
            <a:r>
              <a:rPr lang="en-US" b="1" dirty="0"/>
              <a:t>(c)</a:t>
            </a:r>
            <a:endParaRPr lang="en-NL" b="1" dirty="0"/>
          </a:p>
        </p:txBody>
      </p:sp>
    </p:spTree>
    <p:extLst>
      <p:ext uri="{BB962C8B-B14F-4D97-AF65-F5344CB8AC3E}">
        <p14:creationId xmlns:p14="http://schemas.microsoft.com/office/powerpoint/2010/main" val="320329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336994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932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304D4-B157-C4B2-2EBA-2D60662597BA}"/>
              </a:ext>
            </a:extLst>
          </p:cNvPr>
          <p:cNvSpPr>
            <a:spLocks noGrp="1"/>
          </p:cNvSpPr>
          <p:nvPr>
            <p:ph type="title"/>
          </p:nvPr>
        </p:nvSpPr>
        <p:spPr/>
        <p:txBody>
          <a:bodyPr/>
          <a:lstStyle/>
          <a:p>
            <a:r>
              <a:rPr lang="en-GB" dirty="0">
                <a:solidFill>
                  <a:srgbClr val="00B0F0"/>
                </a:solidFill>
              </a:rPr>
              <a:t>Equity</a:t>
            </a:r>
          </a:p>
        </p:txBody>
      </p:sp>
      <p:sp>
        <p:nvSpPr>
          <p:cNvPr id="3" name="Tijdelijke aanduiding voor inhoud 2">
            <a:extLst>
              <a:ext uri="{FF2B5EF4-FFF2-40B4-BE49-F238E27FC236}">
                <a16:creationId xmlns:a16="http://schemas.microsoft.com/office/drawing/2014/main" id="{DB862CC5-02DD-FF00-DC57-A179B94C0B75}"/>
              </a:ext>
            </a:extLst>
          </p:cNvPr>
          <p:cNvSpPr>
            <a:spLocks noGrp="1"/>
          </p:cNvSpPr>
          <p:nvPr>
            <p:ph idx="1"/>
          </p:nvPr>
        </p:nvSpPr>
        <p:spPr>
          <a:xfrm>
            <a:off x="838200" y="1825625"/>
            <a:ext cx="10515600" cy="1990999"/>
          </a:xfrm>
        </p:spPr>
        <p:txBody>
          <a:bodyPr>
            <a:normAutofit fontScale="92500" lnSpcReduction="10000"/>
          </a:bodyPr>
          <a:lstStyle/>
          <a:p>
            <a:pPr marL="0" indent="0">
              <a:buNone/>
            </a:pPr>
            <a:r>
              <a:rPr lang="en-GB" dirty="0">
                <a:latin typeface="+mj-lt"/>
              </a:rPr>
              <a:t>Equity in transport refers </a:t>
            </a:r>
            <a:r>
              <a:rPr lang="en-GB" b="1" dirty="0">
                <a:latin typeface="+mj-lt"/>
              </a:rPr>
              <a:t>to the fair or just distribution of transport benefits and costs</a:t>
            </a:r>
            <a:r>
              <a:rPr lang="en-GB" dirty="0">
                <a:latin typeface="+mj-lt"/>
              </a:rPr>
              <a:t>.</a:t>
            </a:r>
          </a:p>
          <a:p>
            <a:pPr marL="0" indent="0">
              <a:buNone/>
            </a:pPr>
            <a:r>
              <a:rPr lang="en-GB" dirty="0">
                <a:latin typeface="+mj-lt"/>
              </a:rPr>
              <a:t>Determining what is fair and just, and whether policy intervention is needed </a:t>
            </a:r>
            <a:r>
              <a:rPr lang="en-GB" b="1" dirty="0">
                <a:latin typeface="+mj-lt"/>
              </a:rPr>
              <a:t>depends on a moral judgment</a:t>
            </a:r>
            <a:r>
              <a:rPr lang="en-GB" dirty="0">
                <a:latin typeface="+mj-lt"/>
              </a:rPr>
              <a:t>.</a:t>
            </a:r>
          </a:p>
          <a:p>
            <a:pPr marL="0" indent="0">
              <a:buNone/>
            </a:pPr>
            <a:r>
              <a:rPr lang="en-GB" dirty="0">
                <a:latin typeface="+mj-lt"/>
              </a:rPr>
              <a:t>Ethical theories that are often referenced in the transport literature are:</a:t>
            </a:r>
          </a:p>
        </p:txBody>
      </p:sp>
      <p:sp>
        <p:nvSpPr>
          <p:cNvPr id="5" name="Rechthoek 4">
            <a:extLst>
              <a:ext uri="{FF2B5EF4-FFF2-40B4-BE49-F238E27FC236}">
                <a16:creationId xmlns:a16="http://schemas.microsoft.com/office/drawing/2014/main" id="{C26A46FD-308F-E840-7EEB-1F926B9C3175}"/>
              </a:ext>
            </a:extLst>
          </p:cNvPr>
          <p:cNvSpPr/>
          <p:nvPr/>
        </p:nvSpPr>
        <p:spPr>
          <a:xfrm>
            <a:off x="1011936" y="3951561"/>
            <a:ext cx="3084576" cy="248378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Utilitarianism:</a:t>
            </a:r>
          </a:p>
          <a:p>
            <a:pPr algn="ctr"/>
            <a:r>
              <a:rPr lang="en-GB" sz="2000" dirty="0">
                <a:solidFill>
                  <a:schemeClr val="tx1"/>
                </a:solidFill>
              </a:rPr>
              <a:t> relates to cost-benefit analysis (CBA) and considers policies just if </a:t>
            </a:r>
            <a:r>
              <a:rPr lang="en-GB" sz="2000" u="sng" dirty="0">
                <a:solidFill>
                  <a:schemeClr val="tx1"/>
                </a:solidFill>
              </a:rPr>
              <a:t>they result in a net welfare gain for the majority</a:t>
            </a:r>
            <a:r>
              <a:rPr lang="en-GB" sz="2000" dirty="0">
                <a:solidFill>
                  <a:schemeClr val="tx1"/>
                </a:solidFill>
              </a:rPr>
              <a:t>.</a:t>
            </a:r>
          </a:p>
        </p:txBody>
      </p:sp>
      <p:sp>
        <p:nvSpPr>
          <p:cNvPr id="6" name="Rechthoek 5">
            <a:extLst>
              <a:ext uri="{FF2B5EF4-FFF2-40B4-BE49-F238E27FC236}">
                <a16:creationId xmlns:a16="http://schemas.microsoft.com/office/drawing/2014/main" id="{C3C35C3A-3D94-6C99-D898-CC8489E48C02}"/>
              </a:ext>
            </a:extLst>
          </p:cNvPr>
          <p:cNvSpPr/>
          <p:nvPr/>
        </p:nvSpPr>
        <p:spPr>
          <a:xfrm>
            <a:off x="4640580" y="3951561"/>
            <a:ext cx="3084576" cy="24837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Egalitarianism:</a:t>
            </a:r>
          </a:p>
          <a:p>
            <a:pPr algn="ctr"/>
            <a:r>
              <a:rPr lang="en-GB" sz="2000" dirty="0">
                <a:solidFill>
                  <a:schemeClr val="tx1"/>
                </a:solidFill>
              </a:rPr>
              <a:t>focuses on reducing inequalities and considers a policy just if it </a:t>
            </a:r>
            <a:r>
              <a:rPr lang="en-GB" sz="2000" u="sng" dirty="0">
                <a:solidFill>
                  <a:schemeClr val="tx1"/>
                </a:solidFill>
              </a:rPr>
              <a:t>maximizes the minimum level of primary goods for the worst-off individuals</a:t>
            </a:r>
          </a:p>
        </p:txBody>
      </p:sp>
      <p:sp>
        <p:nvSpPr>
          <p:cNvPr id="7" name="Rechthoek 6">
            <a:extLst>
              <a:ext uri="{FF2B5EF4-FFF2-40B4-BE49-F238E27FC236}">
                <a16:creationId xmlns:a16="http://schemas.microsoft.com/office/drawing/2014/main" id="{DF3DA529-E73E-43D7-6CA7-A5F064359A0F}"/>
              </a:ext>
            </a:extLst>
          </p:cNvPr>
          <p:cNvSpPr/>
          <p:nvPr/>
        </p:nvSpPr>
        <p:spPr>
          <a:xfrm>
            <a:off x="8269224" y="3951560"/>
            <a:ext cx="3084576" cy="248378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Sufficientarianism</a:t>
            </a:r>
            <a:r>
              <a:rPr lang="en-GB" sz="2000" b="1" dirty="0">
                <a:solidFill>
                  <a:schemeClr val="tx1"/>
                </a:solidFill>
              </a:rPr>
              <a:t>: </a:t>
            </a:r>
          </a:p>
          <a:p>
            <a:pPr algn="ctr"/>
            <a:r>
              <a:rPr lang="en-GB" sz="2000" dirty="0">
                <a:solidFill>
                  <a:schemeClr val="tx1"/>
                </a:solidFill>
              </a:rPr>
              <a:t>aims to ensure that </a:t>
            </a:r>
            <a:r>
              <a:rPr lang="en-GB" sz="2000" u="sng" dirty="0">
                <a:solidFill>
                  <a:schemeClr val="tx1"/>
                </a:solidFill>
              </a:rPr>
              <a:t>everyone has an adequate level of well-being</a:t>
            </a:r>
            <a:r>
              <a:rPr lang="en-GB" sz="2000" dirty="0">
                <a:solidFill>
                  <a:schemeClr val="tx1"/>
                </a:solidFill>
              </a:rPr>
              <a:t>, rather than focusing on reducing inequalities</a:t>
            </a:r>
            <a:r>
              <a:rPr lang="en-GB" dirty="0"/>
              <a:t>.</a:t>
            </a:r>
          </a:p>
        </p:txBody>
      </p:sp>
    </p:spTree>
    <p:extLst>
      <p:ext uri="{BB962C8B-B14F-4D97-AF65-F5344CB8AC3E}">
        <p14:creationId xmlns:p14="http://schemas.microsoft.com/office/powerpoint/2010/main" val="88554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EAF9E-DA31-00C0-D9C8-4D0DCCB5C1AC}"/>
              </a:ext>
            </a:extLst>
          </p:cNvPr>
          <p:cNvSpPr>
            <a:spLocks noGrp="1"/>
          </p:cNvSpPr>
          <p:nvPr>
            <p:ph type="title"/>
          </p:nvPr>
        </p:nvSpPr>
        <p:spPr/>
        <p:txBody>
          <a:bodyPr/>
          <a:lstStyle/>
          <a:p>
            <a:r>
              <a:rPr lang="en-GB" dirty="0">
                <a:solidFill>
                  <a:srgbClr val="00B0F0"/>
                </a:solidFill>
              </a:rPr>
              <a:t>Equity</a:t>
            </a:r>
          </a:p>
        </p:txBody>
      </p:sp>
      <p:sp>
        <p:nvSpPr>
          <p:cNvPr id="3" name="Tijdelijke aanduiding voor inhoud 2">
            <a:extLst>
              <a:ext uri="{FF2B5EF4-FFF2-40B4-BE49-F238E27FC236}">
                <a16:creationId xmlns:a16="http://schemas.microsoft.com/office/drawing/2014/main" id="{FCD507C7-7643-9BA4-3F7E-91C97F02DA0C}"/>
              </a:ext>
            </a:extLst>
          </p:cNvPr>
          <p:cNvSpPr>
            <a:spLocks noGrp="1"/>
          </p:cNvSpPr>
          <p:nvPr>
            <p:ph idx="1"/>
          </p:nvPr>
        </p:nvSpPr>
        <p:spPr>
          <a:xfrm>
            <a:off x="838200" y="1825625"/>
            <a:ext cx="6403848" cy="4351338"/>
          </a:xfrm>
        </p:spPr>
        <p:txBody>
          <a:bodyPr>
            <a:normAutofit fontScale="85000" lnSpcReduction="20000"/>
          </a:bodyPr>
          <a:lstStyle/>
          <a:p>
            <a:r>
              <a:rPr lang="en-US" dirty="0">
                <a:latin typeface="+mj-lt"/>
              </a:rPr>
              <a:t>Egalitarianism and </a:t>
            </a:r>
            <a:r>
              <a:rPr lang="en-US" dirty="0" err="1">
                <a:latin typeface="+mj-lt"/>
              </a:rPr>
              <a:t>sufficientarianism</a:t>
            </a:r>
            <a:r>
              <a:rPr lang="en-US" dirty="0">
                <a:latin typeface="+mj-lt"/>
              </a:rPr>
              <a:t> are applied to some extent to </a:t>
            </a:r>
            <a:r>
              <a:rPr lang="en-US" b="1" dirty="0">
                <a:latin typeface="+mj-lt"/>
              </a:rPr>
              <a:t>government provided public transport and public transport subsidies</a:t>
            </a:r>
            <a:r>
              <a:rPr lang="en-US" dirty="0">
                <a:latin typeface="+mj-lt"/>
              </a:rPr>
              <a:t>.</a:t>
            </a:r>
            <a:endParaRPr lang="en-GB" dirty="0">
              <a:latin typeface="+mj-lt"/>
            </a:endParaRPr>
          </a:p>
          <a:p>
            <a:r>
              <a:rPr lang="en-GB" b="1" dirty="0">
                <a:latin typeface="+mj-lt"/>
              </a:rPr>
              <a:t>Transport-related social exclusion occurs when limited mobility options </a:t>
            </a:r>
            <a:r>
              <a:rPr lang="en-GB" dirty="0">
                <a:latin typeface="+mj-lt"/>
              </a:rPr>
              <a:t>leads to restricted access to jobs, services, and social opportunities (Lucas, 2018)</a:t>
            </a:r>
          </a:p>
          <a:p>
            <a:r>
              <a:rPr lang="en-GB" b="1" dirty="0">
                <a:latin typeface="+mj-lt"/>
              </a:rPr>
              <a:t>Providing public transport and subsidies </a:t>
            </a:r>
            <a:r>
              <a:rPr lang="en-GB" dirty="0">
                <a:latin typeface="+mj-lt"/>
              </a:rPr>
              <a:t>is a common approach to address equity concerns and prevent social exclusion</a:t>
            </a:r>
          </a:p>
          <a:p>
            <a:r>
              <a:rPr lang="en-GB" dirty="0">
                <a:latin typeface="+mj-lt"/>
              </a:rPr>
              <a:t>However, the distribution of transport subsidies may not always be equitable, with </a:t>
            </a:r>
            <a:r>
              <a:rPr lang="en-GB" b="1" dirty="0">
                <a:latin typeface="+mj-lt"/>
              </a:rPr>
              <a:t>wealthier households often benefiting more than the poorest.</a:t>
            </a:r>
          </a:p>
        </p:txBody>
      </p:sp>
      <p:pic>
        <p:nvPicPr>
          <p:cNvPr id="6" name="Afbeelding 5" descr="Afbeelding met buitenshuis, wiel, Landvoertuig, voertuig&#10;&#10;Automatisch gegenereerde beschrijving">
            <a:extLst>
              <a:ext uri="{FF2B5EF4-FFF2-40B4-BE49-F238E27FC236}">
                <a16:creationId xmlns:a16="http://schemas.microsoft.com/office/drawing/2014/main" id="{8D470FD5-0AF8-6728-E2CC-B99C98AD5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005" y="2153171"/>
            <a:ext cx="4180676" cy="3674423"/>
          </a:xfrm>
          <a:prstGeom prst="rect">
            <a:avLst/>
          </a:prstGeom>
        </p:spPr>
      </p:pic>
      <p:sp>
        <p:nvSpPr>
          <p:cNvPr id="8" name="Tekstvak 7">
            <a:extLst>
              <a:ext uri="{FF2B5EF4-FFF2-40B4-BE49-F238E27FC236}">
                <a16:creationId xmlns:a16="http://schemas.microsoft.com/office/drawing/2014/main" id="{87D7C737-012B-33D2-97C7-1D99E753F36F}"/>
              </a:ext>
            </a:extLst>
          </p:cNvPr>
          <p:cNvSpPr txBox="1"/>
          <p:nvPr/>
        </p:nvSpPr>
        <p:spPr>
          <a:xfrm>
            <a:off x="7515005" y="5827594"/>
            <a:ext cx="1688910" cy="230832"/>
          </a:xfrm>
          <a:prstGeom prst="rect">
            <a:avLst/>
          </a:prstGeom>
          <a:noFill/>
        </p:spPr>
        <p:txBody>
          <a:bodyPr wrap="square">
            <a:spAutoFit/>
          </a:bodyPr>
          <a:lstStyle/>
          <a:p>
            <a:r>
              <a:rPr lang="en-GB" sz="900" dirty="0">
                <a:hlinkClick r:id="rId3"/>
              </a:rPr>
              <a:t>Street - Free image on </a:t>
            </a:r>
            <a:r>
              <a:rPr lang="en-GB" sz="900" dirty="0" err="1">
                <a:hlinkClick r:id="rId3"/>
              </a:rPr>
              <a:t>Pixabay</a:t>
            </a:r>
            <a:r>
              <a:rPr lang="en-GB" sz="900" dirty="0"/>
              <a:t> </a:t>
            </a:r>
          </a:p>
        </p:txBody>
      </p:sp>
      <p:sp>
        <p:nvSpPr>
          <p:cNvPr id="5" name="Tekstvak 4">
            <a:extLst>
              <a:ext uri="{FF2B5EF4-FFF2-40B4-BE49-F238E27FC236}">
                <a16:creationId xmlns:a16="http://schemas.microsoft.com/office/drawing/2014/main" id="{704C0D0D-EB1C-8BAC-D4CB-24F94573CC41}"/>
              </a:ext>
            </a:extLst>
          </p:cNvPr>
          <p:cNvSpPr txBox="1"/>
          <p:nvPr/>
        </p:nvSpPr>
        <p:spPr>
          <a:xfrm>
            <a:off x="0" y="6639446"/>
            <a:ext cx="10141528" cy="230832"/>
          </a:xfrm>
          <a:prstGeom prst="rect">
            <a:avLst/>
          </a:prstGeom>
          <a:noFill/>
        </p:spPr>
        <p:txBody>
          <a:bodyPr wrap="square">
            <a:spAutoFit/>
          </a:bodyPr>
          <a:lstStyle/>
          <a:p>
            <a:r>
              <a:rPr lang="en-GB" sz="900" dirty="0"/>
              <a:t>Lucas, K. (2018) ‘A new evolution for transport-related social exclusion research?’, Journal of Transport Geography, 81:102529 https://doi.org/10.1016/j.jtrangeo.2019.102529.</a:t>
            </a:r>
          </a:p>
        </p:txBody>
      </p:sp>
    </p:spTree>
    <p:extLst>
      <p:ext uri="{BB962C8B-B14F-4D97-AF65-F5344CB8AC3E}">
        <p14:creationId xmlns:p14="http://schemas.microsoft.com/office/powerpoint/2010/main" val="426486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72896-5717-C3EC-1741-4AC8AA69090E}"/>
              </a:ext>
            </a:extLst>
          </p:cNvPr>
          <p:cNvSpPr>
            <a:spLocks noGrp="1"/>
          </p:cNvSpPr>
          <p:nvPr>
            <p:ph type="title"/>
          </p:nvPr>
        </p:nvSpPr>
        <p:spPr/>
        <p:txBody>
          <a:bodyPr/>
          <a:lstStyle/>
          <a:p>
            <a:r>
              <a:rPr lang="en-GB" dirty="0">
                <a:solidFill>
                  <a:srgbClr val="00B0F0"/>
                </a:solidFill>
              </a:rPr>
              <a:t>Equity</a:t>
            </a:r>
          </a:p>
        </p:txBody>
      </p:sp>
      <p:sp>
        <p:nvSpPr>
          <p:cNvPr id="3" name="Tijdelijke aanduiding voor inhoud 2">
            <a:extLst>
              <a:ext uri="{FF2B5EF4-FFF2-40B4-BE49-F238E27FC236}">
                <a16:creationId xmlns:a16="http://schemas.microsoft.com/office/drawing/2014/main" id="{8021CAFE-2558-971E-AA91-8BD4E29BFD49}"/>
              </a:ext>
            </a:extLst>
          </p:cNvPr>
          <p:cNvSpPr>
            <a:spLocks noGrp="1"/>
          </p:cNvSpPr>
          <p:nvPr>
            <p:ph idx="1"/>
          </p:nvPr>
        </p:nvSpPr>
        <p:spPr>
          <a:xfrm>
            <a:off x="838200" y="1825625"/>
            <a:ext cx="5257800" cy="4425050"/>
          </a:xfrm>
        </p:spPr>
        <p:txBody>
          <a:bodyPr>
            <a:normAutofit fontScale="70000" lnSpcReduction="20000"/>
          </a:bodyPr>
          <a:lstStyle/>
          <a:p>
            <a:pPr marL="0" indent="0">
              <a:buNone/>
            </a:pPr>
            <a:r>
              <a:rPr lang="en-GB" sz="2800" b="1" dirty="0">
                <a:latin typeface="+mj-lt"/>
              </a:rPr>
              <a:t>Governments can find it fair that certain transport mode users (e.g., all car users) pay for their total social costs </a:t>
            </a:r>
            <a:r>
              <a:rPr lang="en-GB" sz="2800" dirty="0">
                <a:latin typeface="+mj-lt"/>
              </a:rPr>
              <a:t>even if this means that in this way of pricing, the marginal social costs outweigh the marginal social benefits.</a:t>
            </a:r>
            <a:endParaRPr lang="en-GB" dirty="0">
              <a:latin typeface="+mj-lt"/>
            </a:endParaRPr>
          </a:p>
          <a:p>
            <a:pPr marL="0" indent="0">
              <a:buNone/>
            </a:pPr>
            <a:r>
              <a:rPr lang="en-GB" sz="2800" dirty="0">
                <a:latin typeface="+mj-lt"/>
              </a:rPr>
              <a:t>Example (see </a:t>
            </a:r>
            <a:r>
              <a:rPr lang="en-GB" sz="2800" dirty="0">
                <a:latin typeface="+mj-lt"/>
                <a:sym typeface="Wingdings" panose="05000000000000000000" pitchFamily="2" charset="2"/>
              </a:rPr>
              <a:t></a:t>
            </a:r>
            <a:r>
              <a:rPr lang="en-GB" sz="2800" dirty="0">
                <a:latin typeface="+mj-lt"/>
              </a:rPr>
              <a:t>)</a:t>
            </a:r>
          </a:p>
          <a:p>
            <a:r>
              <a:rPr lang="en-GB" sz="2800" b="1" dirty="0">
                <a:latin typeface="+mj-lt"/>
              </a:rPr>
              <a:t>Total internal benefits are equal to total internal costs </a:t>
            </a:r>
            <a:r>
              <a:rPr lang="en-GB" sz="2800" dirty="0">
                <a:latin typeface="+mj-lt"/>
              </a:rPr>
              <a:t>in the cost-benefit balance.</a:t>
            </a:r>
          </a:p>
          <a:p>
            <a:r>
              <a:rPr lang="en-GB" sz="2800" dirty="0">
                <a:latin typeface="+mj-lt"/>
              </a:rPr>
              <a:t>Total social balance: </a:t>
            </a:r>
            <a:r>
              <a:rPr lang="en-GB" sz="2800" b="1" dirty="0">
                <a:latin typeface="+mj-lt"/>
              </a:rPr>
              <a:t>the external costs caused by car driving and government expenditures for roads and policies are equal to the tax revenues paid by the car drivers.</a:t>
            </a:r>
          </a:p>
          <a:p>
            <a:r>
              <a:rPr lang="en-GB" sz="2800" dirty="0">
                <a:latin typeface="+mj-lt"/>
              </a:rPr>
              <a:t>In other words, </a:t>
            </a:r>
            <a:r>
              <a:rPr lang="en-GB" sz="2800" b="1" dirty="0">
                <a:latin typeface="+mj-lt"/>
              </a:rPr>
              <a:t>government revenue </a:t>
            </a:r>
            <a:r>
              <a:rPr lang="en-GB" sz="2800" dirty="0">
                <a:latin typeface="+mj-lt"/>
              </a:rPr>
              <a:t>from fixed and variable car taxes equals the </a:t>
            </a:r>
            <a:r>
              <a:rPr lang="en-GB" sz="2800" b="1" dirty="0">
                <a:latin typeface="+mj-lt"/>
              </a:rPr>
              <a:t>external car costs </a:t>
            </a:r>
            <a:r>
              <a:rPr lang="en-GB" sz="2800" dirty="0">
                <a:latin typeface="+mj-lt"/>
              </a:rPr>
              <a:t>and </a:t>
            </a:r>
            <a:r>
              <a:rPr lang="en-GB" sz="2800" b="1" dirty="0">
                <a:latin typeface="+mj-lt"/>
              </a:rPr>
              <a:t>government expenditures </a:t>
            </a:r>
            <a:r>
              <a:rPr lang="en-GB" sz="2800" dirty="0">
                <a:latin typeface="+mj-lt"/>
              </a:rPr>
              <a:t>on car driving.</a:t>
            </a:r>
            <a:endParaRPr lang="en-GB" dirty="0">
              <a:latin typeface="+mj-lt"/>
            </a:endParaRPr>
          </a:p>
        </p:txBody>
      </p:sp>
      <p:pic>
        <p:nvPicPr>
          <p:cNvPr id="5" name="Afbeelding 4">
            <a:extLst>
              <a:ext uri="{FF2B5EF4-FFF2-40B4-BE49-F238E27FC236}">
                <a16:creationId xmlns:a16="http://schemas.microsoft.com/office/drawing/2014/main" id="{AFBC118D-59A4-6820-29CB-22572E917FDD}"/>
              </a:ext>
            </a:extLst>
          </p:cNvPr>
          <p:cNvPicPr>
            <a:picLocks noChangeAspect="1"/>
          </p:cNvPicPr>
          <p:nvPr/>
        </p:nvPicPr>
        <p:blipFill>
          <a:blip r:embed="rId3"/>
          <a:stretch>
            <a:fillRect/>
          </a:stretch>
        </p:blipFill>
        <p:spPr>
          <a:xfrm>
            <a:off x="6254753" y="3065075"/>
            <a:ext cx="5596385" cy="2256447"/>
          </a:xfrm>
          <a:prstGeom prst="rect">
            <a:avLst/>
          </a:prstGeom>
        </p:spPr>
      </p:pic>
      <p:sp>
        <p:nvSpPr>
          <p:cNvPr id="7" name="Tekstvak 6">
            <a:extLst>
              <a:ext uri="{FF2B5EF4-FFF2-40B4-BE49-F238E27FC236}">
                <a16:creationId xmlns:a16="http://schemas.microsoft.com/office/drawing/2014/main" id="{C9B688B0-56F1-D522-A11E-77CB491F9752}"/>
              </a:ext>
            </a:extLst>
          </p:cNvPr>
          <p:cNvSpPr txBox="1"/>
          <p:nvPr/>
        </p:nvSpPr>
        <p:spPr>
          <a:xfrm>
            <a:off x="6254753" y="2864974"/>
            <a:ext cx="6093724" cy="230832"/>
          </a:xfrm>
          <a:prstGeom prst="rect">
            <a:avLst/>
          </a:prstGeom>
          <a:noFill/>
        </p:spPr>
        <p:txBody>
          <a:bodyPr wrap="square">
            <a:spAutoFit/>
          </a:bodyPr>
          <a:lstStyle/>
          <a:p>
            <a:r>
              <a:rPr lang="en-GB" sz="900" dirty="0"/>
              <a:t>Table 13.1  Balance of costs and benefits of car driving – an example (Taken from Chapter 13, page 284) </a:t>
            </a:r>
          </a:p>
        </p:txBody>
      </p:sp>
    </p:spTree>
    <p:extLst>
      <p:ext uri="{BB962C8B-B14F-4D97-AF65-F5344CB8AC3E}">
        <p14:creationId xmlns:p14="http://schemas.microsoft.com/office/powerpoint/2010/main" val="393416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72896-5717-C3EC-1741-4AC8AA69090E}"/>
              </a:ext>
            </a:extLst>
          </p:cNvPr>
          <p:cNvSpPr>
            <a:spLocks noGrp="1"/>
          </p:cNvSpPr>
          <p:nvPr>
            <p:ph type="title"/>
          </p:nvPr>
        </p:nvSpPr>
        <p:spPr/>
        <p:txBody>
          <a:bodyPr/>
          <a:lstStyle/>
          <a:p>
            <a:r>
              <a:rPr lang="en-GB" dirty="0">
                <a:solidFill>
                  <a:srgbClr val="00B0F0"/>
                </a:solidFill>
              </a:rPr>
              <a:t>Equity</a:t>
            </a:r>
          </a:p>
        </p:txBody>
      </p:sp>
      <p:sp>
        <p:nvSpPr>
          <p:cNvPr id="3" name="Tijdelijke aanduiding voor inhoud 2">
            <a:extLst>
              <a:ext uri="{FF2B5EF4-FFF2-40B4-BE49-F238E27FC236}">
                <a16:creationId xmlns:a16="http://schemas.microsoft.com/office/drawing/2014/main" id="{8021CAFE-2558-971E-AA91-8BD4E29BFD49}"/>
              </a:ext>
            </a:extLst>
          </p:cNvPr>
          <p:cNvSpPr>
            <a:spLocks noGrp="1"/>
          </p:cNvSpPr>
          <p:nvPr>
            <p:ph idx="1"/>
          </p:nvPr>
        </p:nvSpPr>
        <p:spPr>
          <a:xfrm>
            <a:off x="838200" y="1825624"/>
            <a:ext cx="10515600" cy="4667251"/>
          </a:xfrm>
        </p:spPr>
        <p:txBody>
          <a:bodyPr>
            <a:normAutofit fontScale="92500" lnSpcReduction="20000"/>
          </a:bodyPr>
          <a:lstStyle/>
          <a:p>
            <a:pPr marL="0" indent="0">
              <a:buNone/>
            </a:pPr>
            <a:r>
              <a:rPr lang="en-GB" dirty="0">
                <a:latin typeface="+mj-lt"/>
              </a:rPr>
              <a:t>Governments may </a:t>
            </a:r>
            <a:r>
              <a:rPr lang="en-GB" b="1" dirty="0">
                <a:latin typeface="+mj-lt"/>
              </a:rPr>
              <a:t>aim to charge transport modes their total social costs, but this can lead to inefficiencies in the system</a:t>
            </a:r>
            <a:r>
              <a:rPr lang="en-GB" dirty="0">
                <a:latin typeface="+mj-lt"/>
              </a:rPr>
              <a:t>. </a:t>
            </a:r>
          </a:p>
          <a:p>
            <a:pPr marL="0" indent="0">
              <a:buNone/>
            </a:pPr>
            <a:r>
              <a:rPr lang="en-GB" dirty="0">
                <a:latin typeface="+mj-lt"/>
              </a:rPr>
              <a:t>Cost-benefit analysis (CBA) is </a:t>
            </a:r>
            <a:r>
              <a:rPr lang="en-GB" b="1" dirty="0">
                <a:latin typeface="+mj-lt"/>
              </a:rPr>
              <a:t>frequently used in transport policy evaluation </a:t>
            </a:r>
            <a:r>
              <a:rPr lang="en-GB" dirty="0">
                <a:latin typeface="+mj-lt"/>
              </a:rPr>
              <a:t>but is criticized for neglecting equity concerns and distribution effects (see also Chapter 15).</a:t>
            </a:r>
          </a:p>
          <a:p>
            <a:r>
              <a:rPr lang="en-GB" dirty="0">
                <a:latin typeface="+mj-lt"/>
              </a:rPr>
              <a:t>Criticisms related primarily to the practice, not fundamental to the method, include </a:t>
            </a:r>
            <a:r>
              <a:rPr lang="en-GB" b="1" dirty="0">
                <a:latin typeface="+mj-lt"/>
              </a:rPr>
              <a:t>the disproportionate influence of the rich, and discounting future generations.</a:t>
            </a:r>
          </a:p>
          <a:p>
            <a:r>
              <a:rPr lang="en-GB" b="1" dirty="0">
                <a:latin typeface="+mj-lt"/>
              </a:rPr>
              <a:t>Tragic choices</a:t>
            </a:r>
            <a:r>
              <a:rPr lang="en-GB" dirty="0">
                <a:latin typeface="+mj-lt"/>
              </a:rPr>
              <a:t>, where some may suffer severe consequences, are a limitation of CBA from an ethical perspective.</a:t>
            </a:r>
          </a:p>
          <a:p>
            <a:pPr marL="0" indent="0">
              <a:buNone/>
            </a:pPr>
            <a:r>
              <a:rPr lang="en-GB" dirty="0">
                <a:latin typeface="+mj-lt"/>
              </a:rPr>
              <a:t>Other appraisal methods like </a:t>
            </a:r>
            <a:r>
              <a:rPr lang="en-GB" b="1" dirty="0">
                <a:latin typeface="+mj-lt"/>
              </a:rPr>
              <a:t>Multi-Criteria Analysis (MCA), Environmental Impact Assessment, and Social Impact Assessment </a:t>
            </a:r>
            <a:r>
              <a:rPr lang="en-GB" dirty="0">
                <a:latin typeface="+mj-lt"/>
              </a:rPr>
              <a:t>help overcome problems of tragic choices and provide a broader evaluation of policies from an equity perspective (see further in </a:t>
            </a:r>
            <a:r>
              <a:rPr lang="en-GB" dirty="0" err="1">
                <a:latin typeface="+mj-lt"/>
              </a:rPr>
              <a:t>ch.</a:t>
            </a:r>
            <a:r>
              <a:rPr lang="en-GB" dirty="0">
                <a:latin typeface="+mj-lt"/>
              </a:rPr>
              <a:t> 15).</a:t>
            </a:r>
          </a:p>
        </p:txBody>
      </p:sp>
    </p:spTree>
    <p:extLst>
      <p:ext uri="{BB962C8B-B14F-4D97-AF65-F5344CB8AC3E}">
        <p14:creationId xmlns:p14="http://schemas.microsoft.com/office/powerpoint/2010/main" val="58883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385762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360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188CF-42FC-4143-E93F-9363165653A5}"/>
              </a:ext>
            </a:extLst>
          </p:cNvPr>
          <p:cNvSpPr>
            <a:spLocks noGrp="1"/>
          </p:cNvSpPr>
          <p:nvPr>
            <p:ph type="title"/>
          </p:nvPr>
        </p:nvSpPr>
        <p:spPr/>
        <p:txBody>
          <a:bodyPr/>
          <a:lstStyle/>
          <a:p>
            <a:r>
              <a:rPr lang="en-GB" dirty="0">
                <a:solidFill>
                  <a:srgbClr val="00B0F0"/>
                </a:solidFill>
              </a:rPr>
              <a:t>Public choice theory</a:t>
            </a:r>
          </a:p>
        </p:txBody>
      </p:sp>
      <p:sp>
        <p:nvSpPr>
          <p:cNvPr id="3" name="Tijdelijke aanduiding voor inhoud 2">
            <a:extLst>
              <a:ext uri="{FF2B5EF4-FFF2-40B4-BE49-F238E27FC236}">
                <a16:creationId xmlns:a16="http://schemas.microsoft.com/office/drawing/2014/main" id="{BFB2FCFB-8E8C-7912-1D22-EFA6AF67B6E6}"/>
              </a:ext>
            </a:extLst>
          </p:cNvPr>
          <p:cNvSpPr>
            <a:spLocks noGrp="1"/>
          </p:cNvSpPr>
          <p:nvPr>
            <p:ph idx="1"/>
          </p:nvPr>
        </p:nvSpPr>
        <p:spPr>
          <a:xfrm>
            <a:off x="6096000" y="1825625"/>
            <a:ext cx="5257800" cy="4351338"/>
          </a:xfrm>
        </p:spPr>
        <p:txBody>
          <a:bodyPr>
            <a:normAutofit/>
          </a:bodyPr>
          <a:lstStyle/>
          <a:p>
            <a:pPr marL="0" indent="0">
              <a:buNone/>
            </a:pPr>
            <a:r>
              <a:rPr lang="en-GB" sz="2400" dirty="0">
                <a:latin typeface="+mj-lt"/>
              </a:rPr>
              <a:t>The behaviour of politicians and bureaucrats in transport policy-making can be influenced </a:t>
            </a:r>
            <a:r>
              <a:rPr lang="en-GB" sz="2400" b="1" dirty="0">
                <a:latin typeface="+mj-lt"/>
              </a:rPr>
              <a:t>by psychological factors and self-interest.</a:t>
            </a:r>
            <a:br>
              <a:rPr lang="en-GB" sz="2400" dirty="0">
                <a:latin typeface="+mj-lt"/>
              </a:rPr>
            </a:br>
            <a:br>
              <a:rPr lang="en-GB" sz="2400" dirty="0">
                <a:latin typeface="+mj-lt"/>
              </a:rPr>
            </a:br>
            <a:r>
              <a:rPr kumimoji="0" lang="en-US" altLang="en-US" sz="2400" b="0" i="0" u="none" strike="noStrike" cap="none" normalizeH="0" baseline="0" dirty="0">
                <a:ln>
                  <a:noFill/>
                </a:ln>
                <a:solidFill>
                  <a:schemeClr val="tx1"/>
                </a:solidFill>
                <a:effectLst/>
                <a:latin typeface="+mj-lt"/>
              </a:rPr>
              <a:t>Public choice theory suggests that individuals in the </a:t>
            </a:r>
            <a:r>
              <a:rPr kumimoji="0" lang="en-US" altLang="en-US" sz="2400" b="1" i="0" u="none" strike="noStrike" cap="none" normalizeH="0" baseline="0" dirty="0">
                <a:ln>
                  <a:noFill/>
                </a:ln>
                <a:solidFill>
                  <a:schemeClr val="tx1"/>
                </a:solidFill>
                <a:effectLst/>
                <a:latin typeface="+mj-lt"/>
              </a:rPr>
              <a:t>political marketplace act primarily in their own self-interest  </a:t>
            </a:r>
            <a:r>
              <a:rPr kumimoji="0" lang="en-US" altLang="en-US" sz="2400" b="0" i="0" u="none" strike="noStrike" cap="none" normalizeH="0" baseline="0" dirty="0">
                <a:ln>
                  <a:noFill/>
                </a:ln>
                <a:solidFill>
                  <a:schemeClr val="tx1"/>
                </a:solidFill>
                <a:effectLst/>
                <a:latin typeface="+mj-lt"/>
              </a:rPr>
              <a:t>(Buchanan and </a:t>
            </a:r>
            <a:r>
              <a:rPr kumimoji="0" lang="en-US" altLang="en-US" sz="2400" b="0" i="0" u="none" strike="noStrike" cap="none" normalizeH="0" baseline="0" dirty="0" err="1">
                <a:ln>
                  <a:noFill/>
                </a:ln>
                <a:solidFill>
                  <a:schemeClr val="tx1"/>
                </a:solidFill>
                <a:effectLst/>
                <a:latin typeface="+mj-lt"/>
              </a:rPr>
              <a:t>Tullock</a:t>
            </a:r>
            <a:r>
              <a:rPr kumimoji="0" lang="en-US" altLang="en-US" sz="2400" b="0" i="0" u="none" strike="noStrike" cap="none" normalizeH="0" baseline="0" dirty="0">
                <a:ln>
                  <a:noFill/>
                </a:ln>
                <a:solidFill>
                  <a:schemeClr val="tx1"/>
                </a:solidFill>
                <a:effectLst/>
                <a:latin typeface="+mj-lt"/>
              </a:rPr>
              <a:t>, 1962)</a:t>
            </a:r>
          </a:p>
        </p:txBody>
      </p:sp>
      <p:sp>
        <p:nvSpPr>
          <p:cNvPr id="4" name="Rectangle 1">
            <a:extLst>
              <a:ext uri="{FF2B5EF4-FFF2-40B4-BE49-F238E27FC236}">
                <a16:creationId xmlns:a16="http://schemas.microsoft.com/office/drawing/2014/main" id="{A089A7EC-1F85-AF2D-BFB4-120F3183512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kstvak 5">
            <a:extLst>
              <a:ext uri="{FF2B5EF4-FFF2-40B4-BE49-F238E27FC236}">
                <a16:creationId xmlns:a16="http://schemas.microsoft.com/office/drawing/2014/main" id="{ED5B8900-4CF3-7830-0150-F9E89636B1E8}"/>
              </a:ext>
            </a:extLst>
          </p:cNvPr>
          <p:cNvSpPr txBox="1"/>
          <p:nvPr/>
        </p:nvSpPr>
        <p:spPr>
          <a:xfrm>
            <a:off x="838200" y="6176963"/>
            <a:ext cx="2080591" cy="230832"/>
          </a:xfrm>
          <a:prstGeom prst="rect">
            <a:avLst/>
          </a:prstGeom>
          <a:noFill/>
        </p:spPr>
        <p:txBody>
          <a:bodyPr wrap="square">
            <a:spAutoFit/>
          </a:bodyPr>
          <a:lstStyle/>
          <a:p>
            <a:r>
              <a:rPr lang="en-GB" sz="900" dirty="0">
                <a:hlinkClick r:id="rId2"/>
              </a:rPr>
              <a:t>Politician - Free image on </a:t>
            </a:r>
            <a:r>
              <a:rPr lang="en-GB" sz="900" dirty="0" err="1">
                <a:hlinkClick r:id="rId2"/>
              </a:rPr>
              <a:t>Pixabay</a:t>
            </a:r>
            <a:r>
              <a:rPr lang="en-GB" sz="900" dirty="0"/>
              <a:t> </a:t>
            </a:r>
          </a:p>
        </p:txBody>
      </p:sp>
      <p:pic>
        <p:nvPicPr>
          <p:cNvPr id="8" name="Afbeelding 7" descr="Afbeelding met standaard&#10;&#10;Beschrijving automatisch gegenereerd met gemiddelde betrouwbaarheid">
            <a:extLst>
              <a:ext uri="{FF2B5EF4-FFF2-40B4-BE49-F238E27FC236}">
                <a16:creationId xmlns:a16="http://schemas.microsoft.com/office/drawing/2014/main" id="{70B8E7CE-2D71-020C-F199-47D5B6D44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8" y="1452563"/>
            <a:ext cx="4724400" cy="4724400"/>
          </a:xfrm>
          <a:prstGeom prst="rect">
            <a:avLst/>
          </a:prstGeom>
        </p:spPr>
      </p:pic>
      <p:sp>
        <p:nvSpPr>
          <p:cNvPr id="7" name="Tekstvak 6">
            <a:extLst>
              <a:ext uri="{FF2B5EF4-FFF2-40B4-BE49-F238E27FC236}">
                <a16:creationId xmlns:a16="http://schemas.microsoft.com/office/drawing/2014/main" id="{8DBD5533-2A19-0D63-80CD-6307EF0F66C9}"/>
              </a:ext>
            </a:extLst>
          </p:cNvPr>
          <p:cNvSpPr txBox="1"/>
          <p:nvPr/>
        </p:nvSpPr>
        <p:spPr>
          <a:xfrm>
            <a:off x="0" y="6648222"/>
            <a:ext cx="11762509" cy="230832"/>
          </a:xfrm>
          <a:prstGeom prst="rect">
            <a:avLst/>
          </a:prstGeom>
          <a:noFill/>
        </p:spPr>
        <p:txBody>
          <a:bodyPr wrap="square">
            <a:spAutoFit/>
          </a:bodyPr>
          <a:lstStyle/>
          <a:p>
            <a:r>
              <a:rPr lang="en-GB" sz="900" dirty="0"/>
              <a:t>Buchanan, J. M. and G. </a:t>
            </a:r>
            <a:r>
              <a:rPr lang="en-GB" sz="900" dirty="0" err="1"/>
              <a:t>Tullock</a:t>
            </a:r>
            <a:r>
              <a:rPr lang="en-GB" sz="900" dirty="0"/>
              <a:t> (1962), The Calculus of Consent, Ann Arbor: University of Michigan Press.</a:t>
            </a:r>
          </a:p>
        </p:txBody>
      </p:sp>
    </p:spTree>
    <p:extLst>
      <p:ext uri="{BB962C8B-B14F-4D97-AF65-F5344CB8AC3E}">
        <p14:creationId xmlns:p14="http://schemas.microsoft.com/office/powerpoint/2010/main" val="23267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BDE07-9025-BBFE-C6B0-75230DE97D7B}"/>
              </a:ext>
            </a:extLst>
          </p:cNvPr>
          <p:cNvSpPr>
            <a:spLocks noGrp="1"/>
          </p:cNvSpPr>
          <p:nvPr>
            <p:ph type="title"/>
          </p:nvPr>
        </p:nvSpPr>
        <p:spPr/>
        <p:txBody>
          <a:bodyPr/>
          <a:lstStyle/>
          <a:p>
            <a:r>
              <a:rPr lang="en-GB" dirty="0">
                <a:solidFill>
                  <a:srgbClr val="00B0F0"/>
                </a:solidFill>
              </a:rPr>
              <a:t>Introduction</a:t>
            </a:r>
          </a:p>
        </p:txBody>
      </p:sp>
      <p:sp>
        <p:nvSpPr>
          <p:cNvPr id="3" name="Tijdelijke aanduiding voor inhoud 2">
            <a:extLst>
              <a:ext uri="{FF2B5EF4-FFF2-40B4-BE49-F238E27FC236}">
                <a16:creationId xmlns:a16="http://schemas.microsoft.com/office/drawing/2014/main" id="{3CC6139C-B639-E8E8-82C9-D64E343C1219}"/>
              </a:ext>
            </a:extLst>
          </p:cNvPr>
          <p:cNvSpPr>
            <a:spLocks noGrp="1"/>
          </p:cNvSpPr>
          <p:nvPr>
            <p:ph idx="1"/>
          </p:nvPr>
        </p:nvSpPr>
        <p:spPr>
          <a:xfrm>
            <a:off x="838199" y="1825625"/>
            <a:ext cx="5960165" cy="4351338"/>
          </a:xfrm>
        </p:spPr>
        <p:txBody>
          <a:bodyPr>
            <a:normAutofit fontScale="77500" lnSpcReduction="20000"/>
          </a:bodyPr>
          <a:lstStyle/>
          <a:p>
            <a:pPr marL="0" indent="0">
              <a:buNone/>
            </a:pPr>
            <a:r>
              <a:rPr lang="en-GB" dirty="0">
                <a:latin typeface="+mj-lt"/>
              </a:rPr>
              <a:t>Transport is still one of the most regulated sectors in any economy (Button and </a:t>
            </a:r>
            <a:r>
              <a:rPr lang="en-GB" dirty="0" err="1">
                <a:latin typeface="+mj-lt"/>
              </a:rPr>
              <a:t>Gillingwater</a:t>
            </a:r>
            <a:r>
              <a:rPr lang="en-GB" dirty="0">
                <a:latin typeface="+mj-lt"/>
              </a:rPr>
              <a:t> 1986)</a:t>
            </a:r>
          </a:p>
          <a:p>
            <a:pPr marL="0" indent="0">
              <a:buNone/>
            </a:pPr>
            <a:endParaRPr lang="en-GB" dirty="0">
              <a:latin typeface="+mj-lt"/>
            </a:endParaRPr>
          </a:p>
          <a:p>
            <a:pPr marL="0" indent="0">
              <a:buNone/>
            </a:pPr>
            <a:r>
              <a:rPr lang="en-GB" dirty="0">
                <a:latin typeface="+mj-lt"/>
              </a:rPr>
              <a:t>Governments:</a:t>
            </a:r>
          </a:p>
          <a:p>
            <a:r>
              <a:rPr lang="en-GB" dirty="0">
                <a:latin typeface="+mj-lt"/>
              </a:rPr>
              <a:t>provide and own transport infrastructure, </a:t>
            </a:r>
          </a:p>
          <a:p>
            <a:r>
              <a:rPr lang="en-GB" dirty="0">
                <a:latin typeface="+mj-lt"/>
              </a:rPr>
              <a:t>tax car owners, </a:t>
            </a:r>
          </a:p>
          <a:p>
            <a:r>
              <a:rPr lang="en-GB" dirty="0">
                <a:latin typeface="+mj-lt"/>
              </a:rPr>
              <a:t>subsidize public transport, </a:t>
            </a:r>
          </a:p>
          <a:p>
            <a:r>
              <a:rPr lang="en-GB" dirty="0">
                <a:latin typeface="+mj-lt"/>
              </a:rPr>
              <a:t>decide by implementing traffic rules who has right of way, </a:t>
            </a:r>
          </a:p>
          <a:p>
            <a:r>
              <a:rPr lang="en-GB" dirty="0">
                <a:latin typeface="+mj-lt"/>
              </a:rPr>
              <a:t>implement emission standards to make vehicles cleaner and safer, </a:t>
            </a:r>
          </a:p>
          <a:p>
            <a:r>
              <a:rPr lang="en-GB" dirty="0">
                <a:latin typeface="+mj-lt"/>
              </a:rPr>
              <a:t>and so forth…</a:t>
            </a:r>
          </a:p>
        </p:txBody>
      </p:sp>
      <p:pic>
        <p:nvPicPr>
          <p:cNvPr id="5" name="Afbeelding 4" descr="Afbeelding met apparaat, schaal, overdekt&#10;&#10;Automatisch gegenereerde beschrijving">
            <a:extLst>
              <a:ext uri="{FF2B5EF4-FFF2-40B4-BE49-F238E27FC236}">
                <a16:creationId xmlns:a16="http://schemas.microsoft.com/office/drawing/2014/main" id="{135F3755-1DA1-87E2-8A4A-4E29176EF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068" y="0"/>
            <a:ext cx="4706932" cy="6858000"/>
          </a:xfrm>
          <a:prstGeom prst="rect">
            <a:avLst/>
          </a:prstGeom>
        </p:spPr>
      </p:pic>
      <p:sp>
        <p:nvSpPr>
          <p:cNvPr id="7" name="Tekstvak 6">
            <a:extLst>
              <a:ext uri="{FF2B5EF4-FFF2-40B4-BE49-F238E27FC236}">
                <a16:creationId xmlns:a16="http://schemas.microsoft.com/office/drawing/2014/main" id="{2FAE1B92-3D8C-EF7B-12F3-922340F6E26B}"/>
              </a:ext>
            </a:extLst>
          </p:cNvPr>
          <p:cNvSpPr txBox="1"/>
          <p:nvPr/>
        </p:nvSpPr>
        <p:spPr>
          <a:xfrm>
            <a:off x="7593496" y="6565279"/>
            <a:ext cx="1510748" cy="230832"/>
          </a:xfrm>
          <a:prstGeom prst="rect">
            <a:avLst/>
          </a:prstGeom>
          <a:solidFill>
            <a:schemeClr val="bg1">
              <a:lumMod val="85000"/>
            </a:schemeClr>
          </a:solidFill>
        </p:spPr>
        <p:txBody>
          <a:bodyPr wrap="square">
            <a:spAutoFit/>
          </a:bodyPr>
          <a:lstStyle/>
          <a:p>
            <a:r>
              <a:rPr lang="en-GB" sz="900" dirty="0">
                <a:hlinkClick r:id="rId3"/>
              </a:rPr>
              <a:t>Law - Free image on </a:t>
            </a:r>
            <a:r>
              <a:rPr lang="en-GB" sz="900" dirty="0" err="1">
                <a:hlinkClick r:id="rId3"/>
              </a:rPr>
              <a:t>Pexels</a:t>
            </a:r>
            <a:r>
              <a:rPr lang="en-GB" sz="900" dirty="0"/>
              <a:t> </a:t>
            </a:r>
          </a:p>
        </p:txBody>
      </p:sp>
      <p:sp>
        <p:nvSpPr>
          <p:cNvPr id="6" name="Tekstvak 5">
            <a:extLst>
              <a:ext uri="{FF2B5EF4-FFF2-40B4-BE49-F238E27FC236}">
                <a16:creationId xmlns:a16="http://schemas.microsoft.com/office/drawing/2014/main" id="{105D2C5D-1BFB-E91D-F8AC-BD22E88197E4}"/>
              </a:ext>
            </a:extLst>
          </p:cNvPr>
          <p:cNvSpPr txBox="1"/>
          <p:nvPr/>
        </p:nvSpPr>
        <p:spPr>
          <a:xfrm>
            <a:off x="0" y="6627168"/>
            <a:ext cx="6096000" cy="230832"/>
          </a:xfrm>
          <a:prstGeom prst="rect">
            <a:avLst/>
          </a:prstGeom>
          <a:noFill/>
        </p:spPr>
        <p:txBody>
          <a:bodyPr wrap="square">
            <a:spAutoFit/>
          </a:bodyPr>
          <a:lstStyle/>
          <a:p>
            <a:r>
              <a:rPr lang="en-GB" sz="900" dirty="0"/>
              <a:t>Button, K.J. and D. </a:t>
            </a:r>
            <a:r>
              <a:rPr lang="en-GB" sz="900" dirty="0" err="1"/>
              <a:t>Gillingwater</a:t>
            </a:r>
            <a:r>
              <a:rPr lang="en-GB" sz="900" dirty="0"/>
              <a:t> (1986), Future Transport Policy, London: Routledge.</a:t>
            </a:r>
          </a:p>
        </p:txBody>
      </p:sp>
    </p:spTree>
    <p:extLst>
      <p:ext uri="{BB962C8B-B14F-4D97-AF65-F5344CB8AC3E}">
        <p14:creationId xmlns:p14="http://schemas.microsoft.com/office/powerpoint/2010/main" val="407493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303BF-3B5C-7EA2-274D-5574A0764166}"/>
              </a:ext>
            </a:extLst>
          </p:cNvPr>
          <p:cNvSpPr>
            <a:spLocks noGrp="1"/>
          </p:cNvSpPr>
          <p:nvPr>
            <p:ph type="title"/>
          </p:nvPr>
        </p:nvSpPr>
        <p:spPr/>
        <p:txBody>
          <a:bodyPr/>
          <a:lstStyle/>
          <a:p>
            <a:r>
              <a:rPr lang="en-GB" dirty="0">
                <a:solidFill>
                  <a:srgbClr val="00B0F0"/>
                </a:solidFill>
              </a:rPr>
              <a:t>Public choice theory</a:t>
            </a:r>
          </a:p>
        </p:txBody>
      </p:sp>
      <p:sp>
        <p:nvSpPr>
          <p:cNvPr id="3" name="Tijdelijke aanduiding voor inhoud 2">
            <a:extLst>
              <a:ext uri="{FF2B5EF4-FFF2-40B4-BE49-F238E27FC236}">
                <a16:creationId xmlns:a16="http://schemas.microsoft.com/office/drawing/2014/main" id="{7416F700-0E3B-937A-E752-2CB3F9518F26}"/>
              </a:ext>
            </a:extLst>
          </p:cNvPr>
          <p:cNvSpPr>
            <a:spLocks noGrp="1"/>
          </p:cNvSpPr>
          <p:nvPr>
            <p:ph sz="half" idx="1"/>
          </p:nvPr>
        </p:nvSpPr>
        <p:spPr>
          <a:xfrm>
            <a:off x="838200" y="1825625"/>
            <a:ext cx="3073400" cy="4351338"/>
          </a:xfrm>
        </p:spPr>
        <p:txBody>
          <a:bodyPr vert="horz" lIns="91440" tIns="45720" rIns="91440" bIns="45720" rtlCol="0">
            <a:normAutofit fontScale="70000" lnSpcReduction="20000"/>
          </a:bodyPr>
          <a:lstStyle/>
          <a:p>
            <a:pPr marL="0" indent="0">
              <a:buNone/>
            </a:pPr>
            <a:r>
              <a:rPr lang="en-GB" dirty="0" err="1">
                <a:latin typeface="+mj-lt"/>
              </a:rPr>
              <a:t>Flyvbjerg</a:t>
            </a:r>
            <a:r>
              <a:rPr lang="en-GB" dirty="0">
                <a:latin typeface="+mj-lt"/>
              </a:rPr>
              <a:t> et al. (2003a) have built a database of 258 transport infrastructure projects all over the world.</a:t>
            </a:r>
          </a:p>
          <a:p>
            <a:r>
              <a:rPr lang="en-GB" dirty="0">
                <a:latin typeface="+mj-lt"/>
              </a:rPr>
              <a:t>Of these projects </a:t>
            </a:r>
            <a:r>
              <a:rPr lang="en-GB" b="1" dirty="0">
                <a:latin typeface="+mj-lt"/>
              </a:rPr>
              <a:t>86% showed cost overruns</a:t>
            </a:r>
            <a:r>
              <a:rPr lang="en-GB" dirty="0">
                <a:latin typeface="+mj-lt"/>
              </a:rPr>
              <a:t>, with an average overrun of 28% of the estimated costs</a:t>
            </a:r>
          </a:p>
          <a:p>
            <a:r>
              <a:rPr lang="en-GB" dirty="0">
                <a:latin typeface="+mj-lt"/>
              </a:rPr>
              <a:t>‘Cost overruns’ means that the </a:t>
            </a:r>
            <a:r>
              <a:rPr lang="en-GB" b="1" dirty="0">
                <a:latin typeface="+mj-lt"/>
              </a:rPr>
              <a:t>costs of building the new infrastructure is higher compared to the cost estimation</a:t>
            </a:r>
            <a:r>
              <a:rPr lang="en-GB" dirty="0">
                <a:latin typeface="+mj-lt"/>
              </a:rPr>
              <a:t> used for making the political decision</a:t>
            </a:r>
          </a:p>
        </p:txBody>
      </p:sp>
      <p:sp>
        <p:nvSpPr>
          <p:cNvPr id="6" name="Tekstvak 5">
            <a:extLst>
              <a:ext uri="{FF2B5EF4-FFF2-40B4-BE49-F238E27FC236}">
                <a16:creationId xmlns:a16="http://schemas.microsoft.com/office/drawing/2014/main" id="{A2558856-DBB9-C084-B9C8-30374C4D928D}"/>
              </a:ext>
            </a:extLst>
          </p:cNvPr>
          <p:cNvSpPr txBox="1"/>
          <p:nvPr/>
        </p:nvSpPr>
        <p:spPr>
          <a:xfrm>
            <a:off x="0" y="6201419"/>
            <a:ext cx="12192000" cy="646331"/>
          </a:xfrm>
          <a:prstGeom prst="rect">
            <a:avLst/>
          </a:prstGeom>
          <a:noFill/>
        </p:spPr>
        <p:txBody>
          <a:bodyPr wrap="square">
            <a:spAutoFit/>
          </a:bodyPr>
          <a:lstStyle/>
          <a:p>
            <a:r>
              <a:rPr lang="en-GB" sz="900" dirty="0" err="1"/>
              <a:t>Flyvbjerg</a:t>
            </a:r>
            <a:r>
              <a:rPr lang="en-GB" sz="900" dirty="0"/>
              <a:t>, B., N. </a:t>
            </a:r>
            <a:r>
              <a:rPr lang="en-GB" sz="900" dirty="0" err="1"/>
              <a:t>Bruzelius</a:t>
            </a:r>
            <a:r>
              <a:rPr lang="en-GB" sz="900" dirty="0"/>
              <a:t> and W. </a:t>
            </a:r>
            <a:r>
              <a:rPr lang="en-GB" sz="900" dirty="0" err="1"/>
              <a:t>Rothengatter</a:t>
            </a:r>
            <a:r>
              <a:rPr lang="en-GB" sz="900" dirty="0"/>
              <a:t> (2003a), Megaprojects and Risk: An Anatomy of Ambition, Cambridge: Cambridge University Press.</a:t>
            </a:r>
            <a:br>
              <a:rPr lang="en-GB" sz="900" dirty="0"/>
            </a:br>
            <a:r>
              <a:rPr lang="en-GB" sz="900" dirty="0" err="1"/>
              <a:t>Flyvbjerg</a:t>
            </a:r>
            <a:r>
              <a:rPr lang="en-GB" sz="900" dirty="0"/>
              <a:t>, B. (2005), ‘Policy and planning for large infrastructure projects: problems, causes, cures’, Policy Research Working Paper, World Bank, Washington, DC.</a:t>
            </a:r>
            <a:br>
              <a:rPr lang="en-GB" sz="900" dirty="0"/>
            </a:br>
            <a:r>
              <a:rPr lang="en-GB" sz="900" dirty="0" err="1"/>
              <a:t>Cantarelli</a:t>
            </a:r>
            <a:r>
              <a:rPr lang="en-GB" sz="900" dirty="0"/>
              <a:t>, C.C., B. </a:t>
            </a:r>
            <a:r>
              <a:rPr lang="en-GB" sz="900" dirty="0" err="1"/>
              <a:t>Flyvbjerg</a:t>
            </a:r>
            <a:r>
              <a:rPr lang="en-GB" sz="900" dirty="0"/>
              <a:t>, E.J.E. Molin and B. van Wee (2010), ‘Cost overruns in large-scale transportation infrastructure projects: explanations and their theoretical embeddedness’, European Journal of Transport Infrastructure Research, 10 (1), 5–18.</a:t>
            </a:r>
            <a:br>
              <a:rPr lang="en-GB" sz="900" dirty="0"/>
            </a:br>
            <a:r>
              <a:rPr lang="en-GB" sz="900" dirty="0" err="1"/>
              <a:t>Lovallo</a:t>
            </a:r>
            <a:r>
              <a:rPr lang="en-GB" sz="900" dirty="0"/>
              <a:t>, D. and D. Kahneman (2003), ‘Delusions of success: how optimism undermines </a:t>
            </a:r>
            <a:r>
              <a:rPr lang="en-GB" sz="900" dirty="0" err="1"/>
              <a:t>execu</a:t>
            </a:r>
            <a:r>
              <a:rPr lang="en-GB" sz="900" dirty="0"/>
              <a:t>- </a:t>
            </a:r>
            <a:r>
              <a:rPr lang="en-GB" sz="900" dirty="0" err="1"/>
              <a:t>tives</a:t>
            </a:r>
            <a:r>
              <a:rPr lang="en-GB" sz="900" dirty="0"/>
              <a:t>’ decisions’, Harvard Business Review, 81 (7), 56–63.</a:t>
            </a:r>
          </a:p>
        </p:txBody>
      </p:sp>
      <p:graphicFrame>
        <p:nvGraphicFramePr>
          <p:cNvPr id="5" name="Content Placeholder 4">
            <a:extLst>
              <a:ext uri="{FF2B5EF4-FFF2-40B4-BE49-F238E27FC236}">
                <a16:creationId xmlns:a16="http://schemas.microsoft.com/office/drawing/2014/main" id="{56E62B3D-944D-B6E7-6FB9-F23E204EE525}"/>
              </a:ext>
            </a:extLst>
          </p:cNvPr>
          <p:cNvGraphicFramePr>
            <a:graphicFrameLocks noGrp="1"/>
          </p:cNvGraphicFramePr>
          <p:nvPr>
            <p:ph sz="half" idx="2"/>
            <p:extLst>
              <p:ext uri="{D42A27DB-BD31-4B8C-83A1-F6EECF244321}">
                <p14:modId xmlns:p14="http://schemas.microsoft.com/office/powerpoint/2010/main" val="1915779215"/>
              </p:ext>
            </p:extLst>
          </p:nvPr>
        </p:nvGraphicFramePr>
        <p:xfrm>
          <a:off x="4003040" y="1825625"/>
          <a:ext cx="735076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Blueprint outline">
            <a:extLst>
              <a:ext uri="{FF2B5EF4-FFF2-40B4-BE49-F238E27FC236}">
                <a16:creationId xmlns:a16="http://schemas.microsoft.com/office/drawing/2014/main" id="{243CB655-FD8E-DEBA-D099-04053A8EA7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3200" y="3126880"/>
            <a:ext cx="614400" cy="614400"/>
          </a:xfrm>
          <a:prstGeom prst="rect">
            <a:avLst/>
          </a:prstGeom>
        </p:spPr>
      </p:pic>
      <p:pic>
        <p:nvPicPr>
          <p:cNvPr id="11" name="Graphic 10" descr="Money outline">
            <a:extLst>
              <a:ext uri="{FF2B5EF4-FFF2-40B4-BE49-F238E27FC236}">
                <a16:creationId xmlns:a16="http://schemas.microsoft.com/office/drawing/2014/main" id="{43C2300F-5655-BD9A-B402-53BBB24B8B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4060656"/>
            <a:ext cx="739767" cy="739767"/>
          </a:xfrm>
          <a:prstGeom prst="rect">
            <a:avLst/>
          </a:prstGeom>
        </p:spPr>
      </p:pic>
      <p:pic>
        <p:nvPicPr>
          <p:cNvPr id="13" name="Graphic 12" descr="Court outline">
            <a:extLst>
              <a:ext uri="{FF2B5EF4-FFF2-40B4-BE49-F238E27FC236}">
                <a16:creationId xmlns:a16="http://schemas.microsoft.com/office/drawing/2014/main" id="{30941BCB-C385-5B15-0215-AA83FAE6F4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97520" y="4186023"/>
            <a:ext cx="614400" cy="614400"/>
          </a:xfrm>
          <a:prstGeom prst="rect">
            <a:avLst/>
          </a:prstGeom>
        </p:spPr>
      </p:pic>
      <p:pic>
        <p:nvPicPr>
          <p:cNvPr id="15" name="Graphic 14" descr="Mental Health outline">
            <a:extLst>
              <a:ext uri="{FF2B5EF4-FFF2-40B4-BE49-F238E27FC236}">
                <a16:creationId xmlns:a16="http://schemas.microsoft.com/office/drawing/2014/main" id="{164ECE7B-AE5F-D752-F0A4-3CAC72C1FA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97520" y="3126880"/>
            <a:ext cx="614400" cy="614400"/>
          </a:xfrm>
          <a:prstGeom prst="rect">
            <a:avLst/>
          </a:prstGeom>
        </p:spPr>
      </p:pic>
    </p:spTree>
    <p:extLst>
      <p:ext uri="{BB962C8B-B14F-4D97-AF65-F5344CB8AC3E}">
        <p14:creationId xmlns:p14="http://schemas.microsoft.com/office/powerpoint/2010/main" val="3441040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C46C1124-A0C0-24DB-054A-1BDD159D3CEB}"/>
              </a:ext>
            </a:extLst>
          </p:cNvPr>
          <p:cNvSpPr>
            <a:spLocks noGrp="1"/>
          </p:cNvSpPr>
          <p:nvPr>
            <p:ph type="title"/>
          </p:nvPr>
        </p:nvSpPr>
        <p:spPr>
          <a:xfrm>
            <a:off x="838199" y="365125"/>
            <a:ext cx="7296539" cy="1325563"/>
          </a:xfrm>
        </p:spPr>
        <p:txBody>
          <a:bodyPr>
            <a:normAutofit/>
          </a:bodyPr>
          <a:lstStyle/>
          <a:p>
            <a:r>
              <a:rPr lang="en-GB" dirty="0">
                <a:solidFill>
                  <a:srgbClr val="00B0F0"/>
                </a:solidFill>
              </a:rPr>
              <a:t>Public choice theory</a:t>
            </a:r>
          </a:p>
        </p:txBody>
      </p:sp>
      <p:sp>
        <p:nvSpPr>
          <p:cNvPr id="3" name="Tijdelijke aanduiding voor inhoud 2">
            <a:extLst>
              <a:ext uri="{FF2B5EF4-FFF2-40B4-BE49-F238E27FC236}">
                <a16:creationId xmlns:a16="http://schemas.microsoft.com/office/drawing/2014/main" id="{4EFB283E-1552-EA48-CA0C-89481588E4BE}"/>
              </a:ext>
            </a:extLst>
          </p:cNvPr>
          <p:cNvSpPr>
            <a:spLocks noGrp="1"/>
          </p:cNvSpPr>
          <p:nvPr>
            <p:ph idx="1"/>
          </p:nvPr>
        </p:nvSpPr>
        <p:spPr>
          <a:xfrm>
            <a:off x="838200" y="1825625"/>
            <a:ext cx="5387502" cy="4351338"/>
          </a:xfrm>
        </p:spPr>
        <p:txBody>
          <a:bodyPr>
            <a:normAutofit/>
          </a:bodyPr>
          <a:lstStyle/>
          <a:p>
            <a:pPr marL="0" indent="0">
              <a:buNone/>
            </a:pPr>
            <a:r>
              <a:rPr lang="en-GB" sz="2400" dirty="0">
                <a:latin typeface="+mj-lt"/>
              </a:rPr>
              <a:t>The root causes of inaccuracies in cost-benefit analysis (CBA) outcomes </a:t>
            </a:r>
            <a:r>
              <a:rPr lang="en-GB" sz="2400" b="1" dirty="0">
                <a:latin typeface="+mj-lt"/>
              </a:rPr>
              <a:t>are not purely technical but are influenced by factors like overconfidence bias, planning fallacy, and strategic misrepresentation </a:t>
            </a:r>
            <a:r>
              <a:rPr lang="en-GB" sz="2400" dirty="0">
                <a:latin typeface="+mj-lt"/>
              </a:rPr>
              <a:t>(</a:t>
            </a:r>
            <a:r>
              <a:rPr lang="en-GB" sz="2400" dirty="0" err="1">
                <a:latin typeface="+mj-lt"/>
              </a:rPr>
              <a:t>Flyvbjerg</a:t>
            </a:r>
            <a:r>
              <a:rPr lang="en-GB" sz="2400" dirty="0">
                <a:latin typeface="+mj-lt"/>
              </a:rPr>
              <a:t> and Bester, 2021)</a:t>
            </a:r>
          </a:p>
          <a:p>
            <a:pPr marL="0" indent="0">
              <a:buNone/>
            </a:pPr>
            <a:r>
              <a:rPr lang="en-GB" sz="2400" dirty="0">
                <a:latin typeface="+mj-lt"/>
              </a:rPr>
              <a:t>Despite the well-known phenomena affecting estimation accuracy, there has been </a:t>
            </a:r>
            <a:r>
              <a:rPr lang="en-GB" sz="2400" b="1" dirty="0">
                <a:latin typeface="+mj-lt"/>
              </a:rPr>
              <a:t>little improvement in estimation methods over time, indicating a lack of feedback loop and learning process in place.</a:t>
            </a:r>
          </a:p>
        </p:txBody>
      </p:sp>
      <p:pic>
        <p:nvPicPr>
          <p:cNvPr id="6" name="Afbeelding 5" descr="Afbeelding met tekst, schermopname, ontwerp, illustratie&#10;&#10;Automatisch gegenereerde beschrijving">
            <a:extLst>
              <a:ext uri="{FF2B5EF4-FFF2-40B4-BE49-F238E27FC236}">
                <a16:creationId xmlns:a16="http://schemas.microsoft.com/office/drawing/2014/main" id="{B13F3207-36CB-3E76-CB94-301F42D60872}"/>
              </a:ext>
            </a:extLst>
          </p:cNvPr>
          <p:cNvPicPr>
            <a:picLocks noChangeAspect="1"/>
          </p:cNvPicPr>
          <p:nvPr/>
        </p:nvPicPr>
        <p:blipFill rotWithShape="1">
          <a:blip r:embed="rId3">
            <a:extLst>
              <a:ext uri="{28A0092B-C50C-407E-A947-70E740481C1C}">
                <a14:useLocalDpi xmlns:a14="http://schemas.microsoft.com/office/drawing/2010/main" val="0"/>
              </a:ext>
            </a:extLst>
          </a:blip>
          <a:srcRect l="4643" r="30761"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D0EEA114-2F5B-32A4-6321-6F44CBD4ACF5}"/>
              </a:ext>
            </a:extLst>
          </p:cNvPr>
          <p:cNvSpPr txBox="1"/>
          <p:nvPr/>
        </p:nvSpPr>
        <p:spPr>
          <a:xfrm>
            <a:off x="10064886" y="6627168"/>
            <a:ext cx="2522706" cy="230832"/>
          </a:xfrm>
          <a:prstGeom prst="rect">
            <a:avLst/>
          </a:prstGeom>
          <a:noFill/>
        </p:spPr>
        <p:txBody>
          <a:bodyPr wrap="square">
            <a:spAutoFit/>
          </a:bodyPr>
          <a:lstStyle/>
          <a:p>
            <a:r>
              <a:rPr lang="en-GB" sz="900" dirty="0">
                <a:highlight>
                  <a:srgbClr val="C0C0C0"/>
                </a:highlight>
                <a:hlinkClick r:id="rId4"/>
              </a:rPr>
              <a:t>Financial analysis - Free image on </a:t>
            </a:r>
            <a:r>
              <a:rPr lang="en-GB" sz="900" dirty="0" err="1">
                <a:highlight>
                  <a:srgbClr val="C0C0C0"/>
                </a:highlight>
                <a:hlinkClick r:id="rId4"/>
              </a:rPr>
              <a:t>Pixabay</a:t>
            </a:r>
            <a:r>
              <a:rPr lang="en-GB" sz="900" dirty="0">
                <a:highlight>
                  <a:srgbClr val="C0C0C0"/>
                </a:highlight>
              </a:rPr>
              <a:t> </a:t>
            </a:r>
          </a:p>
        </p:txBody>
      </p:sp>
      <p:sp>
        <p:nvSpPr>
          <p:cNvPr id="5" name="Tekstvak 4">
            <a:extLst>
              <a:ext uri="{FF2B5EF4-FFF2-40B4-BE49-F238E27FC236}">
                <a16:creationId xmlns:a16="http://schemas.microsoft.com/office/drawing/2014/main" id="{73659D7B-0789-8ECE-08DB-2188C64D5EB4}"/>
              </a:ext>
            </a:extLst>
          </p:cNvPr>
          <p:cNvSpPr txBox="1"/>
          <p:nvPr/>
        </p:nvSpPr>
        <p:spPr>
          <a:xfrm>
            <a:off x="0" y="6611778"/>
            <a:ext cx="7342909" cy="215444"/>
          </a:xfrm>
          <a:prstGeom prst="rect">
            <a:avLst/>
          </a:prstGeom>
          <a:noFill/>
        </p:spPr>
        <p:txBody>
          <a:bodyPr wrap="square">
            <a:spAutoFit/>
          </a:bodyPr>
          <a:lstStyle/>
          <a:p>
            <a:r>
              <a:rPr lang="en-GB" sz="800" dirty="0" err="1"/>
              <a:t>Flyvbjerg</a:t>
            </a:r>
            <a:r>
              <a:rPr lang="en-GB" sz="800" dirty="0"/>
              <a:t>, B. and D.W. Bester (2021), ‘The cost-benefit fallacy: Why cost-benefit analysis is broken and how to fix it’, Journal of Benefit-Cost Analysis, 12(3), 395–419.</a:t>
            </a:r>
          </a:p>
        </p:txBody>
      </p:sp>
    </p:spTree>
    <p:extLst>
      <p:ext uri="{BB962C8B-B14F-4D97-AF65-F5344CB8AC3E}">
        <p14:creationId xmlns:p14="http://schemas.microsoft.com/office/powerpoint/2010/main" val="3359792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438594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2348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3EF19-0788-70EB-B3B4-D659F7D9110D}"/>
              </a:ext>
            </a:extLst>
          </p:cNvPr>
          <p:cNvSpPr>
            <a:spLocks noGrp="1"/>
          </p:cNvSpPr>
          <p:nvPr>
            <p:ph type="title"/>
          </p:nvPr>
        </p:nvSpPr>
        <p:spPr/>
        <p:txBody>
          <a:bodyPr/>
          <a:lstStyle/>
          <a:p>
            <a:r>
              <a:rPr lang="en-GB" dirty="0">
                <a:solidFill>
                  <a:srgbClr val="00B0F0"/>
                </a:solidFill>
              </a:rPr>
              <a:t>‘Healthy’ transport policies</a:t>
            </a:r>
            <a:endParaRPr lang="en-GB" dirty="0"/>
          </a:p>
        </p:txBody>
      </p:sp>
      <p:sp>
        <p:nvSpPr>
          <p:cNvPr id="3" name="Tijdelijke aanduiding voor inhoud 2">
            <a:extLst>
              <a:ext uri="{FF2B5EF4-FFF2-40B4-BE49-F238E27FC236}">
                <a16:creationId xmlns:a16="http://schemas.microsoft.com/office/drawing/2014/main" id="{71949BF6-804B-4C61-3292-128119F12246}"/>
              </a:ext>
            </a:extLst>
          </p:cNvPr>
          <p:cNvSpPr>
            <a:spLocks noGrp="1"/>
          </p:cNvSpPr>
          <p:nvPr>
            <p:ph idx="1"/>
          </p:nvPr>
        </p:nvSpPr>
        <p:spPr/>
        <p:txBody>
          <a:bodyPr>
            <a:normAutofit fontScale="77500" lnSpcReduction="20000"/>
          </a:bodyPr>
          <a:lstStyle/>
          <a:p>
            <a:pPr marL="0" indent="0">
              <a:buNone/>
            </a:pPr>
            <a:r>
              <a:rPr lang="en-GB" dirty="0">
                <a:latin typeface="+mj-lt"/>
              </a:rPr>
              <a:t>Six general criteria for </a:t>
            </a:r>
            <a:r>
              <a:rPr lang="en-GB" sz="2800" dirty="0">
                <a:latin typeface="+mj-lt"/>
              </a:rPr>
              <a:t>‘healthy’ transport policy </a:t>
            </a:r>
            <a:r>
              <a:rPr lang="en-GB" dirty="0">
                <a:latin typeface="+mj-lt"/>
              </a:rPr>
              <a:t>interventions</a:t>
            </a:r>
            <a:r>
              <a:rPr lang="en-GB" sz="2800" dirty="0">
                <a:latin typeface="+mj-lt"/>
              </a:rPr>
              <a:t> (van Wee, 2009)</a:t>
            </a:r>
            <a:endParaRPr lang="en-GB" dirty="0">
              <a:latin typeface="+mj-lt"/>
            </a:endParaRPr>
          </a:p>
          <a:p>
            <a:pPr marL="514350" indent="-514350">
              <a:buFont typeface="+mj-lt"/>
              <a:buAutoNum type="arabicPeriod"/>
            </a:pPr>
            <a:r>
              <a:rPr lang="en-GB" b="1" dirty="0">
                <a:latin typeface="+mj-lt"/>
              </a:rPr>
              <a:t>Effectiveness</a:t>
            </a:r>
            <a:r>
              <a:rPr lang="en-GB" dirty="0">
                <a:latin typeface="+mj-lt"/>
              </a:rPr>
              <a:t>: Does the policy achieve its intended goals? Consider the level of effects</a:t>
            </a:r>
          </a:p>
          <a:p>
            <a:pPr marL="514350" indent="-514350">
              <a:buFont typeface="+mj-lt"/>
              <a:buAutoNum type="arabicPeriod"/>
            </a:pPr>
            <a:r>
              <a:rPr lang="en-GB" b="1" dirty="0">
                <a:latin typeface="+mj-lt"/>
              </a:rPr>
              <a:t>Efficiency</a:t>
            </a:r>
            <a:r>
              <a:rPr lang="en-GB" dirty="0">
                <a:latin typeface="+mj-lt"/>
              </a:rPr>
              <a:t>: Assess cost-effectiveness or cost-to-benefit ratio, particularly in complex policy options with multiple effects or non-monetary costs</a:t>
            </a:r>
          </a:p>
          <a:p>
            <a:pPr marL="514350" indent="-514350">
              <a:buFont typeface="+mj-lt"/>
              <a:buAutoNum type="arabicPeriod"/>
            </a:pPr>
            <a:r>
              <a:rPr lang="en-GB" b="1" dirty="0">
                <a:latin typeface="+mj-lt"/>
              </a:rPr>
              <a:t>Equity</a:t>
            </a:r>
            <a:r>
              <a:rPr lang="en-GB" dirty="0">
                <a:latin typeface="+mj-lt"/>
              </a:rPr>
              <a:t>: Address the distribution of benefits and costs. Clearly define the target group and the meaning of improved accessibility for that group</a:t>
            </a:r>
          </a:p>
          <a:p>
            <a:pPr marL="514350" indent="-514350">
              <a:buFont typeface="+mj-lt"/>
              <a:buAutoNum type="arabicPeriod"/>
            </a:pPr>
            <a:r>
              <a:rPr lang="en-GB" b="1" dirty="0">
                <a:latin typeface="+mj-lt"/>
              </a:rPr>
              <a:t>Ease of implementation</a:t>
            </a:r>
            <a:r>
              <a:rPr lang="en-GB" dirty="0">
                <a:latin typeface="+mj-lt"/>
              </a:rPr>
              <a:t>: While not the sole determinant of a healthy policy, policies that are easy to implement are advantageous. Identify barriers and learn from successful implementations elsewhere</a:t>
            </a:r>
          </a:p>
          <a:p>
            <a:pPr marL="514350" indent="-514350">
              <a:buFont typeface="+mj-lt"/>
              <a:buAutoNum type="arabicPeriod"/>
            </a:pPr>
            <a:r>
              <a:rPr lang="en-GB" b="1" dirty="0">
                <a:latin typeface="+mj-lt"/>
              </a:rPr>
              <a:t>Flexibility</a:t>
            </a:r>
            <a:r>
              <a:rPr lang="en-GB" dirty="0">
                <a:latin typeface="+mj-lt"/>
              </a:rPr>
              <a:t>: Evaluate the adaptability of the policy to foresee changes. Some policies, like levies on fuels and cars, are relatively easy to change</a:t>
            </a:r>
          </a:p>
          <a:p>
            <a:pPr marL="514350" indent="-514350">
              <a:buFont typeface="+mj-lt"/>
              <a:buAutoNum type="arabicPeriod"/>
            </a:pPr>
            <a:r>
              <a:rPr lang="en-GB" b="1" dirty="0">
                <a:latin typeface="+mj-lt"/>
              </a:rPr>
              <a:t>Long-term robustness</a:t>
            </a:r>
            <a:r>
              <a:rPr lang="en-GB" dirty="0">
                <a:latin typeface="+mj-lt"/>
              </a:rPr>
              <a:t>: Consider whether the policy is 'no regret' under uncertain long-term developments. Assess its resilience to major societal changes, especially in expensive land-use or transport infrastructure policies</a:t>
            </a:r>
          </a:p>
        </p:txBody>
      </p:sp>
      <p:sp>
        <p:nvSpPr>
          <p:cNvPr id="5" name="Tekstvak 4">
            <a:extLst>
              <a:ext uri="{FF2B5EF4-FFF2-40B4-BE49-F238E27FC236}">
                <a16:creationId xmlns:a16="http://schemas.microsoft.com/office/drawing/2014/main" id="{26FDED24-36E2-054F-D091-4B007BA4B3CB}"/>
              </a:ext>
            </a:extLst>
          </p:cNvPr>
          <p:cNvSpPr txBox="1"/>
          <p:nvPr/>
        </p:nvSpPr>
        <p:spPr>
          <a:xfrm>
            <a:off x="0" y="6627168"/>
            <a:ext cx="9615054" cy="230832"/>
          </a:xfrm>
          <a:prstGeom prst="rect">
            <a:avLst/>
          </a:prstGeom>
          <a:noFill/>
        </p:spPr>
        <p:txBody>
          <a:bodyPr wrap="square">
            <a:spAutoFit/>
          </a:bodyPr>
          <a:lstStyle/>
          <a:p>
            <a:r>
              <a:rPr lang="en-GB" sz="900" dirty="0"/>
              <a:t>Van Wee, B. (2009), Transport Policy: What Can It and What Can’t It Do?, European Transport Conference 2009, http://etcproceedings.org/paper/ transport-policy-what-it-can-and-what-it-can-t-do.</a:t>
            </a:r>
          </a:p>
        </p:txBody>
      </p:sp>
    </p:spTree>
    <p:extLst>
      <p:ext uri="{BB962C8B-B14F-4D97-AF65-F5344CB8AC3E}">
        <p14:creationId xmlns:p14="http://schemas.microsoft.com/office/powerpoint/2010/main" val="358780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491426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453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ADB95-83A1-7061-D285-E834EF1888B9}"/>
              </a:ext>
            </a:extLst>
          </p:cNvPr>
          <p:cNvSpPr>
            <a:spLocks noGrp="1"/>
          </p:cNvSpPr>
          <p:nvPr>
            <p:ph type="title"/>
          </p:nvPr>
        </p:nvSpPr>
        <p:spPr/>
        <p:txBody>
          <a:bodyPr/>
          <a:lstStyle/>
          <a:p>
            <a:r>
              <a:rPr lang="en-GB" dirty="0">
                <a:solidFill>
                  <a:srgbClr val="00B0F0"/>
                </a:solidFill>
              </a:rPr>
              <a:t>Current transport policy</a:t>
            </a:r>
          </a:p>
        </p:txBody>
      </p:sp>
      <p:sp>
        <p:nvSpPr>
          <p:cNvPr id="3" name="Tijdelijke aanduiding voor inhoud 2">
            <a:extLst>
              <a:ext uri="{FF2B5EF4-FFF2-40B4-BE49-F238E27FC236}">
                <a16:creationId xmlns:a16="http://schemas.microsoft.com/office/drawing/2014/main" id="{F9A214F4-4CBC-AFFC-CDB7-AD4EBFC70694}"/>
              </a:ext>
            </a:extLst>
          </p:cNvPr>
          <p:cNvSpPr>
            <a:spLocks noGrp="1"/>
          </p:cNvSpPr>
          <p:nvPr>
            <p:ph idx="1"/>
          </p:nvPr>
        </p:nvSpPr>
        <p:spPr>
          <a:xfrm>
            <a:off x="1706880" y="1825625"/>
            <a:ext cx="9543060" cy="4351338"/>
          </a:xfrm>
        </p:spPr>
        <p:txBody>
          <a:bodyPr>
            <a:normAutofit fontScale="92500"/>
          </a:bodyPr>
          <a:lstStyle/>
          <a:p>
            <a:pPr marL="0" indent="0">
              <a:buNone/>
            </a:pPr>
            <a:r>
              <a:rPr lang="en-GB" dirty="0">
                <a:latin typeface="+mj-lt"/>
              </a:rPr>
              <a:t>There are different ways to classify transport policies: </a:t>
            </a:r>
          </a:p>
          <a:p>
            <a:r>
              <a:rPr lang="en-GB" b="1" dirty="0">
                <a:latin typeface="+mj-lt"/>
              </a:rPr>
              <a:t>According to policy goal</a:t>
            </a:r>
            <a:r>
              <a:rPr lang="en-GB" dirty="0">
                <a:latin typeface="+mj-lt"/>
              </a:rPr>
              <a:t>. For example, policies to improve accessibility or policies to improve transport safety</a:t>
            </a:r>
          </a:p>
          <a:p>
            <a:r>
              <a:rPr lang="en-GB" b="1" dirty="0">
                <a:latin typeface="+mj-lt"/>
              </a:rPr>
              <a:t>According to the kind of instrument. </a:t>
            </a:r>
            <a:r>
              <a:rPr lang="en-GB" dirty="0">
                <a:latin typeface="+mj-lt"/>
              </a:rPr>
              <a:t>For example, pricing policies or policies providing new infrastructure.</a:t>
            </a:r>
          </a:p>
          <a:p>
            <a:r>
              <a:rPr lang="en-GB" b="1" dirty="0">
                <a:latin typeface="+mj-lt"/>
              </a:rPr>
              <a:t>According to the policy body </a:t>
            </a:r>
            <a:r>
              <a:rPr lang="en-GB" dirty="0">
                <a:latin typeface="+mj-lt"/>
              </a:rPr>
              <a:t>responsible for implementing the policy. </a:t>
            </a:r>
          </a:p>
          <a:p>
            <a:pPr lvl="1"/>
            <a:r>
              <a:rPr lang="en-GB" dirty="0">
                <a:latin typeface="+mj-lt"/>
              </a:rPr>
              <a:t>national and regional governments (federal states or provinces), city councils, </a:t>
            </a:r>
          </a:p>
          <a:p>
            <a:pPr lvl="1"/>
            <a:r>
              <a:rPr lang="en-GB" dirty="0">
                <a:latin typeface="+mj-lt"/>
              </a:rPr>
              <a:t>supranational bodies (such as the International Civil Aviation Organization (ICAO) and the International Maritime Organization (IMO) of the United Nations) and </a:t>
            </a:r>
          </a:p>
          <a:p>
            <a:pPr lvl="1"/>
            <a:r>
              <a:rPr lang="en-GB" dirty="0">
                <a:latin typeface="+mj-lt"/>
              </a:rPr>
              <a:t>international economic and political blocks (e.g., the European Union, EU)</a:t>
            </a:r>
          </a:p>
        </p:txBody>
      </p:sp>
      <p:pic>
        <p:nvPicPr>
          <p:cNvPr id="5" name="Graphic 4" descr="Court outline">
            <a:extLst>
              <a:ext uri="{FF2B5EF4-FFF2-40B4-BE49-F238E27FC236}">
                <a16:creationId xmlns:a16="http://schemas.microsoft.com/office/drawing/2014/main" id="{2635055E-9D09-7584-24AC-21E41096B9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060" y="3841787"/>
            <a:ext cx="600000" cy="600000"/>
          </a:xfrm>
          <a:prstGeom prst="rect">
            <a:avLst/>
          </a:prstGeom>
        </p:spPr>
      </p:pic>
      <p:pic>
        <p:nvPicPr>
          <p:cNvPr id="7" name="Graphic 6" descr="Wrench outline">
            <a:extLst>
              <a:ext uri="{FF2B5EF4-FFF2-40B4-BE49-F238E27FC236}">
                <a16:creationId xmlns:a16="http://schemas.microsoft.com/office/drawing/2014/main" id="{4FB87CBE-E591-CAFA-0690-FE5D8EFD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060" y="3091682"/>
            <a:ext cx="600000" cy="600000"/>
          </a:xfrm>
          <a:prstGeom prst="rect">
            <a:avLst/>
          </a:prstGeom>
        </p:spPr>
      </p:pic>
      <p:pic>
        <p:nvPicPr>
          <p:cNvPr id="9" name="Graphic 8" descr="Bullseye outline">
            <a:extLst>
              <a:ext uri="{FF2B5EF4-FFF2-40B4-BE49-F238E27FC236}">
                <a16:creationId xmlns:a16="http://schemas.microsoft.com/office/drawing/2014/main" id="{0E365164-FAB5-573A-C4A0-8C9AE2CE4C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060" y="2278871"/>
            <a:ext cx="600000" cy="600000"/>
          </a:xfrm>
          <a:prstGeom prst="rect">
            <a:avLst/>
          </a:prstGeom>
        </p:spPr>
      </p:pic>
    </p:spTree>
    <p:extLst>
      <p:ext uri="{BB962C8B-B14F-4D97-AF65-F5344CB8AC3E}">
        <p14:creationId xmlns:p14="http://schemas.microsoft.com/office/powerpoint/2010/main" val="3829652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E36C5-CAF4-0B42-17C0-3BF50E9DD3E3}"/>
              </a:ext>
            </a:extLst>
          </p:cNvPr>
          <p:cNvSpPr>
            <a:spLocks noGrp="1"/>
          </p:cNvSpPr>
          <p:nvPr>
            <p:ph type="title"/>
          </p:nvPr>
        </p:nvSpPr>
        <p:spPr/>
        <p:txBody>
          <a:bodyPr/>
          <a:lstStyle/>
          <a:p>
            <a:r>
              <a:rPr lang="en-GB" dirty="0">
                <a:solidFill>
                  <a:srgbClr val="00B0F0"/>
                </a:solidFill>
              </a:rPr>
              <a:t>Current transport policy</a:t>
            </a:r>
          </a:p>
        </p:txBody>
      </p:sp>
      <p:sp>
        <p:nvSpPr>
          <p:cNvPr id="8" name="Tijdelijke aanduiding voor inhoud 7">
            <a:extLst>
              <a:ext uri="{FF2B5EF4-FFF2-40B4-BE49-F238E27FC236}">
                <a16:creationId xmlns:a16="http://schemas.microsoft.com/office/drawing/2014/main" id="{E1A4A1DB-1DD2-9777-2381-5AFA0A74679B}"/>
              </a:ext>
            </a:extLst>
          </p:cNvPr>
          <p:cNvSpPr>
            <a:spLocks noGrp="1"/>
          </p:cNvSpPr>
          <p:nvPr>
            <p:ph idx="1"/>
          </p:nvPr>
        </p:nvSpPr>
        <p:spPr>
          <a:xfrm>
            <a:off x="838200" y="1825625"/>
            <a:ext cx="10515600" cy="4667250"/>
          </a:xfrm>
        </p:spPr>
        <p:txBody>
          <a:bodyPr>
            <a:normAutofit/>
          </a:bodyPr>
          <a:lstStyle/>
          <a:p>
            <a:pPr marL="0" indent="0">
              <a:buNone/>
            </a:pPr>
            <a:r>
              <a:rPr lang="en-GB" sz="2000" dirty="0">
                <a:latin typeface="+mj-lt"/>
              </a:rPr>
              <a:t>Various transport policy instruments are used to achieve different goals (from Table 13.2, page 289):</a:t>
            </a:r>
          </a:p>
          <a:p>
            <a:pPr marL="0" indent="0">
              <a:buNone/>
            </a:pPr>
            <a:endParaRPr lang="en-GB" dirty="0"/>
          </a:p>
        </p:txBody>
      </p:sp>
      <p:graphicFrame>
        <p:nvGraphicFramePr>
          <p:cNvPr id="3" name="Tabel 3">
            <a:extLst>
              <a:ext uri="{FF2B5EF4-FFF2-40B4-BE49-F238E27FC236}">
                <a16:creationId xmlns:a16="http://schemas.microsoft.com/office/drawing/2014/main" id="{FEAAC7DB-665F-8473-8A7C-2202D6681C7F}"/>
              </a:ext>
            </a:extLst>
          </p:cNvPr>
          <p:cNvGraphicFramePr>
            <a:graphicFrameLocks noGrp="1"/>
          </p:cNvGraphicFramePr>
          <p:nvPr>
            <p:extLst>
              <p:ext uri="{D42A27DB-BD31-4B8C-83A1-F6EECF244321}">
                <p14:modId xmlns:p14="http://schemas.microsoft.com/office/powerpoint/2010/main" val="4145089408"/>
              </p:ext>
            </p:extLst>
          </p:nvPr>
        </p:nvGraphicFramePr>
        <p:xfrm>
          <a:off x="992908" y="2668252"/>
          <a:ext cx="10360892" cy="3653279"/>
        </p:xfrm>
        <a:graphic>
          <a:graphicData uri="http://schemas.openxmlformats.org/drawingml/2006/table">
            <a:tbl>
              <a:tblPr firstRow="1" bandRow="1">
                <a:tableStyleId>{5940675A-B579-460E-94D1-54222C63F5DA}</a:tableStyleId>
              </a:tblPr>
              <a:tblGrid>
                <a:gridCol w="2318328">
                  <a:extLst>
                    <a:ext uri="{9D8B030D-6E8A-4147-A177-3AD203B41FA5}">
                      <a16:colId xmlns:a16="http://schemas.microsoft.com/office/drawing/2014/main" val="426083565"/>
                    </a:ext>
                  </a:extLst>
                </a:gridCol>
                <a:gridCol w="8042564">
                  <a:extLst>
                    <a:ext uri="{9D8B030D-6E8A-4147-A177-3AD203B41FA5}">
                      <a16:colId xmlns:a16="http://schemas.microsoft.com/office/drawing/2014/main" val="878284657"/>
                    </a:ext>
                  </a:extLst>
                </a:gridCol>
              </a:tblGrid>
              <a:tr h="524322">
                <a:tc>
                  <a:txBody>
                    <a:bodyPr/>
                    <a:lstStyle/>
                    <a:p>
                      <a:r>
                        <a:rPr lang="en-GB" sz="1600" dirty="0">
                          <a:latin typeface="+mj-lt"/>
                        </a:rPr>
                        <a:t>Improving accessibility</a:t>
                      </a:r>
                    </a:p>
                  </a:txBody>
                  <a:tcPr/>
                </a:tc>
                <a:tc>
                  <a:txBody>
                    <a:bodyPr/>
                    <a:lstStyle/>
                    <a:p>
                      <a:r>
                        <a:rPr lang="en-GB" sz="1600" kern="1200" dirty="0">
                          <a:solidFill>
                            <a:schemeClr val="tx1"/>
                          </a:solidFill>
                          <a:latin typeface="+mj-lt"/>
                          <a:ea typeface="+mn-ea"/>
                          <a:cs typeface="+mn-cs"/>
                        </a:rPr>
                        <a:t>National governments primarily implement policies such as infrastructure provision, public transport subsidies, road pricing, traffic management, and land-use policies</a:t>
                      </a:r>
                      <a:endParaRPr lang="en-GB" sz="1600" dirty="0">
                        <a:latin typeface="+mj-lt"/>
                      </a:endParaRPr>
                    </a:p>
                  </a:txBody>
                  <a:tcPr/>
                </a:tc>
                <a:extLst>
                  <a:ext uri="{0D108BD9-81ED-4DB2-BD59-A6C34878D82A}">
                    <a16:rowId xmlns:a16="http://schemas.microsoft.com/office/drawing/2014/main" val="1018365852"/>
                  </a:ext>
                </a:extLst>
              </a:tr>
              <a:tr h="768238">
                <a:tc>
                  <a:txBody>
                    <a:bodyPr/>
                    <a:lstStyle/>
                    <a:p>
                      <a:r>
                        <a:rPr lang="en-GB" sz="1600" dirty="0">
                          <a:latin typeface="+mj-lt"/>
                        </a:rPr>
                        <a:t>Enhancing the environment liveability and health</a:t>
                      </a:r>
                    </a:p>
                  </a:txBody>
                  <a:tcPr/>
                </a:tc>
                <a:tc>
                  <a:txBody>
                    <a:bodyPr/>
                    <a:lstStyle/>
                    <a:p>
                      <a:r>
                        <a:rPr lang="en-GB" sz="1600" kern="1200" dirty="0">
                          <a:solidFill>
                            <a:schemeClr val="tx1"/>
                          </a:solidFill>
                          <a:latin typeface="+mj-lt"/>
                          <a:ea typeface="+mn-ea"/>
                          <a:cs typeface="+mn-cs"/>
                        </a:rPr>
                        <a:t>National governments set vehicle emission and noise standards, fuel standards, and provide infrastructure improvements like noise barriers and cycling/walking facilities. International bodies like the EU, ICAO, and IMO also play a role in setting standards for aviation and shipping</a:t>
                      </a:r>
                      <a:endParaRPr lang="en-GB" sz="1600" dirty="0">
                        <a:latin typeface="+mj-lt"/>
                      </a:endParaRPr>
                    </a:p>
                  </a:txBody>
                  <a:tcPr/>
                </a:tc>
                <a:extLst>
                  <a:ext uri="{0D108BD9-81ED-4DB2-BD59-A6C34878D82A}">
                    <a16:rowId xmlns:a16="http://schemas.microsoft.com/office/drawing/2014/main" val="1908185849"/>
                  </a:ext>
                </a:extLst>
              </a:tr>
              <a:tr h="524322">
                <a:tc>
                  <a:txBody>
                    <a:bodyPr/>
                    <a:lstStyle/>
                    <a:p>
                      <a:r>
                        <a:rPr lang="en-GB" sz="1600" dirty="0">
                          <a:latin typeface="+mj-lt"/>
                        </a:rPr>
                        <a:t>Ensuring transport safety</a:t>
                      </a:r>
                    </a:p>
                  </a:txBody>
                  <a:tcPr/>
                </a:tc>
                <a:tc>
                  <a:txBody>
                    <a:bodyPr/>
                    <a:lstStyle/>
                    <a:p>
                      <a:r>
                        <a:rPr lang="en-GB" sz="1600" kern="1200" dirty="0">
                          <a:solidFill>
                            <a:schemeClr val="tx1"/>
                          </a:solidFill>
                          <a:latin typeface="+mj-lt"/>
                          <a:ea typeface="+mn-ea"/>
                          <a:cs typeface="+mn-cs"/>
                        </a:rPr>
                        <a:t>National governments establish safety standards for vehicles, enforce rules like seat-belt and helmet requirements, and modify infrastructure for safer traffic conditions</a:t>
                      </a:r>
                      <a:endParaRPr lang="en-GB" sz="1600" dirty="0">
                        <a:latin typeface="+mj-lt"/>
                      </a:endParaRPr>
                    </a:p>
                  </a:txBody>
                  <a:tcPr/>
                </a:tc>
                <a:extLst>
                  <a:ext uri="{0D108BD9-81ED-4DB2-BD59-A6C34878D82A}">
                    <a16:rowId xmlns:a16="http://schemas.microsoft.com/office/drawing/2014/main" val="2610492176"/>
                  </a:ext>
                </a:extLst>
              </a:tr>
              <a:tr h="1047597">
                <a:tc>
                  <a:txBody>
                    <a:bodyPr/>
                    <a:lstStyle/>
                    <a:p>
                      <a:r>
                        <a:rPr lang="en-GB" sz="1600" dirty="0">
                          <a:latin typeface="+mj-lt"/>
                        </a:rPr>
                        <a:t>Promoting equity</a:t>
                      </a:r>
                    </a:p>
                  </a:txBody>
                  <a:tcPr/>
                </a:tc>
                <a:tc>
                  <a:txBody>
                    <a:bodyPr/>
                    <a:lstStyle/>
                    <a:p>
                      <a:r>
                        <a:rPr lang="en-GB" sz="1600" kern="1200" dirty="0">
                          <a:solidFill>
                            <a:schemeClr val="tx1"/>
                          </a:solidFill>
                          <a:latin typeface="+mj-lt"/>
                          <a:ea typeface="+mn-ea"/>
                          <a:cs typeface="+mn-cs"/>
                        </a:rPr>
                        <a:t>Public transport fare subsidies and infrastructure provision in underserved areas are implemented by national, regional, and local governments. International economic blocks, like the EU, may also subsidize infrastructure in poorer regions or countries. The World Bank offers low-interest loans to support transport infrastructure development in impoverished countries</a:t>
                      </a:r>
                      <a:endParaRPr lang="en-GB" sz="1600" dirty="0">
                        <a:latin typeface="+mj-lt"/>
                      </a:endParaRPr>
                    </a:p>
                  </a:txBody>
                  <a:tcPr/>
                </a:tc>
                <a:extLst>
                  <a:ext uri="{0D108BD9-81ED-4DB2-BD59-A6C34878D82A}">
                    <a16:rowId xmlns:a16="http://schemas.microsoft.com/office/drawing/2014/main" val="3025230079"/>
                  </a:ext>
                </a:extLst>
              </a:tr>
              <a:tr h="605279">
                <a:tc>
                  <a:txBody>
                    <a:bodyPr/>
                    <a:lstStyle/>
                    <a:p>
                      <a:r>
                        <a:rPr lang="en-GB" sz="1600" dirty="0">
                          <a:latin typeface="+mj-lt"/>
                        </a:rPr>
                        <a:t>Generating government revenues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National and regional governments primarily implement taxes on vehicles and fuels</a:t>
                      </a:r>
                    </a:p>
                  </a:txBody>
                  <a:tcPr/>
                </a:tc>
                <a:extLst>
                  <a:ext uri="{0D108BD9-81ED-4DB2-BD59-A6C34878D82A}">
                    <a16:rowId xmlns:a16="http://schemas.microsoft.com/office/drawing/2014/main" val="1177419836"/>
                  </a:ext>
                </a:extLst>
              </a:tr>
            </a:tbl>
          </a:graphicData>
        </a:graphic>
      </p:graphicFrame>
    </p:spTree>
    <p:extLst>
      <p:ext uri="{BB962C8B-B14F-4D97-AF65-F5344CB8AC3E}">
        <p14:creationId xmlns:p14="http://schemas.microsoft.com/office/powerpoint/2010/main" val="3544807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540194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320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27C0E7C-FEB6-217E-AB49-0780BA3DFD0B}"/>
              </a:ext>
            </a:extLst>
          </p:cNvPr>
          <p:cNvSpPr>
            <a:spLocks noGrp="1"/>
          </p:cNvSpPr>
          <p:nvPr>
            <p:ph type="title"/>
          </p:nvPr>
        </p:nvSpPr>
        <p:spPr>
          <a:xfrm>
            <a:off x="838200" y="365125"/>
            <a:ext cx="5393361" cy="1325563"/>
          </a:xfrm>
        </p:spPr>
        <p:txBody>
          <a:bodyPr>
            <a:normAutofit/>
          </a:bodyPr>
          <a:lstStyle/>
          <a:p>
            <a:r>
              <a:rPr lang="en-GB" dirty="0">
                <a:solidFill>
                  <a:srgbClr val="00B0F0"/>
                </a:solidFill>
              </a:rPr>
              <a:t>Conclusions</a:t>
            </a:r>
          </a:p>
        </p:txBody>
      </p:sp>
      <p:sp>
        <p:nvSpPr>
          <p:cNvPr id="3" name="Tijdelijke aanduiding voor inhoud 2">
            <a:extLst>
              <a:ext uri="{FF2B5EF4-FFF2-40B4-BE49-F238E27FC236}">
                <a16:creationId xmlns:a16="http://schemas.microsoft.com/office/drawing/2014/main" id="{5A8A39E7-2FA4-A1CC-1768-C731E9A85358}"/>
              </a:ext>
            </a:extLst>
          </p:cNvPr>
          <p:cNvSpPr>
            <a:spLocks noGrp="1"/>
          </p:cNvSpPr>
          <p:nvPr>
            <p:ph idx="1"/>
          </p:nvPr>
        </p:nvSpPr>
        <p:spPr>
          <a:xfrm>
            <a:off x="838200" y="1589826"/>
            <a:ext cx="10429240" cy="4351338"/>
          </a:xfrm>
        </p:spPr>
        <p:txBody>
          <a:bodyPr>
            <a:noAutofit/>
          </a:bodyPr>
          <a:lstStyle/>
          <a:p>
            <a:pPr marL="0" indent="0">
              <a:buNone/>
            </a:pPr>
            <a:r>
              <a:rPr lang="en-GB" sz="2200" dirty="0">
                <a:latin typeface="+mj-lt"/>
              </a:rPr>
              <a:t>The main conclusions are as follows:</a:t>
            </a:r>
          </a:p>
          <a:p>
            <a:pPr>
              <a:buFont typeface="+mj-lt"/>
              <a:buAutoNum type="arabicPeriod"/>
            </a:pPr>
            <a:r>
              <a:rPr lang="en-GB" sz="2200" b="1" dirty="0">
                <a:latin typeface="+mj-lt"/>
              </a:rPr>
              <a:t>Governments implement transport policies with a societal perspective</a:t>
            </a:r>
            <a:r>
              <a:rPr lang="en-GB" sz="2200" dirty="0">
                <a:latin typeface="+mj-lt"/>
              </a:rPr>
              <a:t>, considering social costs and benefits, including external effects.</a:t>
            </a:r>
          </a:p>
          <a:p>
            <a:pPr>
              <a:buFont typeface="+mj-lt"/>
              <a:buAutoNum type="arabicPeriod"/>
            </a:pPr>
            <a:r>
              <a:rPr lang="en-GB" sz="2200" b="1" dirty="0">
                <a:latin typeface="+mj-lt"/>
              </a:rPr>
              <a:t>External effects of transport</a:t>
            </a:r>
            <a:r>
              <a:rPr lang="en-GB" sz="2200" dirty="0">
                <a:latin typeface="+mj-lt"/>
              </a:rPr>
              <a:t>, including negative costs like congestion, pollution, climate change, and accidents, drive many policies aimed at decreasing these costs.</a:t>
            </a:r>
          </a:p>
          <a:p>
            <a:pPr>
              <a:buFont typeface="+mj-lt"/>
              <a:buAutoNum type="arabicPeriod"/>
            </a:pPr>
            <a:r>
              <a:rPr lang="en-GB" sz="2200" b="1" dirty="0">
                <a:latin typeface="+mj-lt"/>
              </a:rPr>
              <a:t>Governments implement policies to improve efficiency and increase overall welfare</a:t>
            </a:r>
            <a:r>
              <a:rPr lang="en-GB" sz="2200" dirty="0">
                <a:latin typeface="+mj-lt"/>
              </a:rPr>
              <a:t>. Fairness and equity considerations also motivate policy implementation.</a:t>
            </a:r>
          </a:p>
          <a:p>
            <a:pPr>
              <a:buFont typeface="+mj-lt"/>
              <a:buAutoNum type="arabicPeriod"/>
            </a:pPr>
            <a:r>
              <a:rPr lang="en-GB" sz="2200" b="1" dirty="0">
                <a:latin typeface="+mj-lt"/>
              </a:rPr>
              <a:t>Psychological factors and politicians' self-interest </a:t>
            </a:r>
            <a:r>
              <a:rPr lang="en-GB" sz="2200" dirty="0">
                <a:latin typeface="+mj-lt"/>
              </a:rPr>
              <a:t>can influence policy implementation.</a:t>
            </a:r>
          </a:p>
          <a:p>
            <a:pPr>
              <a:buFont typeface="+mj-lt"/>
              <a:buAutoNum type="arabicPeriod"/>
            </a:pPr>
            <a:r>
              <a:rPr lang="en-GB" sz="2200" dirty="0">
                <a:latin typeface="+mj-lt"/>
              </a:rPr>
              <a:t>The goal of </a:t>
            </a:r>
            <a:r>
              <a:rPr lang="en-GB" sz="2200" b="1" dirty="0">
                <a:latin typeface="+mj-lt"/>
              </a:rPr>
              <a:t>improving accessibility </a:t>
            </a:r>
            <a:r>
              <a:rPr lang="en-GB" sz="2200" dirty="0">
                <a:latin typeface="+mj-lt"/>
              </a:rPr>
              <a:t>is mainly achieved through infrastructure provision, while </a:t>
            </a:r>
            <a:r>
              <a:rPr lang="en-GB" sz="2200" b="1" dirty="0">
                <a:latin typeface="+mj-lt"/>
              </a:rPr>
              <a:t>equity improvement </a:t>
            </a:r>
            <a:r>
              <a:rPr lang="en-GB" sz="2200" dirty="0">
                <a:latin typeface="+mj-lt"/>
              </a:rPr>
              <a:t>is also fulfilled through infrastructure and public transport subsidies. Policies targeting the </a:t>
            </a:r>
            <a:r>
              <a:rPr lang="en-GB" sz="2200" b="1" dirty="0">
                <a:latin typeface="+mj-lt"/>
              </a:rPr>
              <a:t>environment, liveability, and transport safety </a:t>
            </a:r>
            <a:r>
              <a:rPr lang="en-GB" sz="2200" dirty="0">
                <a:latin typeface="+mj-lt"/>
              </a:rPr>
              <a:t>focus on vehicle and fuel standards and regulations to enhance the technical characteristics of vehicles and fuels.</a:t>
            </a:r>
          </a:p>
        </p:txBody>
      </p:sp>
      <p:sp>
        <p:nvSpPr>
          <p:cNvPr id="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69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overdekt, hal, concertzaal, Centrum voor uitvoerende kunsten&#10;&#10;Automatisch gegenereerde beschrijving">
            <a:extLst>
              <a:ext uri="{FF2B5EF4-FFF2-40B4-BE49-F238E27FC236}">
                <a16:creationId xmlns:a16="http://schemas.microsoft.com/office/drawing/2014/main" id="{CDA6ED97-EC4E-6328-C961-95F702024CA2}"/>
              </a:ext>
            </a:extLst>
          </p:cNvPr>
          <p:cNvPicPr>
            <a:picLocks noChangeAspect="1"/>
          </p:cNvPicPr>
          <p:nvPr/>
        </p:nvPicPr>
        <p:blipFill rotWithShape="1">
          <a:blip r:embed="rId2">
            <a:extLst>
              <a:ext uri="{28A0092B-C50C-407E-A947-70E740481C1C}">
                <a14:useLocalDpi xmlns:a14="http://schemas.microsoft.com/office/drawing/2010/main" val="0"/>
              </a:ext>
            </a:extLst>
          </a:blip>
          <a:srcRect t="19697"/>
          <a:stretch/>
        </p:blipFill>
        <p:spPr>
          <a:xfrm>
            <a:off x="0" y="0"/>
            <a:ext cx="12810153"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13: Transport policy</a:t>
            </a:r>
          </a:p>
          <a:p>
            <a:r>
              <a:rPr lang="nl-NL" sz="2000" b="1" dirty="0">
                <a:latin typeface="Goudy Old Style" panose="02020502050305020303" pitchFamily="18" charset="0"/>
              </a:rPr>
              <a:t>Author: Jan Anne </a:t>
            </a:r>
            <a:r>
              <a:rPr lang="nl-NL" sz="2000" b="1" dirty="0" err="1">
                <a:latin typeface="Goudy Old Style" panose="02020502050305020303" pitchFamily="18" charset="0"/>
              </a:rPr>
              <a:t>Annema</a:t>
            </a:r>
            <a:endParaRPr lang="nl-NL" sz="2000" b="1" dirty="0"/>
          </a:p>
        </p:txBody>
      </p:sp>
      <p:sp>
        <p:nvSpPr>
          <p:cNvPr id="3" name="Tekstvak 2">
            <a:extLst>
              <a:ext uri="{FF2B5EF4-FFF2-40B4-BE49-F238E27FC236}">
                <a16:creationId xmlns:a16="http://schemas.microsoft.com/office/drawing/2014/main" id="{BADC5E83-9DB3-A64E-AA3E-C1E77B545CDD}"/>
              </a:ext>
            </a:extLst>
          </p:cNvPr>
          <p:cNvSpPr txBox="1"/>
          <p:nvPr/>
        </p:nvSpPr>
        <p:spPr>
          <a:xfrm>
            <a:off x="377536" y="6292055"/>
            <a:ext cx="3058391" cy="230832"/>
          </a:xfrm>
          <a:prstGeom prst="rect">
            <a:avLst/>
          </a:prstGeom>
          <a:solidFill>
            <a:schemeClr val="bg2"/>
          </a:solidFill>
        </p:spPr>
        <p:txBody>
          <a:bodyPr wrap="square">
            <a:spAutoFit/>
          </a:bodyPr>
          <a:lstStyle/>
          <a:p>
            <a:r>
              <a:rPr lang="en-GB" sz="900" dirty="0">
                <a:hlinkClick r:id="rId4"/>
              </a:rPr>
              <a:t>House of representatives Netherlands - Free image on </a:t>
            </a:r>
            <a:r>
              <a:rPr lang="en-GB" sz="900" dirty="0" err="1">
                <a:hlinkClick r:id="rId4"/>
              </a:rPr>
              <a:t>Pexels</a:t>
            </a:r>
            <a:r>
              <a:rPr lang="en-GB" sz="900" dirty="0"/>
              <a:t> </a:t>
            </a:r>
          </a:p>
        </p:txBody>
      </p:sp>
    </p:spTree>
    <p:extLst>
      <p:ext uri="{BB962C8B-B14F-4D97-AF65-F5344CB8AC3E}">
        <p14:creationId xmlns:p14="http://schemas.microsoft.com/office/powerpoint/2010/main" val="78044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B7182-7EEA-47BD-ACB3-604A8B90E7B0}"/>
              </a:ext>
            </a:extLst>
          </p:cNvPr>
          <p:cNvSpPr>
            <a:spLocks noGrp="1"/>
          </p:cNvSpPr>
          <p:nvPr>
            <p:ph type="title"/>
          </p:nvPr>
        </p:nvSpPr>
        <p:spPr/>
        <p:txBody>
          <a:bodyPr/>
          <a:lstStyle/>
          <a:p>
            <a:r>
              <a:rPr lang="en-GB" dirty="0">
                <a:solidFill>
                  <a:srgbClr val="00B0F0"/>
                </a:solidFill>
              </a:rPr>
              <a:t>Introduction</a:t>
            </a:r>
          </a:p>
        </p:txBody>
      </p:sp>
      <p:sp>
        <p:nvSpPr>
          <p:cNvPr id="3" name="Tijdelijke aanduiding voor inhoud 2">
            <a:extLst>
              <a:ext uri="{FF2B5EF4-FFF2-40B4-BE49-F238E27FC236}">
                <a16:creationId xmlns:a16="http://schemas.microsoft.com/office/drawing/2014/main" id="{E302ED25-5B81-793A-179F-6F6832DADC55}"/>
              </a:ext>
            </a:extLst>
          </p:cNvPr>
          <p:cNvSpPr>
            <a:spLocks noGrp="1"/>
          </p:cNvSpPr>
          <p:nvPr>
            <p:ph idx="1"/>
          </p:nvPr>
        </p:nvSpPr>
        <p:spPr/>
        <p:txBody>
          <a:bodyPr>
            <a:normAutofit fontScale="85000" lnSpcReduction="20000"/>
          </a:bodyPr>
          <a:lstStyle/>
          <a:p>
            <a:pPr marL="0" indent="0">
              <a:buNone/>
            </a:pPr>
            <a:r>
              <a:rPr lang="en-GB" dirty="0">
                <a:latin typeface="+mj-lt"/>
              </a:rPr>
              <a:t>Generally speaking, all over the world three main reasons can be found for government interference in the transport market: </a:t>
            </a:r>
          </a:p>
          <a:p>
            <a:pPr marL="514350" indent="-514350">
              <a:buAutoNum type="arabicPeriod"/>
            </a:pPr>
            <a:r>
              <a:rPr lang="en-GB" sz="2600" i="1" dirty="0">
                <a:latin typeface="+mj-lt"/>
              </a:rPr>
              <a:t>Market failure </a:t>
            </a:r>
            <a:br>
              <a:rPr lang="en-GB" sz="2600" dirty="0">
                <a:latin typeface="+mj-lt"/>
              </a:rPr>
            </a:br>
            <a:r>
              <a:rPr lang="en-GB" sz="2600" dirty="0">
                <a:latin typeface="+mj-lt"/>
              </a:rPr>
              <a:t>Scarce goods like e.g., road capacity, cars, aircraft seating capacity, clean air etc. are not efficiently allocated</a:t>
            </a:r>
          </a:p>
          <a:p>
            <a:pPr marL="514350" indent="-514350">
              <a:buAutoNum type="arabicPeriod"/>
            </a:pPr>
            <a:r>
              <a:rPr lang="en-GB" sz="2600" i="1" dirty="0">
                <a:latin typeface="+mj-lt"/>
              </a:rPr>
              <a:t>Equity reasons </a:t>
            </a:r>
            <a:br>
              <a:rPr lang="en-GB" sz="2600" dirty="0">
                <a:latin typeface="+mj-lt"/>
              </a:rPr>
            </a:br>
            <a:r>
              <a:rPr lang="en-GB" sz="2600" dirty="0">
                <a:latin typeface="+mj-lt"/>
              </a:rPr>
              <a:t>E.g., many governments subsidize public transport because they think it is desirable that all people in a country have nearby public transport at their disposal; even in very low population density areas where running a profitable public transport service is impossible</a:t>
            </a:r>
          </a:p>
          <a:p>
            <a:pPr marL="514350" indent="-514350">
              <a:buAutoNum type="arabicPeriod"/>
            </a:pPr>
            <a:r>
              <a:rPr lang="en-GB" sz="2600" i="1" dirty="0">
                <a:latin typeface="+mj-lt"/>
              </a:rPr>
              <a:t>To generate revenues</a:t>
            </a:r>
            <a:br>
              <a:rPr lang="en-GB" sz="2600" dirty="0">
                <a:latin typeface="+mj-lt"/>
              </a:rPr>
            </a:br>
            <a:r>
              <a:rPr lang="en-GB" sz="2600" dirty="0">
                <a:latin typeface="+mj-lt"/>
              </a:rPr>
              <a:t>E.g., the total car tax revenue in the Netherlands was around 17 billion Euro in 2018 consisting of vehicle purchase tax, fixed annual car tax, fuel levies, and the addition of the private use of company cars in the payroll and income tax (</a:t>
            </a:r>
            <a:r>
              <a:rPr lang="en-GB" sz="2600" dirty="0" err="1">
                <a:latin typeface="+mj-lt"/>
              </a:rPr>
              <a:t>Algemene</a:t>
            </a:r>
            <a:r>
              <a:rPr lang="en-GB" sz="2600" dirty="0">
                <a:latin typeface="+mj-lt"/>
              </a:rPr>
              <a:t> </a:t>
            </a:r>
            <a:r>
              <a:rPr lang="en-GB" sz="2600" dirty="0" err="1">
                <a:latin typeface="+mj-lt"/>
              </a:rPr>
              <a:t>Rekenkamer</a:t>
            </a:r>
            <a:r>
              <a:rPr lang="en-GB" sz="2600" dirty="0">
                <a:latin typeface="+mj-lt"/>
              </a:rPr>
              <a:t>, 2019)</a:t>
            </a:r>
          </a:p>
        </p:txBody>
      </p:sp>
      <p:sp>
        <p:nvSpPr>
          <p:cNvPr id="5" name="Tekstvak 4">
            <a:extLst>
              <a:ext uri="{FF2B5EF4-FFF2-40B4-BE49-F238E27FC236}">
                <a16:creationId xmlns:a16="http://schemas.microsoft.com/office/drawing/2014/main" id="{13CA21F1-2ABB-FB09-D847-122197B90212}"/>
              </a:ext>
            </a:extLst>
          </p:cNvPr>
          <p:cNvSpPr txBox="1"/>
          <p:nvPr/>
        </p:nvSpPr>
        <p:spPr>
          <a:xfrm>
            <a:off x="0" y="6627168"/>
            <a:ext cx="11014364" cy="230832"/>
          </a:xfrm>
          <a:prstGeom prst="rect">
            <a:avLst/>
          </a:prstGeom>
          <a:noFill/>
        </p:spPr>
        <p:txBody>
          <a:bodyPr wrap="square">
            <a:spAutoFit/>
          </a:bodyPr>
          <a:lstStyle/>
          <a:p>
            <a:r>
              <a:rPr lang="en-GB" sz="900" dirty="0" err="1"/>
              <a:t>Algemene</a:t>
            </a:r>
            <a:r>
              <a:rPr lang="en-GB" sz="900" dirty="0"/>
              <a:t> </a:t>
            </a:r>
            <a:r>
              <a:rPr lang="en-GB" sz="900" dirty="0" err="1"/>
              <a:t>Rekenkamer</a:t>
            </a:r>
            <a:r>
              <a:rPr lang="en-GB" sz="900" dirty="0"/>
              <a:t> (2019), </a:t>
            </a:r>
            <a:r>
              <a:rPr lang="en-GB" sz="900" dirty="0" err="1"/>
              <a:t>Autobelastingen</a:t>
            </a:r>
            <a:r>
              <a:rPr lang="en-GB" sz="900" dirty="0"/>
              <a:t> </a:t>
            </a:r>
            <a:r>
              <a:rPr lang="en-GB" sz="900" dirty="0" err="1"/>
              <a:t>als</a:t>
            </a:r>
            <a:r>
              <a:rPr lang="en-GB" sz="900" dirty="0"/>
              <a:t> </a:t>
            </a:r>
            <a:r>
              <a:rPr lang="en-GB" sz="900" dirty="0" err="1"/>
              <a:t>beleidsinstrument</a:t>
            </a:r>
            <a:r>
              <a:rPr lang="en-GB" sz="900" dirty="0"/>
              <a:t> [Car taxation as a policy instrument], The Hague: </a:t>
            </a:r>
            <a:r>
              <a:rPr lang="en-GB" sz="900" dirty="0" err="1"/>
              <a:t>Algemene</a:t>
            </a:r>
            <a:r>
              <a:rPr lang="en-GB" sz="900" dirty="0"/>
              <a:t> </a:t>
            </a:r>
            <a:r>
              <a:rPr lang="en-GB" sz="900" dirty="0" err="1"/>
              <a:t>Rekenkamer</a:t>
            </a:r>
            <a:r>
              <a:rPr lang="en-GB" sz="900" dirty="0"/>
              <a:t> (www .</a:t>
            </a:r>
            <a:r>
              <a:rPr lang="en-GB" sz="900" dirty="0" err="1"/>
              <a:t>rekenkamer</a:t>
            </a:r>
            <a:r>
              <a:rPr lang="en-GB" sz="900" dirty="0"/>
              <a:t> .</a:t>
            </a:r>
            <a:r>
              <a:rPr lang="en-GB" sz="900" dirty="0" err="1"/>
              <a:t>nl</a:t>
            </a:r>
            <a:r>
              <a:rPr lang="en-GB" sz="900" dirty="0"/>
              <a:t>) (In Dutch).</a:t>
            </a:r>
          </a:p>
        </p:txBody>
      </p:sp>
    </p:spTree>
    <p:extLst>
      <p:ext uri="{BB962C8B-B14F-4D97-AF65-F5344CB8AC3E}">
        <p14:creationId xmlns:p14="http://schemas.microsoft.com/office/powerpoint/2010/main" val="353036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a:bodyPr>
          <a:lstStyle/>
          <a:p>
            <a:pPr>
              <a:buFontTx/>
              <a:buChar char="-"/>
            </a:pPr>
            <a:r>
              <a:rPr lang="en-US" dirty="0">
                <a:latin typeface="+mj-lt"/>
              </a:rPr>
              <a:t>External effects of transport</a:t>
            </a:r>
          </a:p>
          <a:p>
            <a:pPr>
              <a:buFontTx/>
              <a:buChar char="-"/>
            </a:pPr>
            <a:r>
              <a:rPr lang="en-GB" dirty="0">
                <a:latin typeface="+mj-lt"/>
              </a:rPr>
              <a:t>External benefits</a:t>
            </a:r>
          </a:p>
          <a:p>
            <a:pPr>
              <a:buFontTx/>
              <a:buChar char="-"/>
            </a:pPr>
            <a:r>
              <a:rPr lang="en-GB" dirty="0">
                <a:latin typeface="+mj-lt"/>
              </a:rPr>
              <a:t>Maximizing welfare</a:t>
            </a:r>
          </a:p>
          <a:p>
            <a:pPr>
              <a:buFontTx/>
              <a:buChar char="-"/>
            </a:pPr>
            <a:r>
              <a:rPr lang="en-GB" dirty="0">
                <a:latin typeface="+mj-lt"/>
              </a:rPr>
              <a:t>Equity</a:t>
            </a:r>
          </a:p>
          <a:p>
            <a:pPr>
              <a:buFontTx/>
              <a:buChar char="-"/>
            </a:pPr>
            <a:r>
              <a:rPr lang="en-GB" dirty="0">
                <a:latin typeface="+mj-lt"/>
              </a:rPr>
              <a:t>Public choice theory</a:t>
            </a:r>
          </a:p>
          <a:p>
            <a:pPr>
              <a:buFontTx/>
              <a:buChar char="-"/>
            </a:pPr>
            <a:r>
              <a:rPr lang="en-GB" dirty="0">
                <a:latin typeface="+mj-lt"/>
              </a:rPr>
              <a:t>‘Healthy’ transport policies</a:t>
            </a:r>
          </a:p>
          <a:p>
            <a:pPr>
              <a:buFontTx/>
              <a:buChar char="-"/>
            </a:pPr>
            <a:r>
              <a:rPr lang="en-GB" dirty="0">
                <a:latin typeface="+mj-lt"/>
              </a:rPr>
              <a:t>Current transport policy</a:t>
            </a:r>
          </a:p>
          <a:p>
            <a:pPr>
              <a:buFontTx/>
              <a:buChar char="-"/>
            </a:pPr>
            <a:r>
              <a:rPr lang="en-GB" dirty="0">
                <a:latin typeface="+mj-lt"/>
              </a:rPr>
              <a:t>Conclusions</a:t>
            </a:r>
          </a:p>
        </p:txBody>
      </p:sp>
      <p:sp>
        <p:nvSpPr>
          <p:cNvPr id="4" name="Rechthoek 3">
            <a:extLst>
              <a:ext uri="{FF2B5EF4-FFF2-40B4-BE49-F238E27FC236}">
                <a16:creationId xmlns:a16="http://schemas.microsoft.com/office/drawing/2014/main" id="{2CD945F3-4909-4527-11D7-8471A7F0ABED}"/>
              </a:ext>
            </a:extLst>
          </p:cNvPr>
          <p:cNvSpPr/>
          <p:nvPr/>
        </p:nvSpPr>
        <p:spPr>
          <a:xfrm>
            <a:off x="838200" y="182562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365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4E8FC-9725-A5DE-8B80-0D1B0B3D246A}"/>
              </a:ext>
            </a:extLst>
          </p:cNvPr>
          <p:cNvSpPr>
            <a:spLocks noGrp="1"/>
          </p:cNvSpPr>
          <p:nvPr>
            <p:ph type="title"/>
          </p:nvPr>
        </p:nvSpPr>
        <p:spPr/>
        <p:txBody>
          <a:bodyPr/>
          <a:lstStyle/>
          <a:p>
            <a:r>
              <a:rPr lang="en-GB" dirty="0">
                <a:solidFill>
                  <a:srgbClr val="00B0F0"/>
                </a:solidFill>
              </a:rPr>
              <a:t>External effects of transport</a:t>
            </a:r>
          </a:p>
        </p:txBody>
      </p:sp>
      <p:sp>
        <p:nvSpPr>
          <p:cNvPr id="3" name="Tijdelijke aanduiding voor inhoud 2">
            <a:extLst>
              <a:ext uri="{FF2B5EF4-FFF2-40B4-BE49-F238E27FC236}">
                <a16:creationId xmlns:a16="http://schemas.microsoft.com/office/drawing/2014/main" id="{8B5E09BC-2B9F-86DE-3FBF-533FA5A0B666}"/>
              </a:ext>
            </a:extLst>
          </p:cNvPr>
          <p:cNvSpPr>
            <a:spLocks noGrp="1"/>
          </p:cNvSpPr>
          <p:nvPr>
            <p:ph idx="1"/>
          </p:nvPr>
        </p:nvSpPr>
        <p:spPr>
          <a:xfrm>
            <a:off x="838201" y="1825625"/>
            <a:ext cx="6158948" cy="4351338"/>
          </a:xfrm>
        </p:spPr>
        <p:txBody>
          <a:bodyPr>
            <a:normAutofit fontScale="92500" lnSpcReduction="20000"/>
          </a:bodyPr>
          <a:lstStyle/>
          <a:p>
            <a:pPr marL="0" indent="0">
              <a:buNone/>
            </a:pPr>
            <a:r>
              <a:rPr lang="en-GB" dirty="0">
                <a:latin typeface="+mj-lt"/>
              </a:rPr>
              <a:t>An important reason for government intervention in transportation is </a:t>
            </a:r>
            <a:r>
              <a:rPr lang="en-GB" b="1" dirty="0">
                <a:latin typeface="+mj-lt"/>
              </a:rPr>
              <a:t>market failure due to external effects</a:t>
            </a:r>
            <a:r>
              <a:rPr lang="en-GB" dirty="0">
                <a:latin typeface="+mj-lt"/>
              </a:rPr>
              <a:t>.</a:t>
            </a:r>
          </a:p>
          <a:p>
            <a:pPr marL="0" indent="0">
              <a:buNone/>
            </a:pPr>
            <a:r>
              <a:rPr lang="en-GB" dirty="0">
                <a:latin typeface="+mj-lt"/>
              </a:rPr>
              <a:t>Individuals and shippers typically </a:t>
            </a:r>
            <a:r>
              <a:rPr lang="en-GB" b="1" dirty="0">
                <a:latin typeface="+mj-lt"/>
              </a:rPr>
              <a:t>account for costs </a:t>
            </a:r>
            <a:r>
              <a:rPr lang="en-US" b="1" dirty="0">
                <a:latin typeface="+mj-lt"/>
              </a:rPr>
              <a:t>(the resistance factors, Chapter 6) for themselves (internal costs)</a:t>
            </a:r>
            <a:r>
              <a:rPr lang="en-US" dirty="0">
                <a:latin typeface="+mj-lt"/>
              </a:rPr>
              <a:t> such as their travel time, fuel costs, and effort.</a:t>
            </a:r>
            <a:endParaRPr lang="en-GB" dirty="0">
              <a:latin typeface="+mj-lt"/>
            </a:endParaRPr>
          </a:p>
          <a:p>
            <a:pPr marL="0" indent="0">
              <a:buNone/>
            </a:pPr>
            <a:r>
              <a:rPr lang="en-GB" dirty="0">
                <a:latin typeface="+mj-lt"/>
              </a:rPr>
              <a:t>External effects in transportation mostly refer to </a:t>
            </a:r>
            <a:r>
              <a:rPr lang="en-GB" b="1" dirty="0">
                <a:latin typeface="+mj-lt"/>
              </a:rPr>
              <a:t>costs that trip makers produce to third parties which they do not have to compensate for</a:t>
            </a:r>
            <a:r>
              <a:rPr lang="en-GB" dirty="0">
                <a:latin typeface="+mj-lt"/>
              </a:rPr>
              <a:t>.</a:t>
            </a:r>
          </a:p>
          <a:p>
            <a:pPr marL="0" indent="0">
              <a:buNone/>
            </a:pPr>
            <a:r>
              <a:rPr lang="en-GB" dirty="0">
                <a:latin typeface="+mj-lt"/>
              </a:rPr>
              <a:t>External costs are </a:t>
            </a:r>
            <a:r>
              <a:rPr lang="en-GB" b="1" dirty="0">
                <a:latin typeface="+mj-lt"/>
              </a:rPr>
              <a:t>mostly related to environment, safety and accessibility</a:t>
            </a:r>
            <a:r>
              <a:rPr lang="en-GB" dirty="0">
                <a:latin typeface="+mj-lt"/>
              </a:rPr>
              <a:t>.</a:t>
            </a:r>
          </a:p>
        </p:txBody>
      </p:sp>
      <p:pic>
        <p:nvPicPr>
          <p:cNvPr id="6" name="Afbeelding 5" descr="Afbeelding met buitenshuis, kleding, persoon, straat&#10;&#10;Automatisch gegenereerde beschrijving">
            <a:extLst>
              <a:ext uri="{FF2B5EF4-FFF2-40B4-BE49-F238E27FC236}">
                <a16:creationId xmlns:a16="http://schemas.microsoft.com/office/drawing/2014/main" id="{095477A0-F2D5-889C-31A0-60077A209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49" y="2279028"/>
            <a:ext cx="4452608" cy="3048000"/>
          </a:xfrm>
          <a:prstGeom prst="rect">
            <a:avLst/>
          </a:prstGeom>
        </p:spPr>
      </p:pic>
      <p:sp>
        <p:nvSpPr>
          <p:cNvPr id="8" name="Tekstvak 7">
            <a:extLst>
              <a:ext uri="{FF2B5EF4-FFF2-40B4-BE49-F238E27FC236}">
                <a16:creationId xmlns:a16="http://schemas.microsoft.com/office/drawing/2014/main" id="{00B6475B-DFD2-153B-9D72-507B7D421113}"/>
              </a:ext>
            </a:extLst>
          </p:cNvPr>
          <p:cNvSpPr txBox="1"/>
          <p:nvPr/>
        </p:nvSpPr>
        <p:spPr>
          <a:xfrm>
            <a:off x="6997149" y="5327028"/>
            <a:ext cx="2464904" cy="230832"/>
          </a:xfrm>
          <a:prstGeom prst="rect">
            <a:avLst/>
          </a:prstGeom>
          <a:noFill/>
        </p:spPr>
        <p:txBody>
          <a:bodyPr wrap="square">
            <a:spAutoFit/>
          </a:bodyPr>
          <a:lstStyle/>
          <a:p>
            <a:r>
              <a:rPr lang="en-GB" sz="900" dirty="0">
                <a:hlinkClick r:id="rId3"/>
              </a:rPr>
              <a:t>Unable to cross over - Free image on </a:t>
            </a:r>
            <a:r>
              <a:rPr lang="en-GB" sz="900" dirty="0" err="1">
                <a:hlinkClick r:id="rId3"/>
              </a:rPr>
              <a:t>Pexels</a:t>
            </a:r>
            <a:r>
              <a:rPr lang="en-GB" sz="900" dirty="0"/>
              <a:t> </a:t>
            </a:r>
          </a:p>
        </p:txBody>
      </p:sp>
    </p:spTree>
    <p:extLst>
      <p:ext uri="{BB962C8B-B14F-4D97-AF65-F5344CB8AC3E}">
        <p14:creationId xmlns:p14="http://schemas.microsoft.com/office/powerpoint/2010/main" val="285698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C1034-BA7C-1491-5792-5EFB842CC40F}"/>
              </a:ext>
            </a:extLst>
          </p:cNvPr>
          <p:cNvSpPr>
            <a:spLocks noGrp="1"/>
          </p:cNvSpPr>
          <p:nvPr>
            <p:ph type="title"/>
          </p:nvPr>
        </p:nvSpPr>
        <p:spPr/>
        <p:txBody>
          <a:bodyPr/>
          <a:lstStyle/>
          <a:p>
            <a:r>
              <a:rPr lang="en-GB" dirty="0">
                <a:solidFill>
                  <a:srgbClr val="00B0F0"/>
                </a:solidFill>
              </a:rPr>
              <a:t>External costs</a:t>
            </a:r>
          </a:p>
        </p:txBody>
      </p:sp>
      <p:sp>
        <p:nvSpPr>
          <p:cNvPr id="3" name="Tijdelijke aanduiding voor inhoud 2">
            <a:extLst>
              <a:ext uri="{FF2B5EF4-FFF2-40B4-BE49-F238E27FC236}">
                <a16:creationId xmlns:a16="http://schemas.microsoft.com/office/drawing/2014/main" id="{C080E3B1-CBCA-AEC1-201A-641697489E1B}"/>
              </a:ext>
            </a:extLst>
          </p:cNvPr>
          <p:cNvSpPr>
            <a:spLocks noGrp="1"/>
          </p:cNvSpPr>
          <p:nvPr>
            <p:ph idx="1"/>
          </p:nvPr>
        </p:nvSpPr>
        <p:spPr/>
        <p:txBody>
          <a:bodyPr/>
          <a:lstStyle/>
          <a:p>
            <a:pPr marL="0" indent="0">
              <a:buNone/>
            </a:pPr>
            <a:r>
              <a:rPr lang="en-GB" dirty="0">
                <a:latin typeface="+mj-lt"/>
              </a:rPr>
              <a:t>Verhoef (1996) distinguishes three kinds of external transport costs: </a:t>
            </a:r>
          </a:p>
        </p:txBody>
      </p:sp>
      <p:sp>
        <p:nvSpPr>
          <p:cNvPr id="4" name="Rechthoek 3">
            <a:extLst>
              <a:ext uri="{FF2B5EF4-FFF2-40B4-BE49-F238E27FC236}">
                <a16:creationId xmlns:a16="http://schemas.microsoft.com/office/drawing/2014/main" id="{FAF9B8D0-E36C-EE75-990A-68859D7CA26F}"/>
              </a:ext>
            </a:extLst>
          </p:cNvPr>
          <p:cNvSpPr/>
          <p:nvPr/>
        </p:nvSpPr>
        <p:spPr>
          <a:xfrm>
            <a:off x="838200" y="3174442"/>
            <a:ext cx="2981740" cy="2504661"/>
          </a:xfrm>
          <a:prstGeom prst="rect">
            <a:avLst/>
          </a:prstGeom>
          <a:solidFill>
            <a:schemeClr val="accent6">
              <a:lumMod val="60000"/>
              <a:lumOff val="4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Costs due to the use of transport means such as road vehicles, ships or airplanes </a:t>
            </a:r>
          </a:p>
        </p:txBody>
      </p:sp>
      <p:sp>
        <p:nvSpPr>
          <p:cNvPr id="5" name="Rechthoek 4">
            <a:extLst>
              <a:ext uri="{FF2B5EF4-FFF2-40B4-BE49-F238E27FC236}">
                <a16:creationId xmlns:a16="http://schemas.microsoft.com/office/drawing/2014/main" id="{5E9171B2-C82F-6052-F9B8-1D560E336BAD}"/>
              </a:ext>
            </a:extLst>
          </p:cNvPr>
          <p:cNvSpPr/>
          <p:nvPr/>
        </p:nvSpPr>
        <p:spPr>
          <a:xfrm>
            <a:off x="4605130" y="3174443"/>
            <a:ext cx="2981740" cy="2504661"/>
          </a:xfrm>
          <a:prstGeom prst="rect">
            <a:avLst/>
          </a:prstGeom>
          <a:solidFill>
            <a:schemeClr val="accent4">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Costs due to vehicle ownership and availability</a:t>
            </a:r>
          </a:p>
        </p:txBody>
      </p:sp>
      <p:sp>
        <p:nvSpPr>
          <p:cNvPr id="6" name="Rechthoek 5">
            <a:extLst>
              <a:ext uri="{FF2B5EF4-FFF2-40B4-BE49-F238E27FC236}">
                <a16:creationId xmlns:a16="http://schemas.microsoft.com/office/drawing/2014/main" id="{329CCB46-2DA3-825E-ECB6-61A1D2DCC315}"/>
              </a:ext>
            </a:extLst>
          </p:cNvPr>
          <p:cNvSpPr/>
          <p:nvPr/>
        </p:nvSpPr>
        <p:spPr>
          <a:xfrm>
            <a:off x="8372060" y="3174442"/>
            <a:ext cx="2981740" cy="2504661"/>
          </a:xfrm>
          <a:prstGeom prst="rect">
            <a:avLst/>
          </a:prstGeom>
          <a:solidFill>
            <a:schemeClr val="accent5">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Costs due to infrastructure</a:t>
            </a:r>
          </a:p>
        </p:txBody>
      </p:sp>
      <p:sp>
        <p:nvSpPr>
          <p:cNvPr id="8" name="Tekstvak 7">
            <a:extLst>
              <a:ext uri="{FF2B5EF4-FFF2-40B4-BE49-F238E27FC236}">
                <a16:creationId xmlns:a16="http://schemas.microsoft.com/office/drawing/2014/main" id="{5F1092DC-262A-3D2B-BC94-4F1BB7F578AB}"/>
              </a:ext>
            </a:extLst>
          </p:cNvPr>
          <p:cNvSpPr txBox="1"/>
          <p:nvPr/>
        </p:nvSpPr>
        <p:spPr>
          <a:xfrm>
            <a:off x="0" y="6627168"/>
            <a:ext cx="9678629" cy="230832"/>
          </a:xfrm>
          <a:prstGeom prst="rect">
            <a:avLst/>
          </a:prstGeom>
          <a:noFill/>
        </p:spPr>
        <p:txBody>
          <a:bodyPr wrap="square">
            <a:spAutoFit/>
          </a:bodyPr>
          <a:lstStyle/>
          <a:p>
            <a:r>
              <a:rPr lang="en-GB" sz="900" dirty="0"/>
              <a:t>Verhoef, E.T. (1996), Economic Efficiency and Social Feasibility in the Regulation of Road Transport Externalities, Tinbergen Research Series 108, Amsterdam: Thesis Publishers.</a:t>
            </a:r>
          </a:p>
        </p:txBody>
      </p:sp>
    </p:spTree>
    <p:extLst>
      <p:ext uri="{BB962C8B-B14F-4D97-AF65-F5344CB8AC3E}">
        <p14:creationId xmlns:p14="http://schemas.microsoft.com/office/powerpoint/2010/main" val="231074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C1034-BA7C-1491-5792-5EFB842CC40F}"/>
              </a:ext>
            </a:extLst>
          </p:cNvPr>
          <p:cNvSpPr>
            <a:spLocks noGrp="1"/>
          </p:cNvSpPr>
          <p:nvPr>
            <p:ph type="title"/>
          </p:nvPr>
        </p:nvSpPr>
        <p:spPr/>
        <p:txBody>
          <a:bodyPr/>
          <a:lstStyle/>
          <a:p>
            <a:r>
              <a:rPr lang="en-GB" dirty="0">
                <a:solidFill>
                  <a:srgbClr val="00B0F0"/>
                </a:solidFill>
              </a:rPr>
              <a:t>External costs: use of transport means</a:t>
            </a:r>
          </a:p>
        </p:txBody>
      </p:sp>
      <p:sp>
        <p:nvSpPr>
          <p:cNvPr id="3" name="Tijdelijke aanduiding voor inhoud 2">
            <a:extLst>
              <a:ext uri="{FF2B5EF4-FFF2-40B4-BE49-F238E27FC236}">
                <a16:creationId xmlns:a16="http://schemas.microsoft.com/office/drawing/2014/main" id="{C080E3B1-CBCA-AEC1-201A-641697489E1B}"/>
              </a:ext>
            </a:extLst>
          </p:cNvPr>
          <p:cNvSpPr>
            <a:spLocks noGrp="1"/>
          </p:cNvSpPr>
          <p:nvPr>
            <p:ph idx="1"/>
          </p:nvPr>
        </p:nvSpPr>
        <p:spPr>
          <a:xfrm>
            <a:off x="4174435" y="1690685"/>
            <a:ext cx="7179365" cy="4630601"/>
          </a:xfrm>
        </p:spPr>
        <p:txBody>
          <a:bodyPr>
            <a:normAutofit fontScale="85000" lnSpcReduction="20000"/>
          </a:bodyPr>
          <a:lstStyle/>
          <a:p>
            <a:pPr marL="0" indent="0">
              <a:buNone/>
            </a:pPr>
            <a:r>
              <a:rPr lang="en-GB" dirty="0">
                <a:latin typeface="+mj-lt"/>
              </a:rPr>
              <a:t>Direct external costs:</a:t>
            </a:r>
          </a:p>
          <a:p>
            <a:pPr>
              <a:buFontTx/>
              <a:buChar char="-"/>
            </a:pPr>
            <a:r>
              <a:rPr lang="en-GB" b="1" dirty="0">
                <a:latin typeface="+mj-lt"/>
              </a:rPr>
              <a:t>Accidents. </a:t>
            </a:r>
            <a:r>
              <a:rPr lang="en-GB" dirty="0">
                <a:latin typeface="+mj-lt"/>
              </a:rPr>
              <a:t>Cars in Europe alone accounted for over 200 billion euros in external accident costs in 2016 (</a:t>
            </a:r>
            <a:r>
              <a:rPr lang="nl-NL" dirty="0">
                <a:latin typeface="+mj-lt"/>
              </a:rPr>
              <a:t>Van Essen et al., 2019)</a:t>
            </a:r>
            <a:endParaRPr lang="en-GB" dirty="0">
              <a:latin typeface="+mj-lt"/>
            </a:endParaRPr>
          </a:p>
          <a:p>
            <a:pPr>
              <a:buFontTx/>
              <a:buChar char="-"/>
            </a:pPr>
            <a:r>
              <a:rPr lang="en-GB" b="1" dirty="0">
                <a:latin typeface="+mj-lt"/>
              </a:rPr>
              <a:t>Congestion. </a:t>
            </a:r>
            <a:r>
              <a:rPr lang="en-GB" dirty="0">
                <a:latin typeface="+mj-lt"/>
              </a:rPr>
              <a:t>Car drivers during peak hours unintentionally cause delays for other road users without compensating for the resulting time loss.</a:t>
            </a:r>
          </a:p>
          <a:p>
            <a:pPr marL="0" indent="0">
              <a:buNone/>
            </a:pPr>
            <a:r>
              <a:rPr lang="en-GB" dirty="0">
                <a:latin typeface="+mj-lt"/>
              </a:rPr>
              <a:t>Indirect external cost:</a:t>
            </a:r>
          </a:p>
          <a:p>
            <a:pPr>
              <a:buFontTx/>
              <a:buChar char="-"/>
            </a:pPr>
            <a:r>
              <a:rPr lang="en-GB" b="1" dirty="0">
                <a:latin typeface="+mj-lt"/>
              </a:rPr>
              <a:t>Avoidance costs </a:t>
            </a:r>
            <a:r>
              <a:rPr lang="en-GB" dirty="0">
                <a:latin typeface="+mj-lt"/>
              </a:rPr>
              <a:t>associated with the risks of accidents or delays, which can influence people's decision not to travel are also external costs</a:t>
            </a:r>
          </a:p>
          <a:p>
            <a:pPr marL="0" indent="0">
              <a:buNone/>
            </a:pPr>
            <a:r>
              <a:rPr lang="en-GB" dirty="0">
                <a:latin typeface="+mj-lt"/>
              </a:rPr>
              <a:t>Methods that measure people's </a:t>
            </a:r>
            <a:r>
              <a:rPr lang="en-GB" b="1" dirty="0">
                <a:latin typeface="+mj-lt"/>
              </a:rPr>
              <a:t>willingness to pay (WTP) to avoid external costs </a:t>
            </a:r>
            <a:r>
              <a:rPr lang="en-GB" dirty="0">
                <a:latin typeface="+mj-lt"/>
              </a:rPr>
              <a:t>or their </a:t>
            </a:r>
            <a:r>
              <a:rPr lang="en-GB" b="1" dirty="0">
                <a:latin typeface="+mj-lt"/>
              </a:rPr>
              <a:t>willingness to accept (WTA) compensation for these costs </a:t>
            </a:r>
            <a:r>
              <a:rPr lang="en-GB" dirty="0">
                <a:latin typeface="+mj-lt"/>
              </a:rPr>
              <a:t>can be used estimate external costs in monetary units.</a:t>
            </a:r>
          </a:p>
        </p:txBody>
      </p:sp>
      <p:sp>
        <p:nvSpPr>
          <p:cNvPr id="7" name="Rechthoek 6">
            <a:extLst>
              <a:ext uri="{FF2B5EF4-FFF2-40B4-BE49-F238E27FC236}">
                <a16:creationId xmlns:a16="http://schemas.microsoft.com/office/drawing/2014/main" id="{67542A79-75FC-F354-23DD-9B556C6F2E24}"/>
              </a:ext>
            </a:extLst>
          </p:cNvPr>
          <p:cNvSpPr/>
          <p:nvPr/>
        </p:nvSpPr>
        <p:spPr>
          <a:xfrm>
            <a:off x="838200" y="2753656"/>
            <a:ext cx="2981740" cy="2504661"/>
          </a:xfrm>
          <a:prstGeom prst="rect">
            <a:avLst/>
          </a:prstGeom>
          <a:solidFill>
            <a:schemeClr val="accent6">
              <a:lumMod val="60000"/>
              <a:lumOff val="4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Costs due to the use of transport means such as road vehicles, ships or airplanes </a:t>
            </a:r>
          </a:p>
        </p:txBody>
      </p:sp>
      <p:sp>
        <p:nvSpPr>
          <p:cNvPr id="5" name="Tekstvak 4">
            <a:extLst>
              <a:ext uri="{FF2B5EF4-FFF2-40B4-BE49-F238E27FC236}">
                <a16:creationId xmlns:a16="http://schemas.microsoft.com/office/drawing/2014/main" id="{B7792AF4-3CF6-473B-7519-17842F945785}"/>
              </a:ext>
            </a:extLst>
          </p:cNvPr>
          <p:cNvSpPr txBox="1"/>
          <p:nvPr/>
        </p:nvSpPr>
        <p:spPr>
          <a:xfrm>
            <a:off x="0" y="6642556"/>
            <a:ext cx="12194458" cy="215444"/>
          </a:xfrm>
          <a:prstGeom prst="rect">
            <a:avLst/>
          </a:prstGeom>
          <a:noFill/>
        </p:spPr>
        <p:txBody>
          <a:bodyPr wrap="square">
            <a:spAutoFit/>
          </a:bodyPr>
          <a:lstStyle/>
          <a:p>
            <a:r>
              <a:rPr lang="en-GB" sz="800" dirty="0"/>
              <a:t>Essen, H. L. van, </a:t>
            </a:r>
            <a:r>
              <a:rPr lang="en-GB" sz="800" dirty="0" err="1"/>
              <a:t>Wijngaarden</a:t>
            </a:r>
            <a:r>
              <a:rPr lang="en-GB" sz="800" dirty="0"/>
              <a:t> van, A. </a:t>
            </a:r>
            <a:r>
              <a:rPr lang="en-GB" sz="800" dirty="0" err="1"/>
              <a:t>Schroten</a:t>
            </a:r>
            <a:r>
              <a:rPr lang="en-GB" sz="800" dirty="0"/>
              <a:t>, D. Sutter, C. Bieler, M. Silvia </a:t>
            </a:r>
            <a:r>
              <a:rPr lang="en-GB" sz="800" dirty="0" err="1"/>
              <a:t>Maffii</a:t>
            </a:r>
            <a:r>
              <a:rPr lang="en-GB" sz="800" dirty="0"/>
              <a:t>, M. Brambilla, D. Fiorello, F. Fermi, R. Parolin and K. El </a:t>
            </a:r>
            <a:r>
              <a:rPr lang="en-GB" sz="800" dirty="0" err="1"/>
              <a:t>Beyrouty</a:t>
            </a:r>
            <a:r>
              <a:rPr lang="en-GB" sz="800" dirty="0"/>
              <a:t> (2019), Handbook on the external costs of transport Version 2019 – 1.1, Luxembourg: Publications Office of the European Union, 2020.</a:t>
            </a:r>
          </a:p>
        </p:txBody>
      </p:sp>
    </p:spTree>
    <p:extLst>
      <p:ext uri="{BB962C8B-B14F-4D97-AF65-F5344CB8AC3E}">
        <p14:creationId xmlns:p14="http://schemas.microsoft.com/office/powerpoint/2010/main" val="26927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C1034-BA7C-1491-5792-5EFB842CC40F}"/>
              </a:ext>
            </a:extLst>
          </p:cNvPr>
          <p:cNvSpPr>
            <a:spLocks noGrp="1"/>
          </p:cNvSpPr>
          <p:nvPr>
            <p:ph type="title"/>
          </p:nvPr>
        </p:nvSpPr>
        <p:spPr/>
        <p:txBody>
          <a:bodyPr/>
          <a:lstStyle/>
          <a:p>
            <a:r>
              <a:rPr lang="en-GB" dirty="0">
                <a:solidFill>
                  <a:srgbClr val="00B0F0"/>
                </a:solidFill>
              </a:rPr>
              <a:t>External costs: vehicle ownership/availability</a:t>
            </a:r>
          </a:p>
        </p:txBody>
      </p:sp>
      <p:sp>
        <p:nvSpPr>
          <p:cNvPr id="3" name="Tijdelijke aanduiding voor inhoud 2">
            <a:extLst>
              <a:ext uri="{FF2B5EF4-FFF2-40B4-BE49-F238E27FC236}">
                <a16:creationId xmlns:a16="http://schemas.microsoft.com/office/drawing/2014/main" id="{C080E3B1-CBCA-AEC1-201A-641697489E1B}"/>
              </a:ext>
            </a:extLst>
          </p:cNvPr>
          <p:cNvSpPr>
            <a:spLocks noGrp="1"/>
          </p:cNvSpPr>
          <p:nvPr>
            <p:ph idx="1"/>
          </p:nvPr>
        </p:nvSpPr>
        <p:spPr>
          <a:xfrm>
            <a:off x="838200" y="1825624"/>
            <a:ext cx="3601278" cy="4351338"/>
          </a:xfrm>
        </p:spPr>
        <p:txBody>
          <a:bodyPr anchor="ctr">
            <a:noAutofit/>
          </a:bodyPr>
          <a:lstStyle/>
          <a:p>
            <a:pPr marL="0" indent="0">
              <a:buNone/>
            </a:pPr>
            <a:r>
              <a:rPr lang="en-GB" sz="2400" dirty="0">
                <a:latin typeface="+mj-lt"/>
              </a:rPr>
              <a:t>Examples include:</a:t>
            </a:r>
          </a:p>
          <a:p>
            <a:r>
              <a:rPr lang="en-GB" sz="2400" b="1" dirty="0">
                <a:latin typeface="+mj-lt"/>
              </a:rPr>
              <a:t>Costs related to vehicle parking in the public domain</a:t>
            </a:r>
            <a:r>
              <a:rPr lang="en-GB" sz="2400" dirty="0">
                <a:latin typeface="+mj-lt"/>
              </a:rPr>
              <a:t>, where the owner either does not have to pay or the payment is insufficient </a:t>
            </a:r>
          </a:p>
          <a:p>
            <a:r>
              <a:rPr lang="en-GB" sz="2400" b="1" dirty="0">
                <a:latin typeface="+mj-lt"/>
              </a:rPr>
              <a:t>Environmental effects associated with the production and disposal </a:t>
            </a:r>
            <a:r>
              <a:rPr lang="en-GB" sz="2400" dirty="0">
                <a:latin typeface="+mj-lt"/>
              </a:rPr>
              <a:t>of vehicles, aircraft, or ships.</a:t>
            </a:r>
          </a:p>
        </p:txBody>
      </p:sp>
      <p:sp>
        <p:nvSpPr>
          <p:cNvPr id="8" name="Tijdelijke aanduiding voor inhoud 2">
            <a:extLst>
              <a:ext uri="{FF2B5EF4-FFF2-40B4-BE49-F238E27FC236}">
                <a16:creationId xmlns:a16="http://schemas.microsoft.com/office/drawing/2014/main" id="{7EA20A0A-C737-F719-1556-E9A053CAD7D9}"/>
              </a:ext>
            </a:extLst>
          </p:cNvPr>
          <p:cNvSpPr txBox="1">
            <a:spLocks/>
          </p:cNvSpPr>
          <p:nvPr/>
        </p:nvSpPr>
        <p:spPr>
          <a:xfrm>
            <a:off x="8014252" y="1825624"/>
            <a:ext cx="3601278"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mj-lt"/>
              </a:rPr>
              <a:t>Life Cycle Analysis (LCA) </a:t>
            </a:r>
            <a:r>
              <a:rPr lang="en-GB" sz="2400" dirty="0">
                <a:latin typeface="+mj-lt"/>
              </a:rPr>
              <a:t>is relevant in understanding the environmental impacts throughout the entire life cycle of a product, such as a car.</a:t>
            </a:r>
          </a:p>
          <a:p>
            <a:r>
              <a:rPr lang="en-GB" sz="2400" dirty="0">
                <a:latin typeface="+mj-lt"/>
              </a:rPr>
              <a:t>External costs that arise </a:t>
            </a:r>
            <a:r>
              <a:rPr lang="en-GB" sz="2400" b="1" dirty="0">
                <a:latin typeface="+mj-lt"/>
              </a:rPr>
              <a:t>during the non-use phase of products</a:t>
            </a:r>
            <a:r>
              <a:rPr lang="en-GB" sz="2400" dirty="0">
                <a:latin typeface="+mj-lt"/>
              </a:rPr>
              <a:t>.</a:t>
            </a:r>
          </a:p>
        </p:txBody>
      </p:sp>
      <p:sp>
        <p:nvSpPr>
          <p:cNvPr id="11" name="Rechthoek 10">
            <a:extLst>
              <a:ext uri="{FF2B5EF4-FFF2-40B4-BE49-F238E27FC236}">
                <a16:creationId xmlns:a16="http://schemas.microsoft.com/office/drawing/2014/main" id="{34154800-142C-83D4-AC0C-A9B7B29F622C}"/>
              </a:ext>
            </a:extLst>
          </p:cNvPr>
          <p:cNvSpPr/>
          <p:nvPr/>
        </p:nvSpPr>
        <p:spPr>
          <a:xfrm>
            <a:off x="4605130" y="2748963"/>
            <a:ext cx="2981740" cy="2504661"/>
          </a:xfrm>
          <a:prstGeom prst="rect">
            <a:avLst/>
          </a:prstGeom>
          <a:solidFill>
            <a:schemeClr val="accent4">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Costs due to vehicle ownership and availability</a:t>
            </a:r>
          </a:p>
        </p:txBody>
      </p:sp>
    </p:spTree>
    <p:extLst>
      <p:ext uri="{BB962C8B-B14F-4D97-AF65-F5344CB8AC3E}">
        <p14:creationId xmlns:p14="http://schemas.microsoft.com/office/powerpoint/2010/main" val="8311646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3495</TotalTime>
  <Words>4224</Words>
  <Application>Microsoft Office PowerPoint</Application>
  <PresentationFormat>Widescreen</PresentationFormat>
  <Paragraphs>319</Paragraphs>
  <Slides>39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Goudy Old Style</vt:lpstr>
      <vt:lpstr>Kantoorthema</vt:lpstr>
      <vt:lpstr>PowerPoint Presentation</vt:lpstr>
      <vt:lpstr>Introduction</vt:lpstr>
      <vt:lpstr>Introduction</vt:lpstr>
      <vt:lpstr>Introduction</vt:lpstr>
      <vt:lpstr>Overview chapter</vt:lpstr>
      <vt:lpstr>External effects of transport</vt:lpstr>
      <vt:lpstr>External costs</vt:lpstr>
      <vt:lpstr>External costs: use of transport means</vt:lpstr>
      <vt:lpstr>External costs: vehicle ownership/availability</vt:lpstr>
      <vt:lpstr>External costs: Infrastructure</vt:lpstr>
      <vt:lpstr>Overview chapter</vt:lpstr>
      <vt:lpstr>External benefits</vt:lpstr>
      <vt:lpstr>Overview chapter</vt:lpstr>
      <vt:lpstr>Maximizing welfare: Pareto efficiency</vt:lpstr>
      <vt:lpstr>Maximizing welfare: Kaldor-Hicks efficiency</vt:lpstr>
      <vt:lpstr>Maximizing welfare: marginal costs and benefits</vt:lpstr>
      <vt:lpstr>Maximizing welfare: marginal costs and benefits</vt:lpstr>
      <vt:lpstr>Maximizing welfare: marginal costs and benefits</vt:lpstr>
      <vt:lpstr>Maximizing welfare: marginal costs and benefits</vt:lpstr>
      <vt:lpstr>Maximizing welfare: societal cost–benefit analysis (CBA)</vt:lpstr>
      <vt:lpstr>Maximizing welfare: the practice</vt:lpstr>
      <vt:lpstr>Maximizing welfare: the practice</vt:lpstr>
      <vt:lpstr>Overview chapter</vt:lpstr>
      <vt:lpstr>Equity</vt:lpstr>
      <vt:lpstr>Equity</vt:lpstr>
      <vt:lpstr>Equity</vt:lpstr>
      <vt:lpstr>Equity</vt:lpstr>
      <vt:lpstr>Overview chapter</vt:lpstr>
      <vt:lpstr>Public choice theory</vt:lpstr>
      <vt:lpstr>Public choice theory</vt:lpstr>
      <vt:lpstr>Public choice theory</vt:lpstr>
      <vt:lpstr>Overview chapter</vt:lpstr>
      <vt:lpstr>‘Healthy’ transport policies</vt:lpstr>
      <vt:lpstr>Overview chapter</vt:lpstr>
      <vt:lpstr>Current transport policy</vt:lpstr>
      <vt:lpstr>Current transport policy</vt:lpstr>
      <vt:lpstr>Overview chapter</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Lale Günhan</dc:creator>
  <cp:lastModifiedBy>Baiba Pudane</cp:lastModifiedBy>
  <cp:revision>3</cp:revision>
  <dcterms:created xsi:type="dcterms:W3CDTF">2023-07-11T09:24:07Z</dcterms:created>
  <dcterms:modified xsi:type="dcterms:W3CDTF">2023-09-19T21:53:51Z</dcterms:modified>
</cp:coreProperties>
</file>