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266" r:id="rId5"/>
    <p:sldId id="295" r:id="rId6"/>
    <p:sldId id="264" r:id="rId7"/>
    <p:sldId id="267" r:id="rId8"/>
    <p:sldId id="269" r:id="rId9"/>
    <p:sldId id="271" r:id="rId10"/>
    <p:sldId id="273" r:id="rId11"/>
    <p:sldId id="302" r:id="rId12"/>
    <p:sldId id="303" r:id="rId13"/>
    <p:sldId id="304" r:id="rId14"/>
    <p:sldId id="270" r:id="rId15"/>
    <p:sldId id="276" r:id="rId16"/>
    <p:sldId id="277" r:id="rId17"/>
    <p:sldId id="278" r:id="rId18"/>
    <p:sldId id="296" r:id="rId19"/>
    <p:sldId id="279" r:id="rId20"/>
    <p:sldId id="281" r:id="rId21"/>
    <p:sldId id="297" r:id="rId22"/>
    <p:sldId id="282" r:id="rId23"/>
    <p:sldId id="284" r:id="rId24"/>
    <p:sldId id="305" r:id="rId25"/>
    <p:sldId id="298" r:id="rId26"/>
    <p:sldId id="286" r:id="rId27"/>
    <p:sldId id="287" r:id="rId28"/>
    <p:sldId id="299" r:id="rId29"/>
    <p:sldId id="289" r:id="rId30"/>
    <p:sldId id="291" r:id="rId31"/>
    <p:sldId id="300" r:id="rId32"/>
    <p:sldId id="292" r:id="rId33"/>
    <p:sldId id="301" r:id="rId34"/>
    <p:sldId id="293"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a:srgbClr val="FFE1E1"/>
    <a:srgbClr val="FFAFAF"/>
    <a:srgbClr val="FFE285"/>
    <a:srgbClr val="F2D4F8"/>
    <a:srgbClr val="E7B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20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5538F-5613-B0AD-83AF-DDBAFDE521E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A46414D9-9F75-6607-E0F1-5D257E607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84D91A9C-6FB5-9305-ABBE-2F4A877682FE}"/>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5" name="Tijdelijke aanduiding voor voettekst 4">
            <a:extLst>
              <a:ext uri="{FF2B5EF4-FFF2-40B4-BE49-F238E27FC236}">
                <a16:creationId xmlns:a16="http://schemas.microsoft.com/office/drawing/2014/main" id="{F22DD137-FC19-891B-3DF4-F93B457FF9B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2C64869-C3FE-78F9-B996-018288692F63}"/>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314886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D88CC-4968-9FD0-B92D-97B71297732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E2A3A559-8122-6462-3B84-0FBFD1A61A4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0C7FB505-3AA7-4918-27B5-EFF1F1CA37BA}"/>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5" name="Tijdelijke aanduiding voor voettekst 4">
            <a:extLst>
              <a:ext uri="{FF2B5EF4-FFF2-40B4-BE49-F238E27FC236}">
                <a16:creationId xmlns:a16="http://schemas.microsoft.com/office/drawing/2014/main" id="{7E10F088-DE06-97FF-FE3D-F842A4C6A2B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5E7D5A22-6D21-96D8-F448-758A9B4999F0}"/>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39179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20BB12A-C480-0394-CF8D-A8C08722083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F0E23232-3D92-87D1-2505-8AFA7D26822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BDC81011-4ADA-4764-114E-D280FECB5270}"/>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5" name="Tijdelijke aanduiding voor voettekst 4">
            <a:extLst>
              <a:ext uri="{FF2B5EF4-FFF2-40B4-BE49-F238E27FC236}">
                <a16:creationId xmlns:a16="http://schemas.microsoft.com/office/drawing/2014/main" id="{99091A56-7CBE-FF58-C383-7E371D501F31}"/>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0E60AB4-69C3-F22D-9CEC-E2E633101387}"/>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307810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F1FC4-BA3E-FF6B-8B21-53039BF83192}"/>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5821E9A4-3F64-9EAD-D029-EC236305F8A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86C84B7-52E0-2FD2-9F7D-53A03B2FB061}"/>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5" name="Tijdelijke aanduiding voor voettekst 4">
            <a:extLst>
              <a:ext uri="{FF2B5EF4-FFF2-40B4-BE49-F238E27FC236}">
                <a16:creationId xmlns:a16="http://schemas.microsoft.com/office/drawing/2014/main" id="{DA7D9FC7-63D4-47D2-C8B3-CDEBA0351EAD}"/>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9340750-C5A8-2D9E-05CA-C71866AF775B}"/>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287999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6C6DA-050A-F7F3-BF3E-8A64B3E418A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AC6A525-50DD-E0FF-A249-FBAB77B1B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A0C6799-BB56-38FE-3599-F44929F0260B}"/>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5" name="Tijdelijke aanduiding voor voettekst 4">
            <a:extLst>
              <a:ext uri="{FF2B5EF4-FFF2-40B4-BE49-F238E27FC236}">
                <a16:creationId xmlns:a16="http://schemas.microsoft.com/office/drawing/2014/main" id="{DC93721A-8B36-81AB-27CA-0E3FCDA5424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2406EDDB-C2AE-0717-4419-E27A26767A1A}"/>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264154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6A36E-CC2C-8667-8695-3229117F3673}"/>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5BB6AB6E-EC39-4460-8A33-4DC74A5E51D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9F32D58A-B141-3E8A-0573-9589444A538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04594106-5625-9B8D-179E-4B58E7486362}"/>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6" name="Tijdelijke aanduiding voor voettekst 5">
            <a:extLst>
              <a:ext uri="{FF2B5EF4-FFF2-40B4-BE49-F238E27FC236}">
                <a16:creationId xmlns:a16="http://schemas.microsoft.com/office/drawing/2014/main" id="{4B01013F-4E85-DA3B-F6D8-C51A472D70A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ECF86CA-9A36-0FC3-38A4-104B022FAB96}"/>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417124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5753B-4445-9385-F96C-A41F2748ABC7}"/>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16E2CB92-F6B4-9177-16C8-2C60BDE3D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13E22DB-B88B-65DE-A0A2-A2E14425FF0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AFFA3F11-5BAC-AFFC-D6E4-5E7E9B9F6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4799936-C186-DCF5-1199-9768F2F28B7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35FF2517-54C4-D561-EBFA-BF3D85DD33BE}"/>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8" name="Tijdelijke aanduiding voor voettekst 7">
            <a:extLst>
              <a:ext uri="{FF2B5EF4-FFF2-40B4-BE49-F238E27FC236}">
                <a16:creationId xmlns:a16="http://schemas.microsoft.com/office/drawing/2014/main" id="{F1770725-6D73-B967-54F2-5861AACE47C6}"/>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99B18160-84BF-2B7B-59C1-66719DCC078B}"/>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13919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AEC0B-6DC9-9E8F-C16C-A3CD76E56013}"/>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7DFD87F0-A610-4511-7A7A-BAB3D49C0017}"/>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4" name="Tijdelijke aanduiding voor voettekst 3">
            <a:extLst>
              <a:ext uri="{FF2B5EF4-FFF2-40B4-BE49-F238E27FC236}">
                <a16:creationId xmlns:a16="http://schemas.microsoft.com/office/drawing/2014/main" id="{AE089DC6-28B7-7740-2112-A9002AA97AD6}"/>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0FADB8B7-137C-8CDA-7540-CC8C3A75DCE2}"/>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52248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D3EC131-B81A-29CE-7999-194926F5A016}"/>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3" name="Tijdelijke aanduiding voor voettekst 2">
            <a:extLst>
              <a:ext uri="{FF2B5EF4-FFF2-40B4-BE49-F238E27FC236}">
                <a16:creationId xmlns:a16="http://schemas.microsoft.com/office/drawing/2014/main" id="{06F5545B-A054-4444-5F08-2321D7ED2337}"/>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0768FDA8-5522-3BD0-DD9A-1C0413E1BB63}"/>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405653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3C3CB-82FB-A4E3-6527-CDCF782B08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A8FC98C0-2B5C-C7AC-C4DE-3E1469E79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F310C45F-0685-DB88-5929-E9D0CB0C1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CD799-5221-3520-E5F6-B2A0696FAF10}"/>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6" name="Tijdelijke aanduiding voor voettekst 5">
            <a:extLst>
              <a:ext uri="{FF2B5EF4-FFF2-40B4-BE49-F238E27FC236}">
                <a16:creationId xmlns:a16="http://schemas.microsoft.com/office/drawing/2014/main" id="{0D953B13-6D68-7979-8C0E-E5C0C2CF955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CF991698-1C47-6AE1-9C4F-4F87AF055DE1}"/>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37207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57F62-812B-5A5E-E52C-D5B8FB7DEA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F70F98F2-FFC1-2EE0-8701-D40509FA4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52230220-3A83-FD1A-6076-1C0F6BEF2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BFC5D02-46CA-65D3-15DF-D3A5C85461BA}"/>
              </a:ext>
            </a:extLst>
          </p:cNvPr>
          <p:cNvSpPr>
            <a:spLocks noGrp="1"/>
          </p:cNvSpPr>
          <p:nvPr>
            <p:ph type="dt" sz="half" idx="10"/>
          </p:nvPr>
        </p:nvSpPr>
        <p:spPr/>
        <p:txBody>
          <a:bodyPr/>
          <a:lstStyle/>
          <a:p>
            <a:fld id="{44570EB3-9169-42FB-804F-3951A0618BDE}" type="datetimeFigureOut">
              <a:rPr lang="en-GB" smtClean="0"/>
              <a:t>17/09/2023</a:t>
            </a:fld>
            <a:endParaRPr lang="en-GB"/>
          </a:p>
        </p:txBody>
      </p:sp>
      <p:sp>
        <p:nvSpPr>
          <p:cNvPr id="6" name="Tijdelijke aanduiding voor voettekst 5">
            <a:extLst>
              <a:ext uri="{FF2B5EF4-FFF2-40B4-BE49-F238E27FC236}">
                <a16:creationId xmlns:a16="http://schemas.microsoft.com/office/drawing/2014/main" id="{0428F7F7-9F29-986A-8690-8BBA78D8875F}"/>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0EB21AB8-FD5D-D690-E770-497F86895611}"/>
              </a:ext>
            </a:extLst>
          </p:cNvPr>
          <p:cNvSpPr>
            <a:spLocks noGrp="1"/>
          </p:cNvSpPr>
          <p:nvPr>
            <p:ph type="sldNum" sz="quarter" idx="12"/>
          </p:nvPr>
        </p:nvSpPr>
        <p:spPr/>
        <p:txBody>
          <a:bodyPr/>
          <a:lstStyle/>
          <a:p>
            <a:fld id="{56F25ABC-2B22-4C04-94F3-245BE7BD55E8}" type="slidenum">
              <a:rPr lang="en-GB" smtClean="0"/>
              <a:t>‹#›</a:t>
            </a:fld>
            <a:endParaRPr lang="en-GB"/>
          </a:p>
        </p:txBody>
      </p:sp>
    </p:spTree>
    <p:extLst>
      <p:ext uri="{BB962C8B-B14F-4D97-AF65-F5344CB8AC3E}">
        <p14:creationId xmlns:p14="http://schemas.microsoft.com/office/powerpoint/2010/main" val="388779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B0E1699-C5E6-EABF-3DF9-2CAED4C992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8F72A111-3CB3-A8AC-209C-C650DB70D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DE4A9CB-C555-0958-CD4E-3F1DE6C90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70EB3-9169-42FB-804F-3951A0618BDE}" type="datetimeFigureOut">
              <a:rPr lang="en-GB" smtClean="0"/>
              <a:t>17/09/2023</a:t>
            </a:fld>
            <a:endParaRPr lang="en-GB"/>
          </a:p>
        </p:txBody>
      </p:sp>
      <p:sp>
        <p:nvSpPr>
          <p:cNvPr id="5" name="Tijdelijke aanduiding voor voettekst 4">
            <a:extLst>
              <a:ext uri="{FF2B5EF4-FFF2-40B4-BE49-F238E27FC236}">
                <a16:creationId xmlns:a16="http://schemas.microsoft.com/office/drawing/2014/main" id="{5CCD6EB0-6209-3EA0-E699-6C838B983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865B7967-465B-D988-8377-9BC73457F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25ABC-2B22-4C04-94F3-245BE7BD55E8}" type="slidenum">
              <a:rPr lang="en-GB" smtClean="0"/>
              <a:t>‹#›</a:t>
            </a:fld>
            <a:endParaRPr lang="en-GB"/>
          </a:p>
        </p:txBody>
      </p:sp>
    </p:spTree>
    <p:extLst>
      <p:ext uri="{BB962C8B-B14F-4D97-AF65-F5344CB8AC3E}">
        <p14:creationId xmlns:p14="http://schemas.microsoft.com/office/powerpoint/2010/main" val="591932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lq9PxpwDZ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photos/confused-muddled-illogical-880735/"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illustrations/feedback-group-communication-2044700/"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illustrations/feedback-survey-review-best-3584509/"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pexels.com/photo/people-sitting-in-front-of-the-projector-screen-876152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photos/forest-trees-nature-woods-greenery-272595/"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vectors/pixel-pixel-cells-pedagogy-3699345/"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vectors/pixel-cells-pixel-to-learn-3674122/"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photos/lq9PxpwDZ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vectors/icon-silhouette-scales-justice-law-130220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photos/audit-auditor-analysis-examination-4190944/"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shuis, hemel, weg, berg&#10;&#10;Automatisch gegenereerde beschrijving">
            <a:extLst>
              <a:ext uri="{FF2B5EF4-FFF2-40B4-BE49-F238E27FC236}">
                <a16:creationId xmlns:a16="http://schemas.microsoft.com/office/drawing/2014/main" id="{A8571494-1181-3044-37A1-11742E097824}"/>
              </a:ext>
            </a:extLst>
          </p:cNvPr>
          <p:cNvPicPr>
            <a:picLocks noChangeAspect="1"/>
          </p:cNvPicPr>
          <p:nvPr/>
        </p:nvPicPr>
        <p:blipFill rotWithShape="1">
          <a:blip r:embed="rId2">
            <a:extLst>
              <a:ext uri="{28A0092B-C50C-407E-A947-70E740481C1C}">
                <a14:useLocalDpi xmlns:a14="http://schemas.microsoft.com/office/drawing/2010/main" val="0"/>
              </a:ext>
            </a:extLst>
          </a:blip>
          <a:srcRect t="15686"/>
          <a:stretch/>
        </p:blipFill>
        <p:spPr>
          <a:xfrm>
            <a:off x="0" y="1"/>
            <a:ext cx="12270208"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15: </a:t>
            </a:r>
            <a:r>
              <a:rPr lang="en-GB" sz="3200" b="1" dirty="0">
                <a:latin typeface="Goudy Old Style" panose="02020502050305020303" pitchFamily="18" charset="0"/>
              </a:rPr>
              <a:t>Appraisal methods for transport policy</a:t>
            </a:r>
            <a:endParaRPr lang="nl-NL" sz="3200" b="1" dirty="0">
              <a:latin typeface="Goudy Old Style" panose="02020502050305020303" pitchFamily="18" charset="0"/>
            </a:endParaRPr>
          </a:p>
          <a:p>
            <a:r>
              <a:rPr lang="nl-NL" sz="2000" b="1" dirty="0" err="1">
                <a:latin typeface="Goudy Old Style" panose="02020502050305020303" pitchFamily="18" charset="0"/>
              </a:rPr>
              <a:t>Authors</a:t>
            </a:r>
            <a:r>
              <a:rPr lang="nl-NL" sz="2000" b="1" dirty="0">
                <a:latin typeface="Goudy Old Style" panose="02020502050305020303" pitchFamily="18" charset="0"/>
              </a:rPr>
              <a:t>: Niek Mouter and Piet Rietveld</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hlinkClick r:id="rId4"/>
              </a:rPr>
              <a:t>Road - Free image on </a:t>
            </a:r>
            <a:r>
              <a:rPr lang="en-GB" sz="900" dirty="0" err="1">
                <a:hlinkClick r:id="rId4"/>
              </a:rPr>
              <a:t>Unsplash</a:t>
            </a:r>
            <a:r>
              <a:rPr lang="en-GB" sz="900" dirty="0"/>
              <a:t> </a:t>
            </a:r>
          </a:p>
        </p:txBody>
      </p:sp>
    </p:spTree>
    <p:extLst>
      <p:ext uri="{BB962C8B-B14F-4D97-AF65-F5344CB8AC3E}">
        <p14:creationId xmlns:p14="http://schemas.microsoft.com/office/powerpoint/2010/main" val="249516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30ED95-32D2-21F2-71AA-8A996907FF31}"/>
              </a:ext>
            </a:extLst>
          </p:cNvPr>
          <p:cNvGrpSpPr/>
          <p:nvPr/>
        </p:nvGrpSpPr>
        <p:grpSpPr>
          <a:xfrm>
            <a:off x="838200" y="2606019"/>
            <a:ext cx="5584334" cy="3634774"/>
            <a:chOff x="5769466" y="2183907"/>
            <a:chExt cx="5584334" cy="3634774"/>
          </a:xfrm>
        </p:grpSpPr>
        <p:pic>
          <p:nvPicPr>
            <p:cNvPr id="9" name="Afbeelding 4">
              <a:extLst>
                <a:ext uri="{FF2B5EF4-FFF2-40B4-BE49-F238E27FC236}">
                  <a16:creationId xmlns:a16="http://schemas.microsoft.com/office/drawing/2014/main" id="{340AFA6E-1AE7-AE97-FC67-9678550F75C9}"/>
                </a:ext>
              </a:extLst>
            </p:cNvPr>
            <p:cNvPicPr>
              <a:picLocks noChangeAspect="1"/>
            </p:cNvPicPr>
            <p:nvPr/>
          </p:nvPicPr>
          <p:blipFill>
            <a:blip r:embed="rId2"/>
            <a:stretch>
              <a:fillRect/>
            </a:stretch>
          </p:blipFill>
          <p:spPr>
            <a:xfrm>
              <a:off x="5769466" y="2183907"/>
              <a:ext cx="5584334" cy="3634774"/>
            </a:xfrm>
            <a:prstGeom prst="rect">
              <a:avLst/>
            </a:prstGeom>
          </p:spPr>
        </p:pic>
        <p:sp>
          <p:nvSpPr>
            <p:cNvPr id="10" name="Rechthoekige driehoek 3">
              <a:extLst>
                <a:ext uri="{FF2B5EF4-FFF2-40B4-BE49-F238E27FC236}">
                  <a16:creationId xmlns:a16="http://schemas.microsoft.com/office/drawing/2014/main" id="{0EECB4A4-CE99-F11B-EF8C-AA1748C42BAC}"/>
                </a:ext>
              </a:extLst>
            </p:cNvPr>
            <p:cNvSpPr/>
            <p:nvPr/>
          </p:nvSpPr>
          <p:spPr>
            <a:xfrm>
              <a:off x="6096000" y="2782957"/>
              <a:ext cx="1444486" cy="911087"/>
            </a:xfrm>
            <a:prstGeom prst="rtTriangl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el 1">
            <a:extLst>
              <a:ext uri="{FF2B5EF4-FFF2-40B4-BE49-F238E27FC236}">
                <a16:creationId xmlns:a16="http://schemas.microsoft.com/office/drawing/2014/main" id="{56DB9930-E8F0-1557-01D2-DC576C2F8D40}"/>
              </a:ext>
            </a:extLst>
          </p:cNvPr>
          <p:cNvSpPr>
            <a:spLocks noGrp="1"/>
          </p:cNvSpPr>
          <p:nvPr>
            <p:ph type="title"/>
          </p:nvPr>
        </p:nvSpPr>
        <p:spPr/>
        <p:txBody>
          <a:bodyPr/>
          <a:lstStyle/>
          <a:p>
            <a:r>
              <a:rPr lang="en-GB" dirty="0">
                <a:solidFill>
                  <a:srgbClr val="00B0F0"/>
                </a:solidFill>
              </a:rPr>
              <a:t>SCBA: Link with demand function</a:t>
            </a:r>
            <a:endParaRPr lang="en-GB" dirty="0"/>
          </a:p>
        </p:txBody>
      </p:sp>
      <p:sp>
        <p:nvSpPr>
          <p:cNvPr id="3" name="Tijdelijke aanduiding voor inhoud 2">
            <a:extLst>
              <a:ext uri="{FF2B5EF4-FFF2-40B4-BE49-F238E27FC236}">
                <a16:creationId xmlns:a16="http://schemas.microsoft.com/office/drawing/2014/main" id="{55662996-06FF-E380-A7A4-373188AC4A4E}"/>
              </a:ext>
            </a:extLst>
          </p:cNvPr>
          <p:cNvSpPr>
            <a:spLocks noGrp="1"/>
          </p:cNvSpPr>
          <p:nvPr>
            <p:ph idx="1"/>
          </p:nvPr>
        </p:nvSpPr>
        <p:spPr>
          <a:xfrm>
            <a:off x="2495029" y="1546062"/>
            <a:ext cx="4502426" cy="4351338"/>
          </a:xfrm>
        </p:spPr>
        <p:txBody>
          <a:bodyPr>
            <a:normAutofit/>
          </a:bodyPr>
          <a:lstStyle/>
          <a:p>
            <a:pPr marL="0" indent="0">
              <a:buNone/>
            </a:pPr>
            <a:r>
              <a:rPr lang="en-GB" sz="2400" b="1" dirty="0">
                <a:latin typeface="+mj-lt"/>
              </a:rPr>
              <a:t>Consumer surplus (CS)</a:t>
            </a:r>
            <a:r>
              <a:rPr lang="en-GB" sz="2400" dirty="0">
                <a:latin typeface="+mj-lt"/>
              </a:rPr>
              <a:t> is the difference between what consumers pay and what they are willing to pay for the product or service</a:t>
            </a:r>
          </a:p>
        </p:txBody>
      </p:sp>
      <p:sp>
        <p:nvSpPr>
          <p:cNvPr id="7" name="Tekstvak 6">
            <a:extLst>
              <a:ext uri="{FF2B5EF4-FFF2-40B4-BE49-F238E27FC236}">
                <a16:creationId xmlns:a16="http://schemas.microsoft.com/office/drawing/2014/main" id="{4A787D1D-A92A-BADC-2D96-462CC92C81DA}"/>
              </a:ext>
            </a:extLst>
          </p:cNvPr>
          <p:cNvSpPr txBox="1"/>
          <p:nvPr/>
        </p:nvSpPr>
        <p:spPr>
          <a:xfrm>
            <a:off x="838200" y="6229743"/>
            <a:ext cx="6096000" cy="369332"/>
          </a:xfrm>
          <a:prstGeom prst="rect">
            <a:avLst/>
          </a:prstGeom>
          <a:noFill/>
        </p:spPr>
        <p:txBody>
          <a:bodyPr wrap="square">
            <a:spAutoFit/>
          </a:bodyPr>
          <a:lstStyle/>
          <a:p>
            <a:pPr marL="0" indent="0">
              <a:buNone/>
            </a:pPr>
            <a:r>
              <a:rPr lang="en-GB" sz="900" dirty="0">
                <a:latin typeface="+mj-lt"/>
              </a:rPr>
              <a:t>Figure 15.2 Illustration of the consumer surplus concept </a:t>
            </a:r>
          </a:p>
          <a:p>
            <a:pPr marL="0" indent="0">
              <a:buNone/>
            </a:pPr>
            <a:r>
              <a:rPr lang="en-GB" sz="900" dirty="0">
                <a:latin typeface="+mj-lt"/>
              </a:rPr>
              <a:t>(Taken from Chapter 15, page 317)</a:t>
            </a:r>
          </a:p>
        </p:txBody>
      </p:sp>
      <p:sp>
        <p:nvSpPr>
          <p:cNvPr id="6" name="Tijdelijke aanduiding voor inhoud 2">
            <a:extLst>
              <a:ext uri="{FF2B5EF4-FFF2-40B4-BE49-F238E27FC236}">
                <a16:creationId xmlns:a16="http://schemas.microsoft.com/office/drawing/2014/main" id="{3B83727D-96D4-2078-C990-B0D7119634A2}"/>
              </a:ext>
            </a:extLst>
          </p:cNvPr>
          <p:cNvSpPr txBox="1">
            <a:spLocks/>
          </p:cNvSpPr>
          <p:nvPr/>
        </p:nvSpPr>
        <p:spPr>
          <a:xfrm>
            <a:off x="7572375" y="1513543"/>
            <a:ext cx="4502426" cy="1915458"/>
          </a:xfrm>
          <a:prstGeom prst="rect">
            <a:avLst/>
          </a:prstGeom>
          <a:gradFill>
            <a:gsLst>
              <a:gs pos="0">
                <a:schemeClr val="accent2">
                  <a:lumMod val="20000"/>
                  <a:lumOff val="80000"/>
                </a:schemeClr>
              </a:gs>
              <a:gs pos="100000">
                <a:schemeClr val="accent4"/>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br>
              <a:rPr lang="en-GB" dirty="0">
                <a:latin typeface="+mj-lt"/>
              </a:rPr>
            </a:br>
            <a:r>
              <a:rPr lang="en-GB" dirty="0">
                <a:latin typeface="+mj-lt"/>
              </a:rPr>
              <a:t>Example:</a:t>
            </a:r>
          </a:p>
          <a:p>
            <a:r>
              <a:rPr lang="en-GB" dirty="0">
                <a:latin typeface="+mj-lt"/>
              </a:rPr>
              <a:t>When p</a:t>
            </a:r>
            <a:r>
              <a:rPr lang="en-GB" baseline="-25000" dirty="0">
                <a:latin typeface="+mj-lt"/>
              </a:rPr>
              <a:t>0</a:t>
            </a:r>
            <a:r>
              <a:rPr lang="en-GB" dirty="0">
                <a:latin typeface="+mj-lt"/>
              </a:rPr>
              <a:t> is the price, N</a:t>
            </a:r>
            <a:r>
              <a:rPr lang="en-GB" baseline="-25000" dirty="0">
                <a:latin typeface="+mj-lt"/>
              </a:rPr>
              <a:t>0</a:t>
            </a:r>
            <a:r>
              <a:rPr lang="en-GB" dirty="0">
                <a:latin typeface="+mj-lt"/>
              </a:rPr>
              <a:t> consumers will use the service provided</a:t>
            </a:r>
          </a:p>
          <a:p>
            <a:r>
              <a:rPr lang="en-GB" dirty="0">
                <a:latin typeface="+mj-lt"/>
              </a:rPr>
              <a:t>When the price decreases to p</a:t>
            </a:r>
            <a:r>
              <a:rPr lang="en-GB" baseline="-25000" dirty="0">
                <a:latin typeface="+mj-lt"/>
              </a:rPr>
              <a:t>1</a:t>
            </a:r>
            <a:r>
              <a:rPr lang="en-GB" dirty="0">
                <a:latin typeface="+mj-lt"/>
              </a:rPr>
              <a:t>, the number of consumers increases to N</a:t>
            </a:r>
            <a:r>
              <a:rPr lang="en-GB" baseline="-25000" dirty="0">
                <a:latin typeface="+mj-lt"/>
              </a:rPr>
              <a:t>1</a:t>
            </a:r>
          </a:p>
          <a:p>
            <a:r>
              <a:rPr lang="en-GB" b="1" dirty="0">
                <a:latin typeface="+mj-lt"/>
              </a:rPr>
              <a:t>Consumer surplus for the present users of the service when the price is p0 is represented by the </a:t>
            </a:r>
            <a:r>
              <a:rPr lang="en-GB" b="1" dirty="0">
                <a:solidFill>
                  <a:srgbClr val="FF0000"/>
                </a:solidFill>
                <a:latin typeface="+mj-lt"/>
              </a:rPr>
              <a:t>triangle CS</a:t>
            </a:r>
            <a:endParaRPr lang="en-GB" b="1" baseline="-25000" dirty="0">
              <a:latin typeface="+mj-lt"/>
            </a:endParaRPr>
          </a:p>
        </p:txBody>
      </p:sp>
    </p:spTree>
    <p:extLst>
      <p:ext uri="{BB962C8B-B14F-4D97-AF65-F5344CB8AC3E}">
        <p14:creationId xmlns:p14="http://schemas.microsoft.com/office/powerpoint/2010/main" val="336210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AC0E6A-0EF6-0543-B3A7-91BB1C5CAF99}"/>
              </a:ext>
            </a:extLst>
          </p:cNvPr>
          <p:cNvGrpSpPr/>
          <p:nvPr/>
        </p:nvGrpSpPr>
        <p:grpSpPr>
          <a:xfrm>
            <a:off x="838200" y="2610451"/>
            <a:ext cx="5584334" cy="3634774"/>
            <a:chOff x="5769466" y="2183907"/>
            <a:chExt cx="5584334" cy="3634774"/>
          </a:xfrm>
        </p:grpSpPr>
        <p:pic>
          <p:nvPicPr>
            <p:cNvPr id="4" name="Afbeelding 4">
              <a:extLst>
                <a:ext uri="{FF2B5EF4-FFF2-40B4-BE49-F238E27FC236}">
                  <a16:creationId xmlns:a16="http://schemas.microsoft.com/office/drawing/2014/main" id="{8A3B136D-AEE8-15D1-4CD3-B12EA9C03C67}"/>
                </a:ext>
              </a:extLst>
            </p:cNvPr>
            <p:cNvPicPr>
              <a:picLocks noChangeAspect="1"/>
            </p:cNvPicPr>
            <p:nvPr/>
          </p:nvPicPr>
          <p:blipFill>
            <a:blip r:embed="rId2"/>
            <a:stretch>
              <a:fillRect/>
            </a:stretch>
          </p:blipFill>
          <p:spPr>
            <a:xfrm>
              <a:off x="5769466" y="2183907"/>
              <a:ext cx="5584334" cy="3634774"/>
            </a:xfrm>
            <a:prstGeom prst="rect">
              <a:avLst/>
            </a:prstGeom>
          </p:spPr>
        </p:pic>
        <p:sp>
          <p:nvSpPr>
            <p:cNvPr id="5" name="Rechthoekige driehoek 3">
              <a:extLst>
                <a:ext uri="{FF2B5EF4-FFF2-40B4-BE49-F238E27FC236}">
                  <a16:creationId xmlns:a16="http://schemas.microsoft.com/office/drawing/2014/main" id="{E38F9DE0-D986-C260-EBFB-93E949EDC67A}"/>
                </a:ext>
              </a:extLst>
            </p:cNvPr>
            <p:cNvSpPr/>
            <p:nvPr/>
          </p:nvSpPr>
          <p:spPr>
            <a:xfrm>
              <a:off x="6096000" y="2782957"/>
              <a:ext cx="1383793" cy="911087"/>
            </a:xfrm>
            <a:prstGeom prst="rtTriangl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hoekige driehoek 5">
              <a:extLst>
                <a:ext uri="{FF2B5EF4-FFF2-40B4-BE49-F238E27FC236}">
                  <a16:creationId xmlns:a16="http://schemas.microsoft.com/office/drawing/2014/main" id="{A04A4838-F6D9-3F67-8728-9C84B46EBF8C}"/>
                </a:ext>
              </a:extLst>
            </p:cNvPr>
            <p:cNvSpPr/>
            <p:nvPr/>
          </p:nvSpPr>
          <p:spPr>
            <a:xfrm>
              <a:off x="7479793" y="3694044"/>
              <a:ext cx="1285384" cy="799579"/>
            </a:xfrm>
            <a:prstGeom prst="rtTriangl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Rechte verbindingslijn met pijl 10">
              <a:extLst>
                <a:ext uri="{FF2B5EF4-FFF2-40B4-BE49-F238E27FC236}">
                  <a16:creationId xmlns:a16="http://schemas.microsoft.com/office/drawing/2014/main" id="{D0024479-ED5C-FB92-CB41-E6E1F59B04E6}"/>
                </a:ext>
              </a:extLst>
            </p:cNvPr>
            <p:cNvCxnSpPr/>
            <p:nvPr/>
          </p:nvCxnSpPr>
          <p:spPr>
            <a:xfrm>
              <a:off x="5892800" y="4051300"/>
              <a:ext cx="0" cy="442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56DB9930-E8F0-1557-01D2-DC576C2F8D40}"/>
              </a:ext>
            </a:extLst>
          </p:cNvPr>
          <p:cNvSpPr>
            <a:spLocks noGrp="1"/>
          </p:cNvSpPr>
          <p:nvPr>
            <p:ph type="title"/>
          </p:nvPr>
        </p:nvSpPr>
        <p:spPr/>
        <p:txBody>
          <a:bodyPr/>
          <a:lstStyle/>
          <a:p>
            <a:r>
              <a:rPr lang="en-GB" dirty="0">
                <a:solidFill>
                  <a:srgbClr val="00B0F0"/>
                </a:solidFill>
              </a:rPr>
              <a:t>SCBA: Link with demand function</a:t>
            </a:r>
            <a:endParaRPr lang="en-GB" dirty="0"/>
          </a:p>
        </p:txBody>
      </p:sp>
      <p:sp>
        <p:nvSpPr>
          <p:cNvPr id="7" name="Tekstvak 6">
            <a:extLst>
              <a:ext uri="{FF2B5EF4-FFF2-40B4-BE49-F238E27FC236}">
                <a16:creationId xmlns:a16="http://schemas.microsoft.com/office/drawing/2014/main" id="{4A787D1D-A92A-BADC-2D96-462CC92C81DA}"/>
              </a:ext>
            </a:extLst>
          </p:cNvPr>
          <p:cNvSpPr txBox="1"/>
          <p:nvPr/>
        </p:nvSpPr>
        <p:spPr>
          <a:xfrm>
            <a:off x="838200" y="6234175"/>
            <a:ext cx="6096000" cy="369332"/>
          </a:xfrm>
          <a:prstGeom prst="rect">
            <a:avLst/>
          </a:prstGeom>
          <a:noFill/>
        </p:spPr>
        <p:txBody>
          <a:bodyPr wrap="square">
            <a:spAutoFit/>
          </a:bodyPr>
          <a:lstStyle/>
          <a:p>
            <a:pPr marL="0" indent="0">
              <a:buNone/>
            </a:pPr>
            <a:r>
              <a:rPr lang="en-GB" sz="900" dirty="0">
                <a:latin typeface="+mj-lt"/>
              </a:rPr>
              <a:t>Figure 15.2 Illustration of the consumer surplus concept </a:t>
            </a:r>
          </a:p>
          <a:p>
            <a:pPr marL="0" indent="0">
              <a:buNone/>
            </a:pPr>
            <a:r>
              <a:rPr lang="en-GB" sz="900" dirty="0">
                <a:latin typeface="+mj-lt"/>
              </a:rPr>
              <a:t>(Taken from Chapter 15, page 317)</a:t>
            </a:r>
          </a:p>
        </p:txBody>
      </p:sp>
      <mc:AlternateContent xmlns:mc="http://schemas.openxmlformats.org/markup-compatibility/2006" xmlns:a14="http://schemas.microsoft.com/office/drawing/2010/main">
        <mc:Choice Requires="a14">
          <p:sp>
            <p:nvSpPr>
              <p:cNvPr id="6" name="Tijdelijke aanduiding voor inhoud 2">
                <a:extLst>
                  <a:ext uri="{FF2B5EF4-FFF2-40B4-BE49-F238E27FC236}">
                    <a16:creationId xmlns:a16="http://schemas.microsoft.com/office/drawing/2014/main" id="{3B83727D-96D4-2078-C990-B0D7119634A2}"/>
                  </a:ext>
                </a:extLst>
              </p:cNvPr>
              <p:cNvSpPr txBox="1">
                <a:spLocks/>
              </p:cNvSpPr>
              <p:nvPr/>
            </p:nvSpPr>
            <p:spPr>
              <a:xfrm>
                <a:off x="7572375" y="1513542"/>
                <a:ext cx="4502426" cy="3153707"/>
              </a:xfrm>
              <a:prstGeom prst="rect">
                <a:avLst/>
              </a:prstGeom>
              <a:gradFill>
                <a:gsLst>
                  <a:gs pos="0">
                    <a:schemeClr val="accent2">
                      <a:lumMod val="20000"/>
                      <a:lumOff val="80000"/>
                    </a:schemeClr>
                  </a:gs>
                  <a:gs pos="100000">
                    <a:schemeClr val="accent4"/>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br>
                  <a:rPr lang="en-GB" dirty="0">
                    <a:latin typeface="+mj-lt"/>
                  </a:rPr>
                </a:br>
                <a:r>
                  <a:rPr lang="en-GB" dirty="0">
                    <a:latin typeface="+mj-lt"/>
                  </a:rPr>
                  <a:t>Example:</a:t>
                </a:r>
              </a:p>
              <a:p>
                <a:r>
                  <a:rPr lang="en-GB" dirty="0">
                    <a:latin typeface="+mj-lt"/>
                  </a:rPr>
                  <a:t>When p</a:t>
                </a:r>
                <a:r>
                  <a:rPr lang="en-GB" baseline="-25000" dirty="0">
                    <a:latin typeface="+mj-lt"/>
                  </a:rPr>
                  <a:t>0</a:t>
                </a:r>
                <a:r>
                  <a:rPr lang="en-GB" dirty="0">
                    <a:latin typeface="+mj-lt"/>
                  </a:rPr>
                  <a:t> is the price, N</a:t>
                </a:r>
                <a:r>
                  <a:rPr lang="en-GB" baseline="-25000" dirty="0">
                    <a:latin typeface="+mj-lt"/>
                  </a:rPr>
                  <a:t>0</a:t>
                </a:r>
                <a:r>
                  <a:rPr lang="en-GB" dirty="0">
                    <a:latin typeface="+mj-lt"/>
                  </a:rPr>
                  <a:t> consumers will use the service provided</a:t>
                </a:r>
              </a:p>
              <a:p>
                <a:r>
                  <a:rPr lang="en-GB" dirty="0">
                    <a:latin typeface="+mj-lt"/>
                  </a:rPr>
                  <a:t>When the price decreases to p</a:t>
                </a:r>
                <a:r>
                  <a:rPr lang="en-GB" baseline="-25000" dirty="0">
                    <a:latin typeface="+mj-lt"/>
                  </a:rPr>
                  <a:t>1</a:t>
                </a:r>
                <a:r>
                  <a:rPr lang="en-GB" dirty="0">
                    <a:latin typeface="+mj-lt"/>
                  </a:rPr>
                  <a:t>, the number of consumers increases to N</a:t>
                </a:r>
                <a:r>
                  <a:rPr lang="en-GB" baseline="-25000" dirty="0">
                    <a:latin typeface="+mj-lt"/>
                  </a:rPr>
                  <a:t>1</a:t>
                </a:r>
              </a:p>
              <a:p>
                <a:r>
                  <a:rPr lang="en-GB" dirty="0">
                    <a:latin typeface="+mj-lt"/>
                  </a:rPr>
                  <a:t>Consumer surplus for the present users of the service when the price is p0 is represented by the </a:t>
                </a:r>
                <a:r>
                  <a:rPr lang="en-GB" dirty="0">
                    <a:solidFill>
                      <a:srgbClr val="FF0000"/>
                    </a:solidFill>
                    <a:latin typeface="+mj-lt"/>
                  </a:rPr>
                  <a:t>triangle CS</a:t>
                </a:r>
              </a:p>
              <a:p>
                <a:r>
                  <a:rPr lang="en-GB" b="1" dirty="0">
                    <a:solidFill>
                      <a:schemeClr val="tx1"/>
                    </a:solidFill>
                    <a:latin typeface="+mj-lt"/>
                  </a:rPr>
                  <a:t>A consequence of price reduction </a:t>
                </a:r>
                <a14:m>
                  <m:oMath xmlns:m="http://schemas.openxmlformats.org/officeDocument/2006/math">
                    <m:sSub>
                      <m:sSubPr>
                        <m:ctrlPr>
                          <a:rPr lang="en-GB" b="1" i="1" smtClean="0">
                            <a:solidFill>
                              <a:schemeClr val="tx1"/>
                            </a:solidFill>
                            <a:latin typeface="Cambria Math" panose="02040503050406030204" pitchFamily="18" charset="0"/>
                          </a:rPr>
                        </m:ctrlPr>
                      </m:sSubPr>
                      <m:e>
                        <m:r>
                          <a:rPr lang="en-GB" b="1" i="1" smtClean="0">
                            <a:solidFill>
                              <a:schemeClr val="tx1"/>
                            </a:solidFill>
                            <a:latin typeface="Cambria Math" panose="02040503050406030204" pitchFamily="18" charset="0"/>
                          </a:rPr>
                          <m:t>𝒑</m:t>
                        </m:r>
                      </m:e>
                      <m:sub>
                        <m:r>
                          <a:rPr lang="en-GB" b="1" i="1" smtClean="0">
                            <a:solidFill>
                              <a:schemeClr val="tx1"/>
                            </a:solidFill>
                            <a:latin typeface="Cambria Math" panose="02040503050406030204" pitchFamily="18" charset="0"/>
                          </a:rPr>
                          <m:t>𝟎</m:t>
                        </m:r>
                      </m:sub>
                    </m:sSub>
                  </m:oMath>
                </a14:m>
                <a:r>
                  <a:rPr lang="en-GB" b="1" dirty="0">
                    <a:solidFill>
                      <a:schemeClr val="tx1"/>
                    </a:solidFill>
                    <a:latin typeface="+mj-lt"/>
                    <a:sym typeface="Wingdings" panose="05000000000000000000" pitchFamily="2" charset="2"/>
                  </a:rPr>
                  <a:t></a:t>
                </a:r>
                <a14:m>
                  <m:oMath xmlns:m="http://schemas.openxmlformats.org/officeDocument/2006/math">
                    <m:sSub>
                      <m:sSubPr>
                        <m:ctrlPr>
                          <a:rPr lang="en-GB" b="1" i="1" dirty="0" smtClean="0">
                            <a:solidFill>
                              <a:schemeClr val="tx1"/>
                            </a:solidFill>
                            <a:latin typeface="Cambria Math" panose="02040503050406030204" pitchFamily="18" charset="0"/>
                            <a:sym typeface="Wingdings" panose="05000000000000000000" pitchFamily="2" charset="2"/>
                          </a:rPr>
                        </m:ctrlPr>
                      </m:sSubPr>
                      <m:e>
                        <m:r>
                          <a:rPr lang="en-GB" b="1" i="1" dirty="0" smtClean="0">
                            <a:solidFill>
                              <a:schemeClr val="tx1"/>
                            </a:solidFill>
                            <a:latin typeface="Cambria Math" panose="02040503050406030204" pitchFamily="18" charset="0"/>
                            <a:sym typeface="Wingdings" panose="05000000000000000000" pitchFamily="2" charset="2"/>
                          </a:rPr>
                          <m:t>𝒑</m:t>
                        </m:r>
                      </m:e>
                      <m:sub>
                        <m:r>
                          <a:rPr lang="en-GB" b="1" i="1" dirty="0" smtClean="0">
                            <a:solidFill>
                              <a:schemeClr val="tx1"/>
                            </a:solidFill>
                            <a:latin typeface="Cambria Math" panose="02040503050406030204" pitchFamily="18" charset="0"/>
                            <a:sym typeface="Wingdings" panose="05000000000000000000" pitchFamily="2" charset="2"/>
                          </a:rPr>
                          <m:t>𝟏</m:t>
                        </m:r>
                      </m:sub>
                    </m:sSub>
                  </m:oMath>
                </a14:m>
                <a:r>
                  <a:rPr lang="en-GB" b="1" dirty="0">
                    <a:solidFill>
                      <a:schemeClr val="tx1"/>
                    </a:solidFill>
                    <a:latin typeface="+mj-lt"/>
                  </a:rPr>
                  <a:t> for the present users is a welfare gain</a:t>
                </a:r>
                <a:r>
                  <a:rPr lang="en-GB" b="1" dirty="0">
                    <a:solidFill>
                      <a:srgbClr val="FF0000"/>
                    </a:solidFill>
                    <a:latin typeface="+mj-lt"/>
                  </a:rPr>
                  <a:t> </a:t>
                </a:r>
                <a14:m>
                  <m:oMath xmlns:m="http://schemas.openxmlformats.org/officeDocument/2006/math">
                    <m:r>
                      <a:rPr lang="en-GB" b="1" i="0" smtClean="0">
                        <a:solidFill>
                          <a:srgbClr val="7030A0"/>
                        </a:solidFill>
                        <a:latin typeface="Cambria Math" panose="02040503050406030204" pitchFamily="18" charset="0"/>
                      </a:rPr>
                      <m:t>𝚫</m:t>
                    </m:r>
                    <m:r>
                      <a:rPr lang="en-GB" b="1" i="1" smtClean="0">
                        <a:solidFill>
                          <a:srgbClr val="7030A0"/>
                        </a:solidFill>
                        <a:latin typeface="Cambria Math" panose="02040503050406030204" pitchFamily="18" charset="0"/>
                      </a:rPr>
                      <m:t>𝑪𝑺</m:t>
                    </m:r>
                    <m:r>
                      <a:rPr lang="en-GB" b="1" i="1" smtClean="0">
                        <a:solidFill>
                          <a:srgbClr val="7030A0"/>
                        </a:solidFill>
                        <a:latin typeface="Cambria Math" panose="02040503050406030204" pitchFamily="18" charset="0"/>
                      </a:rPr>
                      <m:t>𝟏</m:t>
                    </m:r>
                  </m:oMath>
                </a14:m>
                <a:endParaRPr lang="en-GB" b="1" dirty="0">
                  <a:solidFill>
                    <a:srgbClr val="FF0000"/>
                  </a:solidFill>
                  <a:latin typeface="+mj-lt"/>
                </a:endParaRPr>
              </a:p>
              <a:p>
                <a:r>
                  <a:rPr lang="en-GB" b="1" dirty="0">
                    <a:solidFill>
                      <a:schemeClr val="tx1"/>
                    </a:solidFill>
                    <a:latin typeface="+mj-lt"/>
                  </a:rPr>
                  <a:t>The price reduction also attracts new users </a:t>
                </a:r>
                <a14:m>
                  <m:oMath xmlns:m="http://schemas.openxmlformats.org/officeDocument/2006/math">
                    <m:sSub>
                      <m:sSubPr>
                        <m:ctrlPr>
                          <a:rPr lang="en-GB" b="1" i="1" smtClean="0">
                            <a:solidFill>
                              <a:schemeClr val="tx1"/>
                            </a:solidFill>
                            <a:latin typeface="Cambria Math" panose="02040503050406030204" pitchFamily="18" charset="0"/>
                          </a:rPr>
                        </m:ctrlPr>
                      </m:sSubPr>
                      <m:e>
                        <m:r>
                          <a:rPr lang="en-GB" b="1" i="1" smtClean="0">
                            <a:solidFill>
                              <a:schemeClr val="tx1"/>
                            </a:solidFill>
                            <a:latin typeface="Cambria Math" panose="02040503050406030204" pitchFamily="18" charset="0"/>
                          </a:rPr>
                          <m:t>𝑵</m:t>
                        </m:r>
                      </m:e>
                      <m:sub>
                        <m:r>
                          <a:rPr lang="en-GB" b="1" i="1" smtClean="0">
                            <a:solidFill>
                              <a:schemeClr val="tx1"/>
                            </a:solidFill>
                            <a:latin typeface="Cambria Math" panose="02040503050406030204" pitchFamily="18" charset="0"/>
                          </a:rPr>
                          <m:t>𝟏</m:t>
                        </m:r>
                      </m:sub>
                    </m:sSub>
                    <m:r>
                      <a:rPr lang="en-GB" b="1" i="1" smtClean="0">
                        <a:solidFill>
                          <a:schemeClr val="tx1"/>
                        </a:solidFill>
                        <a:latin typeface="Cambria Math" panose="02040503050406030204" pitchFamily="18" charset="0"/>
                      </a:rPr>
                      <m:t>−</m:t>
                    </m:r>
                    <m:sSub>
                      <m:sSubPr>
                        <m:ctrlPr>
                          <a:rPr lang="en-GB" b="1" i="1" smtClean="0">
                            <a:solidFill>
                              <a:schemeClr val="tx1"/>
                            </a:solidFill>
                            <a:latin typeface="Cambria Math" panose="02040503050406030204" pitchFamily="18" charset="0"/>
                          </a:rPr>
                        </m:ctrlPr>
                      </m:sSubPr>
                      <m:e>
                        <m:r>
                          <a:rPr lang="en-GB" b="1" i="1" smtClean="0">
                            <a:solidFill>
                              <a:schemeClr val="tx1"/>
                            </a:solidFill>
                            <a:latin typeface="Cambria Math" panose="02040503050406030204" pitchFamily="18" charset="0"/>
                          </a:rPr>
                          <m:t>𝑵</m:t>
                        </m:r>
                      </m:e>
                      <m:sub>
                        <m:r>
                          <a:rPr lang="en-GB" b="1" i="1" smtClean="0">
                            <a:solidFill>
                              <a:schemeClr val="tx1"/>
                            </a:solidFill>
                            <a:latin typeface="Cambria Math" panose="02040503050406030204" pitchFamily="18" charset="0"/>
                          </a:rPr>
                          <m:t>𝟎</m:t>
                        </m:r>
                      </m:sub>
                    </m:sSub>
                  </m:oMath>
                </a14:m>
                <a:endParaRPr lang="en-GB" b="1" dirty="0">
                  <a:solidFill>
                    <a:schemeClr val="tx1"/>
                  </a:solidFill>
                  <a:latin typeface="+mj-lt"/>
                </a:endParaRPr>
              </a:p>
              <a:p>
                <a:r>
                  <a:rPr lang="en-GB" b="1" dirty="0">
                    <a:solidFill>
                      <a:schemeClr val="tx1"/>
                    </a:solidFill>
                    <a:latin typeface="+mj-lt"/>
                  </a:rPr>
                  <a:t>For these new users, the welfare gain is </a:t>
                </a:r>
                <a14:m>
                  <m:oMath xmlns:m="http://schemas.openxmlformats.org/officeDocument/2006/math">
                    <m:r>
                      <a:rPr lang="en-GB" b="1" i="0" smtClean="0">
                        <a:solidFill>
                          <a:srgbClr val="00B050"/>
                        </a:solidFill>
                        <a:latin typeface="Cambria Math" panose="02040503050406030204" pitchFamily="18" charset="0"/>
                      </a:rPr>
                      <m:t>𝚫</m:t>
                    </m:r>
                    <m:r>
                      <a:rPr lang="en-GB" b="1" i="1" smtClean="0">
                        <a:solidFill>
                          <a:srgbClr val="00B050"/>
                        </a:solidFill>
                        <a:latin typeface="Cambria Math" panose="02040503050406030204" pitchFamily="18" charset="0"/>
                      </a:rPr>
                      <m:t>𝑪𝑺</m:t>
                    </m:r>
                    <m:r>
                      <a:rPr lang="en-GB" b="1" i="1" smtClean="0">
                        <a:solidFill>
                          <a:srgbClr val="00B050"/>
                        </a:solidFill>
                        <a:latin typeface="Cambria Math" panose="02040503050406030204" pitchFamily="18" charset="0"/>
                      </a:rPr>
                      <m:t>𝟏</m:t>
                    </m:r>
                    <m:r>
                      <a:rPr lang="en-GB" b="1" i="1" smtClean="0">
                        <a:solidFill>
                          <a:srgbClr val="00B050"/>
                        </a:solidFill>
                        <a:latin typeface="Cambria Math" panose="02040503050406030204" pitchFamily="18" charset="0"/>
                      </a:rPr>
                      <m:t>=(</m:t>
                    </m:r>
                    <m:sSub>
                      <m:sSubPr>
                        <m:ctrlPr>
                          <a:rPr lang="en-GB" b="1" i="1" smtClean="0">
                            <a:solidFill>
                              <a:srgbClr val="00B050"/>
                            </a:solidFill>
                            <a:latin typeface="Cambria Math" panose="02040503050406030204" pitchFamily="18" charset="0"/>
                          </a:rPr>
                        </m:ctrlPr>
                      </m:sSubPr>
                      <m:e>
                        <m:r>
                          <a:rPr lang="en-GB" b="1" i="1" smtClean="0">
                            <a:solidFill>
                              <a:srgbClr val="00B050"/>
                            </a:solidFill>
                            <a:latin typeface="Cambria Math" panose="02040503050406030204" pitchFamily="18" charset="0"/>
                          </a:rPr>
                          <m:t>𝑵</m:t>
                        </m:r>
                      </m:e>
                      <m:sub>
                        <m:r>
                          <a:rPr lang="en-GB" b="1" i="1" smtClean="0">
                            <a:solidFill>
                              <a:srgbClr val="00B050"/>
                            </a:solidFill>
                            <a:latin typeface="Cambria Math" panose="02040503050406030204" pitchFamily="18" charset="0"/>
                          </a:rPr>
                          <m:t>𝟏</m:t>
                        </m:r>
                      </m:sub>
                    </m:sSub>
                    <m:r>
                      <a:rPr lang="en-GB" b="1" i="1" smtClean="0">
                        <a:solidFill>
                          <a:srgbClr val="00B050"/>
                        </a:solidFill>
                        <a:latin typeface="Cambria Math" panose="02040503050406030204" pitchFamily="18" charset="0"/>
                      </a:rPr>
                      <m:t>−</m:t>
                    </m:r>
                    <m:sSub>
                      <m:sSubPr>
                        <m:ctrlPr>
                          <a:rPr lang="en-GB" b="1" i="1" smtClean="0">
                            <a:solidFill>
                              <a:srgbClr val="00B050"/>
                            </a:solidFill>
                            <a:latin typeface="Cambria Math" panose="02040503050406030204" pitchFamily="18" charset="0"/>
                          </a:rPr>
                        </m:ctrlPr>
                      </m:sSubPr>
                      <m:e>
                        <m:r>
                          <a:rPr lang="en-GB" b="1" i="1" smtClean="0">
                            <a:solidFill>
                              <a:srgbClr val="00B050"/>
                            </a:solidFill>
                            <a:latin typeface="Cambria Math" panose="02040503050406030204" pitchFamily="18" charset="0"/>
                          </a:rPr>
                          <m:t>𝑵</m:t>
                        </m:r>
                      </m:e>
                      <m:sub>
                        <m:r>
                          <a:rPr lang="en-GB" b="1" i="1" smtClean="0">
                            <a:solidFill>
                              <a:srgbClr val="00B050"/>
                            </a:solidFill>
                            <a:latin typeface="Cambria Math" panose="02040503050406030204" pitchFamily="18" charset="0"/>
                          </a:rPr>
                          <m:t>𝟎</m:t>
                        </m:r>
                      </m:sub>
                    </m:sSub>
                    <m:r>
                      <a:rPr lang="en-GB" b="1" i="1" smtClean="0">
                        <a:solidFill>
                          <a:srgbClr val="00B050"/>
                        </a:solidFill>
                        <a:latin typeface="Cambria Math" panose="02040503050406030204" pitchFamily="18" charset="0"/>
                      </a:rPr>
                      <m:t>)(</m:t>
                    </m:r>
                    <m:sSub>
                      <m:sSubPr>
                        <m:ctrlPr>
                          <a:rPr lang="en-GB" b="1" i="1" smtClean="0">
                            <a:solidFill>
                              <a:srgbClr val="00B050"/>
                            </a:solidFill>
                            <a:latin typeface="Cambria Math" panose="02040503050406030204" pitchFamily="18" charset="0"/>
                          </a:rPr>
                        </m:ctrlPr>
                      </m:sSubPr>
                      <m:e>
                        <m:r>
                          <a:rPr lang="en-GB" b="1" i="1" smtClean="0">
                            <a:solidFill>
                              <a:srgbClr val="00B050"/>
                            </a:solidFill>
                            <a:latin typeface="Cambria Math" panose="02040503050406030204" pitchFamily="18" charset="0"/>
                          </a:rPr>
                          <m:t>𝒑</m:t>
                        </m:r>
                      </m:e>
                      <m:sub>
                        <m:r>
                          <a:rPr lang="en-GB" b="1" i="1" smtClean="0">
                            <a:solidFill>
                              <a:srgbClr val="00B050"/>
                            </a:solidFill>
                            <a:latin typeface="Cambria Math" panose="02040503050406030204" pitchFamily="18" charset="0"/>
                          </a:rPr>
                          <m:t>𝟎</m:t>
                        </m:r>
                      </m:sub>
                    </m:sSub>
                    <m:r>
                      <a:rPr lang="en-GB" b="1" i="1" smtClean="0">
                        <a:solidFill>
                          <a:srgbClr val="00B050"/>
                        </a:solidFill>
                        <a:latin typeface="Cambria Math" panose="02040503050406030204" pitchFamily="18" charset="0"/>
                      </a:rPr>
                      <m:t>−</m:t>
                    </m:r>
                    <m:sSub>
                      <m:sSubPr>
                        <m:ctrlPr>
                          <a:rPr lang="en-GB" b="1" i="1" smtClean="0">
                            <a:solidFill>
                              <a:srgbClr val="00B050"/>
                            </a:solidFill>
                            <a:latin typeface="Cambria Math" panose="02040503050406030204" pitchFamily="18" charset="0"/>
                          </a:rPr>
                        </m:ctrlPr>
                      </m:sSubPr>
                      <m:e>
                        <m:r>
                          <a:rPr lang="en-GB" b="1" i="1" smtClean="0">
                            <a:solidFill>
                              <a:srgbClr val="00B050"/>
                            </a:solidFill>
                            <a:latin typeface="Cambria Math" panose="02040503050406030204" pitchFamily="18" charset="0"/>
                          </a:rPr>
                          <m:t>𝒑</m:t>
                        </m:r>
                      </m:e>
                      <m:sub>
                        <m:r>
                          <a:rPr lang="en-GB" b="1" i="1" smtClean="0">
                            <a:solidFill>
                              <a:srgbClr val="00B050"/>
                            </a:solidFill>
                            <a:latin typeface="Cambria Math" panose="02040503050406030204" pitchFamily="18" charset="0"/>
                          </a:rPr>
                          <m:t>𝟏</m:t>
                        </m:r>
                      </m:sub>
                    </m:sSub>
                    <m:r>
                      <a:rPr lang="en-GB" b="1" i="1" smtClean="0">
                        <a:solidFill>
                          <a:srgbClr val="00B050"/>
                        </a:solidFill>
                        <a:latin typeface="Cambria Math" panose="02040503050406030204" pitchFamily="18" charset="0"/>
                      </a:rPr>
                      <m:t>)/</m:t>
                    </m:r>
                    <m:r>
                      <a:rPr lang="en-GB" b="1" i="1" smtClean="0">
                        <a:solidFill>
                          <a:srgbClr val="00B050"/>
                        </a:solidFill>
                        <a:latin typeface="Cambria Math" panose="02040503050406030204" pitchFamily="18" charset="0"/>
                      </a:rPr>
                      <m:t>𝟐</m:t>
                    </m:r>
                  </m:oMath>
                </a14:m>
                <a:endParaRPr lang="en-GB" b="1" dirty="0">
                  <a:solidFill>
                    <a:schemeClr val="tx1"/>
                  </a:solidFill>
                  <a:latin typeface="+mj-lt"/>
                </a:endParaRPr>
              </a:p>
              <a:p>
                <a:endParaRPr lang="en-GB" baseline="-25000" dirty="0">
                  <a:latin typeface="+mj-lt"/>
                </a:endParaRPr>
              </a:p>
            </p:txBody>
          </p:sp>
        </mc:Choice>
        <mc:Fallback xmlns="">
          <p:sp>
            <p:nvSpPr>
              <p:cNvPr id="6" name="Tijdelijke aanduiding voor inhoud 2">
                <a:extLst>
                  <a:ext uri="{FF2B5EF4-FFF2-40B4-BE49-F238E27FC236}">
                    <a16:creationId xmlns:a16="http://schemas.microsoft.com/office/drawing/2014/main" id="{3B83727D-96D4-2078-C990-B0D7119634A2}"/>
                  </a:ext>
                </a:extLst>
              </p:cNvPr>
              <p:cNvSpPr txBox="1">
                <a:spLocks noRot="1" noChangeAspect="1" noMove="1" noResize="1" noEditPoints="1" noAdjustHandles="1" noChangeArrowheads="1" noChangeShapeType="1" noTextEdit="1"/>
              </p:cNvSpPr>
              <p:nvPr/>
            </p:nvSpPr>
            <p:spPr>
              <a:xfrm>
                <a:off x="7572375" y="1513542"/>
                <a:ext cx="4502426" cy="3153707"/>
              </a:xfrm>
              <a:prstGeom prst="rect">
                <a:avLst/>
              </a:prstGeom>
              <a:blipFill>
                <a:blip r:embed="rId3"/>
                <a:stretch>
                  <a:fillRect l="-541" r="-81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ijdelijke aanduiding voor inhoud 2">
                <a:extLst>
                  <a:ext uri="{FF2B5EF4-FFF2-40B4-BE49-F238E27FC236}">
                    <a16:creationId xmlns:a16="http://schemas.microsoft.com/office/drawing/2014/main" id="{747E2280-6B1A-805A-7D3A-BF3AED691AA5}"/>
                  </a:ext>
                </a:extLst>
              </p:cNvPr>
              <p:cNvSpPr txBox="1">
                <a:spLocks/>
              </p:cNvSpPr>
              <p:nvPr/>
            </p:nvSpPr>
            <p:spPr>
              <a:xfrm>
                <a:off x="2495029" y="1546062"/>
                <a:ext cx="45024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mj-lt"/>
                  </a:rPr>
                  <a:t>Improvement </a:t>
                </a:r>
                <a:r>
                  <a:rPr lang="en-GB" sz="2400" dirty="0">
                    <a:latin typeface="+mj-lt"/>
                  </a:rPr>
                  <a:t>in the (transport) service can be seen as</a:t>
                </a:r>
                <a:r>
                  <a:rPr lang="en-GB" sz="2400" b="1" dirty="0">
                    <a:latin typeface="+mj-lt"/>
                  </a:rPr>
                  <a:t> </a:t>
                </a:r>
                <a:r>
                  <a:rPr lang="en-GB" sz="2400" dirty="0">
                    <a:latin typeface="+mj-lt"/>
                  </a:rPr>
                  <a:t>a</a:t>
                </a:r>
                <a:r>
                  <a:rPr lang="en-GB" sz="2400" b="1" dirty="0">
                    <a:latin typeface="+mj-lt"/>
                  </a:rPr>
                  <a:t> reduction in costs </a:t>
                </a: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0</m:t>
                        </m:r>
                      </m:sub>
                    </m:sSub>
                    <m:r>
                      <a:rPr lang="en-GB" sz="2400" b="0" i="1" smtClean="0">
                        <a:latin typeface="Cambria Math" panose="02040503050406030204" pitchFamily="18" charset="0"/>
                      </a:rPr>
                      <m:t>→</m:t>
                    </m:r>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1</m:t>
                        </m:r>
                      </m:sub>
                    </m:sSub>
                  </m:oMath>
                </a14:m>
                <a:endParaRPr lang="en-GB" sz="2400" dirty="0">
                  <a:latin typeface="+mj-lt"/>
                </a:endParaRPr>
              </a:p>
              <a:p>
                <a:pPr marL="0" indent="0">
                  <a:buFont typeface="Arial" panose="020B0604020202020204" pitchFamily="34" charset="0"/>
                  <a:buNone/>
                </a:pPr>
                <a:r>
                  <a:rPr lang="en-GB" sz="2400" dirty="0">
                    <a:latin typeface="+mj-lt"/>
                  </a:rPr>
                  <a:t>Equivalently: </a:t>
                </a:r>
                <a:r>
                  <a:rPr lang="en-GB" sz="2400" b="1" dirty="0">
                    <a:latin typeface="+mj-lt"/>
                  </a:rPr>
                  <a:t>worsening</a:t>
                </a:r>
                <a:r>
                  <a:rPr lang="en-GB" sz="2400" dirty="0">
                    <a:latin typeface="+mj-lt"/>
                  </a:rPr>
                  <a:t> in the (transport) service can be seen as an </a:t>
                </a:r>
                <a:r>
                  <a:rPr lang="en-GB" sz="2400" b="1" dirty="0">
                    <a:latin typeface="+mj-lt"/>
                  </a:rPr>
                  <a:t>increase in costs</a:t>
                </a:r>
              </a:p>
            </p:txBody>
          </p:sp>
        </mc:Choice>
        <mc:Fallback xmlns="">
          <p:sp>
            <p:nvSpPr>
              <p:cNvPr id="16" name="Tijdelijke aanduiding voor inhoud 2">
                <a:extLst>
                  <a:ext uri="{FF2B5EF4-FFF2-40B4-BE49-F238E27FC236}">
                    <a16:creationId xmlns:a16="http://schemas.microsoft.com/office/drawing/2014/main" id="{747E2280-6B1A-805A-7D3A-BF3AED691AA5}"/>
                  </a:ext>
                </a:extLst>
              </p:cNvPr>
              <p:cNvSpPr txBox="1">
                <a:spLocks noRot="1" noChangeAspect="1" noMove="1" noResize="1" noEditPoints="1" noAdjustHandles="1" noChangeArrowheads="1" noChangeShapeType="1" noTextEdit="1"/>
              </p:cNvSpPr>
              <p:nvPr/>
            </p:nvSpPr>
            <p:spPr>
              <a:xfrm>
                <a:off x="2495029" y="1546062"/>
                <a:ext cx="4502426" cy="4351338"/>
              </a:xfrm>
              <a:prstGeom prst="rect">
                <a:avLst/>
              </a:prstGeom>
              <a:blipFill>
                <a:blip r:embed="rId4"/>
                <a:stretch>
                  <a:fillRect l="-2030" t="-1964"/>
                </a:stretch>
              </a:blipFill>
            </p:spPr>
            <p:txBody>
              <a:bodyPr/>
              <a:lstStyle/>
              <a:p>
                <a:r>
                  <a:rPr lang="nl-NL">
                    <a:noFill/>
                  </a:rPr>
                  <a:t> </a:t>
                </a:r>
              </a:p>
            </p:txBody>
          </p:sp>
        </mc:Fallback>
      </mc:AlternateContent>
      <p:sp>
        <p:nvSpPr>
          <p:cNvPr id="17" name="Rectangle 16">
            <a:extLst>
              <a:ext uri="{FF2B5EF4-FFF2-40B4-BE49-F238E27FC236}">
                <a16:creationId xmlns:a16="http://schemas.microsoft.com/office/drawing/2014/main" id="{109F1301-49FF-03CE-FE1A-8FBCD206349E}"/>
              </a:ext>
            </a:extLst>
          </p:cNvPr>
          <p:cNvSpPr/>
          <p:nvPr/>
        </p:nvSpPr>
        <p:spPr>
          <a:xfrm>
            <a:off x="1183785" y="4171950"/>
            <a:ext cx="1330294" cy="719642"/>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7300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9AC0E6A-0EF6-0543-B3A7-91BB1C5CAF99}"/>
              </a:ext>
            </a:extLst>
          </p:cNvPr>
          <p:cNvGrpSpPr/>
          <p:nvPr/>
        </p:nvGrpSpPr>
        <p:grpSpPr>
          <a:xfrm>
            <a:off x="838200" y="2610451"/>
            <a:ext cx="5584334" cy="3634774"/>
            <a:chOff x="5769466" y="2183907"/>
            <a:chExt cx="5584334" cy="3634774"/>
          </a:xfrm>
        </p:grpSpPr>
        <p:pic>
          <p:nvPicPr>
            <p:cNvPr id="4" name="Afbeelding 4">
              <a:extLst>
                <a:ext uri="{FF2B5EF4-FFF2-40B4-BE49-F238E27FC236}">
                  <a16:creationId xmlns:a16="http://schemas.microsoft.com/office/drawing/2014/main" id="{8A3B136D-AEE8-15D1-4CD3-B12EA9C03C67}"/>
                </a:ext>
              </a:extLst>
            </p:cNvPr>
            <p:cNvPicPr>
              <a:picLocks noChangeAspect="1"/>
            </p:cNvPicPr>
            <p:nvPr/>
          </p:nvPicPr>
          <p:blipFill>
            <a:blip r:embed="rId2"/>
            <a:stretch>
              <a:fillRect/>
            </a:stretch>
          </p:blipFill>
          <p:spPr>
            <a:xfrm>
              <a:off x="5769466" y="2183907"/>
              <a:ext cx="5584334" cy="3634774"/>
            </a:xfrm>
            <a:prstGeom prst="rect">
              <a:avLst/>
            </a:prstGeom>
          </p:spPr>
        </p:pic>
        <p:sp>
          <p:nvSpPr>
            <p:cNvPr id="5" name="Rechthoekige driehoek 3">
              <a:extLst>
                <a:ext uri="{FF2B5EF4-FFF2-40B4-BE49-F238E27FC236}">
                  <a16:creationId xmlns:a16="http://schemas.microsoft.com/office/drawing/2014/main" id="{E38F9DE0-D986-C260-EBFB-93E949EDC67A}"/>
                </a:ext>
              </a:extLst>
            </p:cNvPr>
            <p:cNvSpPr/>
            <p:nvPr/>
          </p:nvSpPr>
          <p:spPr>
            <a:xfrm>
              <a:off x="6096000" y="2782957"/>
              <a:ext cx="1383793" cy="911087"/>
            </a:xfrm>
            <a:prstGeom prst="rtTriangl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hthoekige driehoek 5">
              <a:extLst>
                <a:ext uri="{FF2B5EF4-FFF2-40B4-BE49-F238E27FC236}">
                  <a16:creationId xmlns:a16="http://schemas.microsoft.com/office/drawing/2014/main" id="{A04A4838-F6D9-3F67-8728-9C84B46EBF8C}"/>
                </a:ext>
              </a:extLst>
            </p:cNvPr>
            <p:cNvSpPr/>
            <p:nvPr/>
          </p:nvSpPr>
          <p:spPr>
            <a:xfrm>
              <a:off x="7479793" y="3694044"/>
              <a:ext cx="1285384" cy="799579"/>
            </a:xfrm>
            <a:prstGeom prst="rtTriangl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Rechte verbindingslijn met pijl 10">
              <a:extLst>
                <a:ext uri="{FF2B5EF4-FFF2-40B4-BE49-F238E27FC236}">
                  <a16:creationId xmlns:a16="http://schemas.microsoft.com/office/drawing/2014/main" id="{D0024479-ED5C-FB92-CB41-E6E1F59B04E6}"/>
                </a:ext>
              </a:extLst>
            </p:cNvPr>
            <p:cNvCxnSpPr/>
            <p:nvPr/>
          </p:nvCxnSpPr>
          <p:spPr>
            <a:xfrm>
              <a:off x="5892800" y="4051300"/>
              <a:ext cx="0" cy="442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56DB9930-E8F0-1557-01D2-DC576C2F8D40}"/>
              </a:ext>
            </a:extLst>
          </p:cNvPr>
          <p:cNvSpPr>
            <a:spLocks noGrp="1"/>
          </p:cNvSpPr>
          <p:nvPr>
            <p:ph type="title"/>
          </p:nvPr>
        </p:nvSpPr>
        <p:spPr/>
        <p:txBody>
          <a:bodyPr/>
          <a:lstStyle/>
          <a:p>
            <a:r>
              <a:rPr lang="en-GB" dirty="0">
                <a:solidFill>
                  <a:srgbClr val="00B0F0"/>
                </a:solidFill>
              </a:rPr>
              <a:t>SCBA: Link with demand function</a:t>
            </a:r>
            <a:endParaRPr lang="en-GB" dirty="0"/>
          </a:p>
        </p:txBody>
      </p:sp>
      <p:sp>
        <p:nvSpPr>
          <p:cNvPr id="7" name="Tekstvak 6">
            <a:extLst>
              <a:ext uri="{FF2B5EF4-FFF2-40B4-BE49-F238E27FC236}">
                <a16:creationId xmlns:a16="http://schemas.microsoft.com/office/drawing/2014/main" id="{4A787D1D-A92A-BADC-2D96-462CC92C81DA}"/>
              </a:ext>
            </a:extLst>
          </p:cNvPr>
          <p:cNvSpPr txBox="1"/>
          <p:nvPr/>
        </p:nvSpPr>
        <p:spPr>
          <a:xfrm>
            <a:off x="838200" y="6234175"/>
            <a:ext cx="6096000" cy="369332"/>
          </a:xfrm>
          <a:prstGeom prst="rect">
            <a:avLst/>
          </a:prstGeom>
          <a:noFill/>
        </p:spPr>
        <p:txBody>
          <a:bodyPr wrap="square">
            <a:spAutoFit/>
          </a:bodyPr>
          <a:lstStyle/>
          <a:p>
            <a:pPr marL="0" indent="0">
              <a:buNone/>
            </a:pPr>
            <a:r>
              <a:rPr lang="en-GB" sz="900" dirty="0">
                <a:latin typeface="+mj-lt"/>
              </a:rPr>
              <a:t>Figure 15.2 Illustration of the consumer surplus concept </a:t>
            </a:r>
          </a:p>
          <a:p>
            <a:pPr marL="0" indent="0">
              <a:buNone/>
            </a:pPr>
            <a:r>
              <a:rPr lang="en-GB" sz="900" dirty="0">
                <a:latin typeface="+mj-lt"/>
              </a:rPr>
              <a:t>(Taken from Chapter 15, page 317)</a:t>
            </a:r>
          </a:p>
        </p:txBody>
      </p:sp>
      <mc:AlternateContent xmlns:mc="http://schemas.openxmlformats.org/markup-compatibility/2006" xmlns:a14="http://schemas.microsoft.com/office/drawing/2010/main">
        <mc:Choice Requires="a14">
          <p:sp>
            <p:nvSpPr>
              <p:cNvPr id="6" name="Tijdelijke aanduiding voor inhoud 2">
                <a:extLst>
                  <a:ext uri="{FF2B5EF4-FFF2-40B4-BE49-F238E27FC236}">
                    <a16:creationId xmlns:a16="http://schemas.microsoft.com/office/drawing/2014/main" id="{3B83727D-96D4-2078-C990-B0D7119634A2}"/>
                  </a:ext>
                </a:extLst>
              </p:cNvPr>
              <p:cNvSpPr txBox="1">
                <a:spLocks/>
              </p:cNvSpPr>
              <p:nvPr/>
            </p:nvSpPr>
            <p:spPr>
              <a:xfrm>
                <a:off x="7572375" y="1513542"/>
                <a:ext cx="4502426" cy="3153707"/>
              </a:xfrm>
              <a:prstGeom prst="rect">
                <a:avLst/>
              </a:prstGeom>
              <a:gradFill>
                <a:gsLst>
                  <a:gs pos="0">
                    <a:schemeClr val="accent2">
                      <a:lumMod val="20000"/>
                      <a:lumOff val="80000"/>
                    </a:schemeClr>
                  </a:gs>
                  <a:gs pos="100000">
                    <a:schemeClr val="accent4"/>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br>
                  <a:rPr lang="en-GB" dirty="0">
                    <a:latin typeface="+mj-lt"/>
                  </a:rPr>
                </a:br>
                <a:r>
                  <a:rPr lang="en-GB" dirty="0">
                    <a:latin typeface="+mj-lt"/>
                  </a:rPr>
                  <a:t>Example:</a:t>
                </a:r>
              </a:p>
              <a:p>
                <a:r>
                  <a:rPr lang="en-GB" dirty="0">
                    <a:latin typeface="+mj-lt"/>
                  </a:rPr>
                  <a:t>When p</a:t>
                </a:r>
                <a:r>
                  <a:rPr lang="en-GB" baseline="-25000" dirty="0">
                    <a:latin typeface="+mj-lt"/>
                  </a:rPr>
                  <a:t>0</a:t>
                </a:r>
                <a:r>
                  <a:rPr lang="en-GB" dirty="0">
                    <a:latin typeface="+mj-lt"/>
                  </a:rPr>
                  <a:t> is the price, N</a:t>
                </a:r>
                <a:r>
                  <a:rPr lang="en-GB" baseline="-25000" dirty="0">
                    <a:latin typeface="+mj-lt"/>
                  </a:rPr>
                  <a:t>0</a:t>
                </a:r>
                <a:r>
                  <a:rPr lang="en-GB" dirty="0">
                    <a:latin typeface="+mj-lt"/>
                  </a:rPr>
                  <a:t> consumers will use the service provided</a:t>
                </a:r>
              </a:p>
              <a:p>
                <a:r>
                  <a:rPr lang="en-GB" dirty="0">
                    <a:latin typeface="+mj-lt"/>
                  </a:rPr>
                  <a:t>When the price decreases to p</a:t>
                </a:r>
                <a:r>
                  <a:rPr lang="en-GB" baseline="-25000" dirty="0">
                    <a:latin typeface="+mj-lt"/>
                  </a:rPr>
                  <a:t>1</a:t>
                </a:r>
                <a:r>
                  <a:rPr lang="en-GB" dirty="0">
                    <a:latin typeface="+mj-lt"/>
                  </a:rPr>
                  <a:t>, the number of consumers increases to N</a:t>
                </a:r>
                <a:r>
                  <a:rPr lang="en-GB" baseline="-25000" dirty="0">
                    <a:latin typeface="+mj-lt"/>
                  </a:rPr>
                  <a:t>1</a:t>
                </a:r>
              </a:p>
              <a:p>
                <a:r>
                  <a:rPr lang="en-GB" dirty="0">
                    <a:latin typeface="+mj-lt"/>
                  </a:rPr>
                  <a:t>Consumer surplus for the present users of the service when the price is p0 is represented by the </a:t>
                </a:r>
                <a:r>
                  <a:rPr lang="en-GB" dirty="0">
                    <a:solidFill>
                      <a:srgbClr val="FF0000"/>
                    </a:solidFill>
                    <a:latin typeface="+mj-lt"/>
                  </a:rPr>
                  <a:t>triangle CS</a:t>
                </a:r>
              </a:p>
              <a:p>
                <a:r>
                  <a:rPr lang="en-GB" dirty="0">
                    <a:solidFill>
                      <a:schemeClr val="tx1"/>
                    </a:solidFill>
                    <a:latin typeface="+mj-lt"/>
                  </a:rPr>
                  <a:t>A consequence of price reduction </a:t>
                </a:r>
                <a14:m>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𝑝</m:t>
                        </m:r>
                      </m:e>
                      <m:sub>
                        <m:r>
                          <a:rPr lang="en-GB" b="0" i="1" smtClean="0">
                            <a:solidFill>
                              <a:schemeClr val="tx1"/>
                            </a:solidFill>
                            <a:latin typeface="Cambria Math" panose="02040503050406030204" pitchFamily="18" charset="0"/>
                          </a:rPr>
                          <m:t>0</m:t>
                        </m:r>
                      </m:sub>
                    </m:sSub>
                  </m:oMath>
                </a14:m>
                <a:r>
                  <a:rPr lang="en-GB" dirty="0">
                    <a:solidFill>
                      <a:schemeClr val="tx1"/>
                    </a:solidFill>
                    <a:latin typeface="+mj-lt"/>
                    <a:sym typeface="Wingdings" panose="05000000000000000000" pitchFamily="2" charset="2"/>
                  </a:rPr>
                  <a:t></a:t>
                </a:r>
                <a14:m>
                  <m:oMath xmlns:m="http://schemas.openxmlformats.org/officeDocument/2006/math">
                    <m:sSub>
                      <m:sSubPr>
                        <m:ctrlPr>
                          <a:rPr lang="en-GB" i="1" dirty="0" smtClean="0">
                            <a:solidFill>
                              <a:schemeClr val="tx1"/>
                            </a:solidFill>
                            <a:latin typeface="Cambria Math" panose="02040503050406030204" pitchFamily="18" charset="0"/>
                            <a:sym typeface="Wingdings" panose="05000000000000000000" pitchFamily="2" charset="2"/>
                          </a:rPr>
                        </m:ctrlPr>
                      </m:sSubPr>
                      <m:e>
                        <m:r>
                          <a:rPr lang="en-GB" b="0" i="1" dirty="0" smtClean="0">
                            <a:solidFill>
                              <a:schemeClr val="tx1"/>
                            </a:solidFill>
                            <a:latin typeface="Cambria Math" panose="02040503050406030204" pitchFamily="18" charset="0"/>
                            <a:sym typeface="Wingdings" panose="05000000000000000000" pitchFamily="2" charset="2"/>
                          </a:rPr>
                          <m:t>𝑝</m:t>
                        </m:r>
                      </m:e>
                      <m:sub>
                        <m:r>
                          <a:rPr lang="en-GB" b="0" i="1" dirty="0" smtClean="0">
                            <a:solidFill>
                              <a:schemeClr val="tx1"/>
                            </a:solidFill>
                            <a:latin typeface="Cambria Math" panose="02040503050406030204" pitchFamily="18" charset="0"/>
                            <a:sym typeface="Wingdings" panose="05000000000000000000" pitchFamily="2" charset="2"/>
                          </a:rPr>
                          <m:t>1</m:t>
                        </m:r>
                      </m:sub>
                    </m:sSub>
                  </m:oMath>
                </a14:m>
                <a:r>
                  <a:rPr lang="en-GB" dirty="0">
                    <a:solidFill>
                      <a:schemeClr val="tx1"/>
                    </a:solidFill>
                    <a:latin typeface="+mj-lt"/>
                  </a:rPr>
                  <a:t> for the present users is a welfare gain</a:t>
                </a:r>
                <a:r>
                  <a:rPr lang="en-GB" dirty="0">
                    <a:solidFill>
                      <a:srgbClr val="FF0000"/>
                    </a:solidFill>
                    <a:latin typeface="+mj-lt"/>
                  </a:rPr>
                  <a:t> </a:t>
                </a:r>
                <a14:m>
                  <m:oMath xmlns:m="http://schemas.openxmlformats.org/officeDocument/2006/math">
                    <m:r>
                      <m:rPr>
                        <m:sty m:val="p"/>
                      </m:rPr>
                      <a:rPr lang="en-GB" b="0" i="0" smtClean="0">
                        <a:solidFill>
                          <a:srgbClr val="7030A0"/>
                        </a:solidFill>
                        <a:latin typeface="Cambria Math" panose="02040503050406030204" pitchFamily="18" charset="0"/>
                      </a:rPr>
                      <m:t>Δ</m:t>
                    </m:r>
                    <m:r>
                      <a:rPr lang="en-GB" b="0" i="1" smtClean="0">
                        <a:solidFill>
                          <a:srgbClr val="7030A0"/>
                        </a:solidFill>
                        <a:latin typeface="Cambria Math" panose="02040503050406030204" pitchFamily="18" charset="0"/>
                      </a:rPr>
                      <m:t>𝐶𝑆</m:t>
                    </m:r>
                    <m:r>
                      <a:rPr lang="en-GB" b="0" i="1" smtClean="0">
                        <a:solidFill>
                          <a:srgbClr val="7030A0"/>
                        </a:solidFill>
                        <a:latin typeface="Cambria Math" panose="02040503050406030204" pitchFamily="18" charset="0"/>
                      </a:rPr>
                      <m:t>1</m:t>
                    </m:r>
                  </m:oMath>
                </a14:m>
                <a:endParaRPr lang="en-GB" dirty="0">
                  <a:solidFill>
                    <a:srgbClr val="FF0000"/>
                  </a:solidFill>
                  <a:latin typeface="+mj-lt"/>
                </a:endParaRPr>
              </a:p>
              <a:p>
                <a:r>
                  <a:rPr lang="en-GB" dirty="0">
                    <a:solidFill>
                      <a:schemeClr val="tx1"/>
                    </a:solidFill>
                    <a:latin typeface="+mj-lt"/>
                  </a:rPr>
                  <a:t>The price reduction also attracts new users </a:t>
                </a:r>
                <a14:m>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𝑁</m:t>
                        </m:r>
                      </m:e>
                      <m:sub>
                        <m:r>
                          <a:rPr lang="en-GB" b="0" i="1" smtClean="0">
                            <a:solidFill>
                              <a:schemeClr val="tx1"/>
                            </a:solidFill>
                            <a:latin typeface="Cambria Math" panose="02040503050406030204" pitchFamily="18" charset="0"/>
                          </a:rPr>
                          <m:t>1</m:t>
                        </m:r>
                      </m:sub>
                    </m:sSub>
                    <m:r>
                      <a:rPr lang="en-GB" b="0" i="1" smtClean="0">
                        <a:solidFill>
                          <a:schemeClr val="tx1"/>
                        </a:solidFill>
                        <a:latin typeface="Cambria Math" panose="02040503050406030204" pitchFamily="18" charset="0"/>
                      </a:rPr>
                      <m:t>−</m:t>
                    </m:r>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𝑁</m:t>
                        </m:r>
                      </m:e>
                      <m:sub>
                        <m:r>
                          <a:rPr lang="en-GB" b="0" i="1" smtClean="0">
                            <a:solidFill>
                              <a:schemeClr val="tx1"/>
                            </a:solidFill>
                            <a:latin typeface="Cambria Math" panose="02040503050406030204" pitchFamily="18" charset="0"/>
                          </a:rPr>
                          <m:t>0</m:t>
                        </m:r>
                      </m:sub>
                    </m:sSub>
                  </m:oMath>
                </a14:m>
                <a:endParaRPr lang="en-GB" dirty="0">
                  <a:solidFill>
                    <a:schemeClr val="tx1"/>
                  </a:solidFill>
                  <a:latin typeface="+mj-lt"/>
                </a:endParaRPr>
              </a:p>
              <a:p>
                <a:r>
                  <a:rPr lang="en-GB" dirty="0">
                    <a:solidFill>
                      <a:schemeClr val="tx1"/>
                    </a:solidFill>
                    <a:latin typeface="+mj-lt"/>
                  </a:rPr>
                  <a:t>For these new users, the welfare gain is </a:t>
                </a:r>
                <a14:m>
                  <m:oMath xmlns:m="http://schemas.openxmlformats.org/officeDocument/2006/math">
                    <m:r>
                      <m:rPr>
                        <m:sty m:val="p"/>
                      </m:rPr>
                      <a:rPr lang="en-GB" b="0" i="0" smtClean="0">
                        <a:solidFill>
                          <a:srgbClr val="00B050"/>
                        </a:solidFill>
                        <a:latin typeface="Cambria Math" panose="02040503050406030204" pitchFamily="18" charset="0"/>
                      </a:rPr>
                      <m:t>Δ</m:t>
                    </m:r>
                    <m:r>
                      <a:rPr lang="en-GB" b="0" i="1" smtClean="0">
                        <a:solidFill>
                          <a:srgbClr val="00B050"/>
                        </a:solidFill>
                        <a:latin typeface="Cambria Math" panose="02040503050406030204" pitchFamily="18" charset="0"/>
                      </a:rPr>
                      <m:t>𝐶𝑆</m:t>
                    </m:r>
                    <m:r>
                      <a:rPr lang="en-GB" b="0" i="1" smtClean="0">
                        <a:solidFill>
                          <a:srgbClr val="00B050"/>
                        </a:solidFill>
                        <a:latin typeface="Cambria Math" panose="02040503050406030204" pitchFamily="18" charset="0"/>
                      </a:rPr>
                      <m:t>1=(</m:t>
                    </m:r>
                    <m:sSub>
                      <m:sSubPr>
                        <m:ctrlPr>
                          <a:rPr lang="en-GB" i="1" smtClean="0">
                            <a:solidFill>
                              <a:srgbClr val="00B050"/>
                            </a:solidFill>
                            <a:latin typeface="Cambria Math" panose="02040503050406030204" pitchFamily="18" charset="0"/>
                          </a:rPr>
                        </m:ctrlPr>
                      </m:sSubPr>
                      <m:e>
                        <m:r>
                          <a:rPr lang="en-GB" b="0" i="1" smtClean="0">
                            <a:solidFill>
                              <a:srgbClr val="00B050"/>
                            </a:solidFill>
                            <a:latin typeface="Cambria Math" panose="02040503050406030204" pitchFamily="18" charset="0"/>
                          </a:rPr>
                          <m:t>𝑁</m:t>
                        </m:r>
                      </m:e>
                      <m:sub>
                        <m:r>
                          <a:rPr lang="en-GB" b="0" i="1" smtClean="0">
                            <a:solidFill>
                              <a:srgbClr val="00B050"/>
                            </a:solidFill>
                            <a:latin typeface="Cambria Math" panose="02040503050406030204" pitchFamily="18" charset="0"/>
                          </a:rPr>
                          <m:t>1</m:t>
                        </m:r>
                      </m:sub>
                    </m:sSub>
                    <m:r>
                      <a:rPr lang="en-GB" b="0" i="1" smtClean="0">
                        <a:solidFill>
                          <a:srgbClr val="00B050"/>
                        </a:solidFill>
                        <a:latin typeface="Cambria Math" panose="02040503050406030204" pitchFamily="18" charset="0"/>
                      </a:rPr>
                      <m:t>−</m:t>
                    </m:r>
                    <m:sSub>
                      <m:sSubPr>
                        <m:ctrlPr>
                          <a:rPr lang="en-GB" i="1" smtClean="0">
                            <a:solidFill>
                              <a:srgbClr val="00B050"/>
                            </a:solidFill>
                            <a:latin typeface="Cambria Math" panose="02040503050406030204" pitchFamily="18" charset="0"/>
                          </a:rPr>
                        </m:ctrlPr>
                      </m:sSubPr>
                      <m:e>
                        <m:r>
                          <a:rPr lang="en-GB" b="0" i="1" smtClean="0">
                            <a:solidFill>
                              <a:srgbClr val="00B050"/>
                            </a:solidFill>
                            <a:latin typeface="Cambria Math" panose="02040503050406030204" pitchFamily="18" charset="0"/>
                          </a:rPr>
                          <m:t>𝑁</m:t>
                        </m:r>
                      </m:e>
                      <m:sub>
                        <m:r>
                          <a:rPr lang="en-GB" b="0" i="1" smtClean="0">
                            <a:solidFill>
                              <a:srgbClr val="00B050"/>
                            </a:solidFill>
                            <a:latin typeface="Cambria Math" panose="02040503050406030204" pitchFamily="18" charset="0"/>
                          </a:rPr>
                          <m:t>0</m:t>
                        </m:r>
                      </m:sub>
                    </m:sSub>
                    <m:r>
                      <a:rPr lang="en-GB" b="0" i="1" smtClean="0">
                        <a:solidFill>
                          <a:srgbClr val="00B050"/>
                        </a:solidFill>
                        <a:latin typeface="Cambria Math" panose="02040503050406030204" pitchFamily="18" charset="0"/>
                      </a:rPr>
                      <m:t>)(</m:t>
                    </m:r>
                    <m:sSub>
                      <m:sSubPr>
                        <m:ctrlPr>
                          <a:rPr lang="en-GB" i="1" smtClean="0">
                            <a:solidFill>
                              <a:srgbClr val="00B050"/>
                            </a:solidFill>
                            <a:latin typeface="Cambria Math" panose="02040503050406030204" pitchFamily="18" charset="0"/>
                          </a:rPr>
                        </m:ctrlPr>
                      </m:sSubPr>
                      <m:e>
                        <m:r>
                          <a:rPr lang="en-GB" b="0" i="1" smtClean="0">
                            <a:solidFill>
                              <a:srgbClr val="00B050"/>
                            </a:solidFill>
                            <a:latin typeface="Cambria Math" panose="02040503050406030204" pitchFamily="18" charset="0"/>
                          </a:rPr>
                          <m:t>𝑝</m:t>
                        </m:r>
                      </m:e>
                      <m:sub>
                        <m:r>
                          <a:rPr lang="en-GB" b="0" i="1" smtClean="0">
                            <a:solidFill>
                              <a:srgbClr val="00B050"/>
                            </a:solidFill>
                            <a:latin typeface="Cambria Math" panose="02040503050406030204" pitchFamily="18" charset="0"/>
                          </a:rPr>
                          <m:t>0</m:t>
                        </m:r>
                      </m:sub>
                    </m:sSub>
                    <m:r>
                      <a:rPr lang="en-GB" b="0" i="1" smtClean="0">
                        <a:solidFill>
                          <a:srgbClr val="00B050"/>
                        </a:solidFill>
                        <a:latin typeface="Cambria Math" panose="02040503050406030204" pitchFamily="18" charset="0"/>
                      </a:rPr>
                      <m:t>−</m:t>
                    </m:r>
                    <m:sSub>
                      <m:sSubPr>
                        <m:ctrlPr>
                          <a:rPr lang="en-GB" i="1" smtClean="0">
                            <a:solidFill>
                              <a:srgbClr val="00B050"/>
                            </a:solidFill>
                            <a:latin typeface="Cambria Math" panose="02040503050406030204" pitchFamily="18" charset="0"/>
                          </a:rPr>
                        </m:ctrlPr>
                      </m:sSubPr>
                      <m:e>
                        <m:r>
                          <a:rPr lang="en-GB" b="0" i="1" smtClean="0">
                            <a:solidFill>
                              <a:srgbClr val="00B050"/>
                            </a:solidFill>
                            <a:latin typeface="Cambria Math" panose="02040503050406030204" pitchFamily="18" charset="0"/>
                          </a:rPr>
                          <m:t>𝑝</m:t>
                        </m:r>
                      </m:e>
                      <m:sub>
                        <m:r>
                          <a:rPr lang="en-GB" b="0" i="1" smtClean="0">
                            <a:solidFill>
                              <a:srgbClr val="00B050"/>
                            </a:solidFill>
                            <a:latin typeface="Cambria Math" panose="02040503050406030204" pitchFamily="18" charset="0"/>
                          </a:rPr>
                          <m:t>1</m:t>
                        </m:r>
                      </m:sub>
                    </m:sSub>
                    <m:r>
                      <a:rPr lang="en-GB" b="0" i="1" smtClean="0">
                        <a:solidFill>
                          <a:srgbClr val="00B050"/>
                        </a:solidFill>
                        <a:latin typeface="Cambria Math" panose="02040503050406030204" pitchFamily="18" charset="0"/>
                      </a:rPr>
                      <m:t>)/2</m:t>
                    </m:r>
                  </m:oMath>
                </a14:m>
                <a:endParaRPr lang="en-GB" dirty="0">
                  <a:solidFill>
                    <a:schemeClr val="tx1"/>
                  </a:solidFill>
                  <a:latin typeface="+mj-lt"/>
                </a:endParaRPr>
              </a:p>
              <a:p>
                <a:endParaRPr lang="en-GB" baseline="-25000" dirty="0">
                  <a:latin typeface="+mj-lt"/>
                </a:endParaRPr>
              </a:p>
            </p:txBody>
          </p:sp>
        </mc:Choice>
        <mc:Fallback xmlns="">
          <p:sp>
            <p:nvSpPr>
              <p:cNvPr id="6" name="Tijdelijke aanduiding voor inhoud 2">
                <a:extLst>
                  <a:ext uri="{FF2B5EF4-FFF2-40B4-BE49-F238E27FC236}">
                    <a16:creationId xmlns:a16="http://schemas.microsoft.com/office/drawing/2014/main" id="{3B83727D-96D4-2078-C990-B0D7119634A2}"/>
                  </a:ext>
                </a:extLst>
              </p:cNvPr>
              <p:cNvSpPr txBox="1">
                <a:spLocks noRot="1" noChangeAspect="1" noMove="1" noResize="1" noEditPoints="1" noAdjustHandles="1" noChangeArrowheads="1" noChangeShapeType="1" noTextEdit="1"/>
              </p:cNvSpPr>
              <p:nvPr/>
            </p:nvSpPr>
            <p:spPr>
              <a:xfrm>
                <a:off x="7572375" y="1513542"/>
                <a:ext cx="4502426" cy="3153707"/>
              </a:xfrm>
              <a:prstGeom prst="rect">
                <a:avLst/>
              </a:prstGeom>
              <a:blipFill>
                <a:blip r:embed="rId3"/>
                <a:stretch>
                  <a:fillRect l="-541" r="-811"/>
                </a:stretch>
              </a:blipFill>
            </p:spPr>
            <p:txBody>
              <a:bodyPr/>
              <a:lstStyle/>
              <a:p>
                <a:r>
                  <a:rPr lang="nl-NL">
                    <a:noFill/>
                  </a:rPr>
                  <a:t> </a:t>
                </a:r>
              </a:p>
            </p:txBody>
          </p:sp>
        </mc:Fallback>
      </mc:AlternateContent>
      <p:sp>
        <p:nvSpPr>
          <p:cNvPr id="16" name="Tijdelijke aanduiding voor inhoud 2">
            <a:extLst>
              <a:ext uri="{FF2B5EF4-FFF2-40B4-BE49-F238E27FC236}">
                <a16:creationId xmlns:a16="http://schemas.microsoft.com/office/drawing/2014/main" id="{747E2280-6B1A-805A-7D3A-BF3AED691AA5}"/>
              </a:ext>
            </a:extLst>
          </p:cNvPr>
          <p:cNvSpPr txBox="1">
            <a:spLocks/>
          </p:cNvSpPr>
          <p:nvPr/>
        </p:nvSpPr>
        <p:spPr>
          <a:xfrm>
            <a:off x="2495028" y="1546062"/>
            <a:ext cx="50773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The </a:t>
            </a:r>
            <a:r>
              <a:rPr lang="en-GB" sz="2000" b="1" dirty="0">
                <a:latin typeface="+mj-lt"/>
              </a:rPr>
              <a:t>old users </a:t>
            </a:r>
            <a:r>
              <a:rPr lang="en-GB" sz="2000" dirty="0">
                <a:latin typeface="+mj-lt"/>
              </a:rPr>
              <a:t>benefit ‘in full’ from the price reduction</a:t>
            </a:r>
          </a:p>
          <a:p>
            <a:r>
              <a:rPr lang="en-GB" sz="2000" dirty="0">
                <a:latin typeface="+mj-lt"/>
              </a:rPr>
              <a:t>The </a:t>
            </a:r>
            <a:r>
              <a:rPr lang="en-GB" sz="2000" b="1" dirty="0">
                <a:latin typeface="+mj-lt"/>
              </a:rPr>
              <a:t>new users </a:t>
            </a:r>
            <a:r>
              <a:rPr lang="en-GB" sz="2000" dirty="0">
                <a:latin typeface="+mj-lt"/>
              </a:rPr>
              <a:t>benefit ‘half’ form the price reduction (</a:t>
            </a:r>
            <a:r>
              <a:rPr lang="en-GB" sz="2000" b="1" dirty="0">
                <a:latin typeface="+mj-lt"/>
              </a:rPr>
              <a:t>‘the rule of half’</a:t>
            </a:r>
            <a:r>
              <a:rPr lang="en-GB" sz="2000" dirty="0">
                <a:latin typeface="+mj-lt"/>
              </a:rPr>
              <a:t>)</a:t>
            </a:r>
          </a:p>
          <a:p>
            <a:r>
              <a:rPr lang="en-GB" sz="2000" dirty="0">
                <a:latin typeface="+mj-lt"/>
              </a:rPr>
              <a:t>Consequence according to the model: people who </a:t>
            </a:r>
            <a:r>
              <a:rPr lang="en-GB" sz="2000" b="1" dirty="0">
                <a:latin typeface="+mj-lt"/>
              </a:rPr>
              <a:t>do not change </a:t>
            </a:r>
            <a:r>
              <a:rPr lang="en-GB" sz="2000" dirty="0">
                <a:latin typeface="+mj-lt"/>
              </a:rPr>
              <a:t>their behaviour are </a:t>
            </a:r>
            <a:r>
              <a:rPr lang="en-GB" sz="2000" b="1" dirty="0">
                <a:latin typeface="+mj-lt"/>
              </a:rPr>
              <a:t>hit harder</a:t>
            </a:r>
            <a:r>
              <a:rPr lang="en-GB" sz="2000" dirty="0">
                <a:latin typeface="+mj-lt"/>
              </a:rPr>
              <a:t> than those who change</a:t>
            </a:r>
          </a:p>
        </p:txBody>
      </p:sp>
      <p:sp>
        <p:nvSpPr>
          <p:cNvPr id="17" name="Rectangle 16">
            <a:extLst>
              <a:ext uri="{FF2B5EF4-FFF2-40B4-BE49-F238E27FC236}">
                <a16:creationId xmlns:a16="http://schemas.microsoft.com/office/drawing/2014/main" id="{109F1301-49FF-03CE-FE1A-8FBCD206349E}"/>
              </a:ext>
            </a:extLst>
          </p:cNvPr>
          <p:cNvSpPr/>
          <p:nvPr/>
        </p:nvSpPr>
        <p:spPr>
          <a:xfrm>
            <a:off x="1183785" y="4171950"/>
            <a:ext cx="1330294" cy="719642"/>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620A51A9-2354-2A67-3770-97BDF5563E59}"/>
              </a:ext>
            </a:extLst>
          </p:cNvPr>
          <p:cNvSpPr txBox="1"/>
          <p:nvPr/>
        </p:nvSpPr>
        <p:spPr>
          <a:xfrm>
            <a:off x="3191219" y="3848784"/>
            <a:ext cx="4209706" cy="1015663"/>
          </a:xfrm>
          <a:prstGeom prst="rect">
            <a:avLst/>
          </a:prstGeom>
          <a:noFill/>
        </p:spPr>
        <p:txBody>
          <a:bodyPr wrap="square">
            <a:spAutoFit/>
          </a:bodyPr>
          <a:lstStyle/>
          <a:p>
            <a:pPr marL="285750" indent="-285750">
              <a:buFont typeface="Arial" panose="020B0604020202020204" pitchFamily="34" charset="0"/>
              <a:buChar char="•"/>
            </a:pPr>
            <a:r>
              <a:rPr lang="en-GB" sz="2000" b="1" dirty="0">
                <a:latin typeface="+mj-lt"/>
              </a:rPr>
              <a:t>Opposite to political economy perspective</a:t>
            </a:r>
            <a:r>
              <a:rPr lang="en-GB" sz="2000" dirty="0">
                <a:latin typeface="+mj-lt"/>
              </a:rPr>
              <a:t>: consumers who change their behaviour are affected more</a:t>
            </a:r>
          </a:p>
        </p:txBody>
      </p:sp>
    </p:spTree>
    <p:extLst>
      <p:ext uri="{BB962C8B-B14F-4D97-AF65-F5344CB8AC3E}">
        <p14:creationId xmlns:p14="http://schemas.microsoft.com/office/powerpoint/2010/main" val="29091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D8785-C5AC-7552-9767-1E1671AA1480}"/>
              </a:ext>
            </a:extLst>
          </p:cNvPr>
          <p:cNvSpPr>
            <a:spLocks noGrp="1"/>
          </p:cNvSpPr>
          <p:nvPr>
            <p:ph type="title"/>
          </p:nvPr>
        </p:nvSpPr>
        <p:spPr/>
        <p:txBody>
          <a:bodyPr/>
          <a:lstStyle/>
          <a:p>
            <a:r>
              <a:rPr lang="en-GB" dirty="0">
                <a:solidFill>
                  <a:srgbClr val="00B0F0"/>
                </a:solidFill>
              </a:rPr>
              <a:t>SCBA: Final steps</a:t>
            </a:r>
            <a:endParaRPr lang="en-GB" dirty="0"/>
          </a:p>
        </p:txBody>
      </p:sp>
      <p:sp>
        <p:nvSpPr>
          <p:cNvPr id="3" name="Tijdelijke aanduiding voor inhoud 2">
            <a:extLst>
              <a:ext uri="{FF2B5EF4-FFF2-40B4-BE49-F238E27FC236}">
                <a16:creationId xmlns:a16="http://schemas.microsoft.com/office/drawing/2014/main" id="{81CA3B14-A07F-A717-703F-E5A7411D4ED3}"/>
              </a:ext>
            </a:extLst>
          </p:cNvPr>
          <p:cNvSpPr>
            <a:spLocks noGrp="1"/>
          </p:cNvSpPr>
          <p:nvPr>
            <p:ph idx="1"/>
          </p:nvPr>
        </p:nvSpPr>
        <p:spPr>
          <a:xfrm>
            <a:off x="790575" y="1470266"/>
            <a:ext cx="10610850" cy="3863734"/>
          </a:xfrm>
        </p:spPr>
        <p:txBody>
          <a:bodyPr>
            <a:normAutofit/>
          </a:bodyPr>
          <a:lstStyle/>
          <a:p>
            <a:r>
              <a:rPr lang="en-GB" sz="2400" dirty="0">
                <a:latin typeface="+mj-lt"/>
              </a:rPr>
              <a:t>Make a </a:t>
            </a:r>
            <a:r>
              <a:rPr lang="en-GB" sz="2400" b="1" dirty="0">
                <a:latin typeface="+mj-lt"/>
              </a:rPr>
              <a:t>projection</a:t>
            </a:r>
            <a:r>
              <a:rPr lang="en-GB" sz="2400" dirty="0">
                <a:latin typeface="+mj-lt"/>
              </a:rPr>
              <a:t> on how economy and the transport system will look in the future</a:t>
            </a:r>
          </a:p>
          <a:p>
            <a:pPr lvl="1"/>
            <a:r>
              <a:rPr lang="en-GB" sz="2000" dirty="0">
                <a:latin typeface="+mj-lt"/>
              </a:rPr>
              <a:t>Without the policy = reference alternative</a:t>
            </a:r>
          </a:p>
          <a:p>
            <a:pPr lvl="1"/>
            <a:r>
              <a:rPr lang="en-GB" sz="2000" dirty="0">
                <a:latin typeface="+mj-lt"/>
              </a:rPr>
              <a:t>With the policy</a:t>
            </a:r>
          </a:p>
          <a:p>
            <a:r>
              <a:rPr lang="en-GB" sz="2400" dirty="0">
                <a:latin typeface="+mj-lt"/>
              </a:rPr>
              <a:t>Determine </a:t>
            </a:r>
            <a:r>
              <a:rPr lang="en-GB" sz="2400" b="1" dirty="0">
                <a:latin typeface="+mj-lt"/>
              </a:rPr>
              <a:t>changes in costs and benefits </a:t>
            </a:r>
            <a:r>
              <a:rPr lang="en-GB" sz="2400" dirty="0">
                <a:latin typeface="+mj-lt"/>
              </a:rPr>
              <a:t>for all actors and all alternatives (compared to the reference alternative)</a:t>
            </a:r>
          </a:p>
          <a:p>
            <a:pPr marL="0" indent="0">
              <a:buNone/>
            </a:pPr>
            <a:br>
              <a:rPr lang="en-GB" sz="1800" dirty="0">
                <a:latin typeface="+mj-lt"/>
              </a:rPr>
            </a:br>
            <a:endParaRPr lang="en-GB" sz="1800" dirty="0">
              <a:latin typeface="+mj-lt"/>
            </a:endParaRPr>
          </a:p>
        </p:txBody>
      </p:sp>
      <p:pic>
        <p:nvPicPr>
          <p:cNvPr id="5" name="Picture 4">
            <a:extLst>
              <a:ext uri="{FF2B5EF4-FFF2-40B4-BE49-F238E27FC236}">
                <a16:creationId xmlns:a16="http://schemas.microsoft.com/office/drawing/2014/main" id="{47412645-3506-BABF-06AC-F302886407DC}"/>
              </a:ext>
            </a:extLst>
          </p:cNvPr>
          <p:cNvPicPr>
            <a:picLocks noChangeAspect="1"/>
          </p:cNvPicPr>
          <p:nvPr/>
        </p:nvPicPr>
        <p:blipFill>
          <a:blip r:embed="rId2"/>
          <a:stretch>
            <a:fillRect/>
          </a:stretch>
        </p:blipFill>
        <p:spPr>
          <a:xfrm>
            <a:off x="6247139" y="3587061"/>
            <a:ext cx="5546072" cy="2688676"/>
          </a:xfrm>
          <a:prstGeom prst="rect">
            <a:avLst/>
          </a:prstGeom>
        </p:spPr>
      </p:pic>
      <p:sp>
        <p:nvSpPr>
          <p:cNvPr id="7" name="Tekstvak 6">
            <a:extLst>
              <a:ext uri="{FF2B5EF4-FFF2-40B4-BE49-F238E27FC236}">
                <a16:creationId xmlns:a16="http://schemas.microsoft.com/office/drawing/2014/main" id="{1179C728-D161-8D2E-2A65-F2213F7A68B7}"/>
              </a:ext>
            </a:extLst>
          </p:cNvPr>
          <p:cNvSpPr txBox="1"/>
          <p:nvPr/>
        </p:nvSpPr>
        <p:spPr>
          <a:xfrm>
            <a:off x="6247139" y="3244334"/>
            <a:ext cx="6096000" cy="369332"/>
          </a:xfrm>
          <a:prstGeom prst="rect">
            <a:avLst/>
          </a:prstGeom>
          <a:noFill/>
        </p:spPr>
        <p:txBody>
          <a:bodyPr wrap="square">
            <a:spAutoFit/>
          </a:bodyPr>
          <a:lstStyle/>
          <a:p>
            <a:pPr marL="0" indent="0">
              <a:buNone/>
            </a:pPr>
            <a:r>
              <a:rPr lang="en-GB" sz="900" dirty="0">
                <a:latin typeface="+mj-lt"/>
              </a:rPr>
              <a:t>Table 15.1 Example of an SCBA table for a road upgrade involving separation of motorized and non-motorized transport </a:t>
            </a:r>
          </a:p>
          <a:p>
            <a:pPr marL="0" indent="0">
              <a:buNone/>
            </a:pPr>
            <a:r>
              <a:rPr lang="en-GB" sz="900" dirty="0">
                <a:latin typeface="+mj-lt"/>
              </a:rPr>
              <a:t>(Taken from Chapter 15, page 316)</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979330-CAEA-8E98-0F81-FDE7E20A0C52}"/>
                  </a:ext>
                </a:extLst>
              </p:cNvPr>
              <p:cNvSpPr txBox="1"/>
              <p:nvPr/>
            </p:nvSpPr>
            <p:spPr>
              <a:xfrm>
                <a:off x="790575" y="2959456"/>
                <a:ext cx="5546072" cy="3600986"/>
              </a:xfrm>
              <a:prstGeom prst="rect">
                <a:avLst/>
              </a:prstGeom>
              <a:noFill/>
            </p:spPr>
            <p:txBody>
              <a:bodyPr wrap="square">
                <a:spAutoFit/>
              </a:bodyPr>
              <a:lstStyle/>
              <a:p>
                <a:pPr marL="285750" indent="-285750">
                  <a:buFont typeface="Arial" panose="020B0604020202020204" pitchFamily="34" charset="0"/>
                  <a:buChar char="•"/>
                </a:pPr>
                <a:endParaRPr lang="en-GB" sz="2400" dirty="0">
                  <a:latin typeface="+mj-lt"/>
                </a:endParaRPr>
              </a:p>
              <a:p>
                <a:pPr marL="285750" indent="-285750">
                  <a:buFont typeface="Arial" panose="020B0604020202020204" pitchFamily="34" charset="0"/>
                  <a:buChar char="•"/>
                </a:pPr>
                <a:r>
                  <a:rPr lang="en-GB" sz="2400" dirty="0">
                    <a:latin typeface="+mj-lt"/>
                  </a:rPr>
                  <a:t>Future benefits and costs are </a:t>
                </a:r>
                <a:r>
                  <a:rPr lang="en-GB" sz="2400" b="1" dirty="0">
                    <a:latin typeface="+mj-lt"/>
                  </a:rPr>
                  <a:t>‘discounted’</a:t>
                </a:r>
                <a:r>
                  <a:rPr lang="en-GB" sz="2400" dirty="0">
                    <a:latin typeface="+mj-lt"/>
                  </a:rPr>
                  <a:t>:</a:t>
                </a:r>
              </a:p>
              <a:p>
                <a:pPr marL="742950" lvl="1" indent="-285750">
                  <a:buFont typeface="Arial" panose="020B0604020202020204" pitchFamily="34" charset="0"/>
                  <a:buChar char="•"/>
                </a:pPr>
                <a:r>
                  <a:rPr lang="en-GB" sz="2000" dirty="0">
                    <a:latin typeface="+mj-lt"/>
                  </a:rPr>
                  <a:t>Discount rate </a:t>
                </a:r>
                <a14:m>
                  <m:oMath xmlns:m="http://schemas.openxmlformats.org/officeDocument/2006/math">
                    <m:r>
                      <a:rPr lang="en-GB" sz="2000" b="0" i="1" smtClean="0">
                        <a:latin typeface="Cambria Math" panose="02040503050406030204" pitchFamily="18" charset="0"/>
                      </a:rPr>
                      <m:t>𝑑</m:t>
                    </m:r>
                  </m:oMath>
                </a14:m>
                <a:r>
                  <a:rPr lang="en-GB" sz="2000" dirty="0">
                    <a:latin typeface="+mj-lt"/>
                  </a:rPr>
                  <a:t> means that the benefit/cost that will be encountered in year </a:t>
                </a:r>
                <a14:m>
                  <m:oMath xmlns:m="http://schemas.openxmlformats.org/officeDocument/2006/math">
                    <m:r>
                      <a:rPr lang="en-GB" sz="2000" b="0" i="1" smtClean="0">
                        <a:latin typeface="Cambria Math" panose="02040503050406030204" pitchFamily="18" charset="0"/>
                      </a:rPr>
                      <m:t>𝑛</m:t>
                    </m:r>
                  </m:oMath>
                </a14:m>
                <a:r>
                  <a:rPr lang="en-GB" sz="2000" dirty="0">
                    <a:latin typeface="+mj-lt"/>
                  </a:rPr>
                  <a:t> should be multiplied with </a:t>
                </a:r>
                <a14:m>
                  <m:oMath xmlns:m="http://schemas.openxmlformats.org/officeDocument/2006/math">
                    <m:r>
                      <a:rPr lang="en-GB" sz="2000" b="0" i="1" smtClean="0">
                        <a:latin typeface="Cambria Math" panose="02040503050406030204" pitchFamily="18" charset="0"/>
                      </a:rPr>
                      <m:t>1/</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𝑑</m:t>
                            </m:r>
                          </m:e>
                        </m:d>
                      </m:e>
                      <m:sup>
                        <m:r>
                          <a:rPr lang="en-GB" sz="2000" b="0" i="1" smtClean="0">
                            <a:latin typeface="Cambria Math" panose="02040503050406030204" pitchFamily="18" charset="0"/>
                          </a:rPr>
                          <m:t>𝑛</m:t>
                        </m:r>
                      </m:sup>
                    </m:sSup>
                  </m:oMath>
                </a14:m>
                <a:endParaRPr lang="en-GB" sz="2400" dirty="0">
                  <a:latin typeface="+mj-lt"/>
                </a:endParaRPr>
              </a:p>
              <a:p>
                <a:pPr marL="285750" indent="-285750">
                  <a:buFont typeface="Arial" panose="020B0604020202020204" pitchFamily="34" charset="0"/>
                  <a:buChar char="•"/>
                </a:pPr>
                <a:r>
                  <a:rPr lang="en-GB" sz="2400" dirty="0">
                    <a:latin typeface="+mj-lt"/>
                  </a:rPr>
                  <a:t>The alternative with the </a:t>
                </a:r>
                <a:r>
                  <a:rPr lang="en-GB" sz="2400" b="1" dirty="0">
                    <a:latin typeface="+mj-lt"/>
                  </a:rPr>
                  <a:t>highest positive net balance</a:t>
                </a:r>
                <a:r>
                  <a:rPr lang="en-GB" sz="2400" dirty="0">
                    <a:latin typeface="+mj-lt"/>
                  </a:rPr>
                  <a:t> or </a:t>
                </a:r>
                <a:r>
                  <a:rPr lang="en-GB" sz="2400" b="1" dirty="0">
                    <a:latin typeface="+mj-lt"/>
                  </a:rPr>
                  <a:t>benefit-cost ratio</a:t>
                </a:r>
                <a:r>
                  <a:rPr lang="en-GB" sz="2400" dirty="0">
                    <a:latin typeface="+mj-lt"/>
                  </a:rPr>
                  <a:t> is the best candidate to be implemented</a:t>
                </a:r>
              </a:p>
              <a:p>
                <a:pPr marL="285750" indent="-285750">
                  <a:buFont typeface="Arial" panose="020B0604020202020204" pitchFamily="34" charset="0"/>
                  <a:buChar char="•"/>
                </a:pPr>
                <a:r>
                  <a:rPr lang="en-GB" sz="2400" b="1" dirty="0">
                    <a:latin typeface="+mj-lt"/>
                  </a:rPr>
                  <a:t>Sensitivity analysis</a:t>
                </a:r>
                <a:r>
                  <a:rPr lang="en-GB" sz="2400" dirty="0">
                    <a:latin typeface="+mj-lt"/>
                  </a:rPr>
                  <a:t> is recommended</a:t>
                </a:r>
                <a:endParaRPr lang="nl-NL" sz="2400" dirty="0"/>
              </a:p>
            </p:txBody>
          </p:sp>
        </mc:Choice>
        <mc:Fallback xmlns="">
          <p:sp>
            <p:nvSpPr>
              <p:cNvPr id="10" name="TextBox 9">
                <a:extLst>
                  <a:ext uri="{FF2B5EF4-FFF2-40B4-BE49-F238E27FC236}">
                    <a16:creationId xmlns:a16="http://schemas.microsoft.com/office/drawing/2014/main" id="{BC979330-CAEA-8E98-0F81-FDE7E20A0C52}"/>
                  </a:ext>
                </a:extLst>
              </p:cNvPr>
              <p:cNvSpPr txBox="1">
                <a:spLocks noRot="1" noChangeAspect="1" noMove="1" noResize="1" noEditPoints="1" noAdjustHandles="1" noChangeArrowheads="1" noChangeShapeType="1" noTextEdit="1"/>
              </p:cNvSpPr>
              <p:nvPr/>
            </p:nvSpPr>
            <p:spPr>
              <a:xfrm>
                <a:off x="790575" y="2959456"/>
                <a:ext cx="5546072" cy="3600986"/>
              </a:xfrm>
              <a:prstGeom prst="rect">
                <a:avLst/>
              </a:prstGeom>
              <a:blipFill>
                <a:blip r:embed="rId3"/>
                <a:stretch>
                  <a:fillRect l="-1540" b="-2876"/>
                </a:stretch>
              </a:blipFill>
            </p:spPr>
            <p:txBody>
              <a:bodyPr/>
              <a:lstStyle/>
              <a:p>
                <a:r>
                  <a:rPr lang="nl-NL">
                    <a:noFill/>
                  </a:rPr>
                  <a:t> </a:t>
                </a:r>
              </a:p>
            </p:txBody>
          </p:sp>
        </mc:Fallback>
      </mc:AlternateContent>
    </p:spTree>
    <p:extLst>
      <p:ext uri="{BB962C8B-B14F-4D97-AF65-F5344CB8AC3E}">
        <p14:creationId xmlns:p14="http://schemas.microsoft.com/office/powerpoint/2010/main" val="351282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D8785-C5AC-7552-9767-1E1671AA1480}"/>
              </a:ext>
            </a:extLst>
          </p:cNvPr>
          <p:cNvSpPr>
            <a:spLocks noGrp="1"/>
          </p:cNvSpPr>
          <p:nvPr>
            <p:ph type="title"/>
          </p:nvPr>
        </p:nvSpPr>
        <p:spPr/>
        <p:txBody>
          <a:bodyPr/>
          <a:lstStyle/>
          <a:p>
            <a:r>
              <a:rPr lang="en-GB" dirty="0">
                <a:solidFill>
                  <a:srgbClr val="00B0F0"/>
                </a:solidFill>
              </a:rPr>
              <a:t>SCBA: Valuation methods</a:t>
            </a:r>
            <a:endParaRPr lang="en-GB" dirty="0"/>
          </a:p>
        </p:txBody>
      </p:sp>
      <p:sp>
        <p:nvSpPr>
          <p:cNvPr id="3" name="Tijdelijke aanduiding voor inhoud 2">
            <a:extLst>
              <a:ext uri="{FF2B5EF4-FFF2-40B4-BE49-F238E27FC236}">
                <a16:creationId xmlns:a16="http://schemas.microsoft.com/office/drawing/2014/main" id="{81CA3B14-A07F-A717-703F-E5A7411D4ED3}"/>
              </a:ext>
            </a:extLst>
          </p:cNvPr>
          <p:cNvSpPr>
            <a:spLocks noGrp="1"/>
          </p:cNvSpPr>
          <p:nvPr>
            <p:ph idx="1"/>
          </p:nvPr>
        </p:nvSpPr>
        <p:spPr>
          <a:xfrm>
            <a:off x="838200" y="1799120"/>
            <a:ext cx="6074328" cy="4351338"/>
          </a:xfrm>
        </p:spPr>
        <p:txBody>
          <a:bodyPr>
            <a:normAutofit fontScale="92500" lnSpcReduction="10000"/>
          </a:bodyPr>
          <a:lstStyle/>
          <a:p>
            <a:pPr marL="0" indent="0">
              <a:buNone/>
            </a:pPr>
            <a:br>
              <a:rPr lang="en-GB" dirty="0">
                <a:latin typeface="+mj-lt"/>
              </a:rPr>
            </a:br>
            <a:r>
              <a:rPr lang="en-GB" sz="2600" dirty="0">
                <a:latin typeface="+mj-lt"/>
              </a:rPr>
              <a:t>Crucial step in SCBA: </a:t>
            </a:r>
            <a:r>
              <a:rPr lang="en-GB" sz="2600" b="1" dirty="0">
                <a:latin typeface="+mj-lt"/>
              </a:rPr>
              <a:t>obtaining monetary values</a:t>
            </a:r>
            <a:r>
              <a:rPr lang="en-GB" sz="2600" dirty="0">
                <a:latin typeface="+mj-lt"/>
              </a:rPr>
              <a:t> for all impacts of the policies, such as</a:t>
            </a:r>
          </a:p>
          <a:p>
            <a:r>
              <a:rPr lang="en-GB" sz="2600" dirty="0">
                <a:latin typeface="+mj-lt"/>
              </a:rPr>
              <a:t>Travel time savings</a:t>
            </a:r>
          </a:p>
          <a:p>
            <a:r>
              <a:rPr lang="en-GB" sz="2600" dirty="0">
                <a:latin typeface="+mj-lt"/>
              </a:rPr>
              <a:t>Traffic safety impacts</a:t>
            </a:r>
          </a:p>
          <a:p>
            <a:r>
              <a:rPr lang="en-GB" sz="2600" dirty="0">
                <a:latin typeface="+mj-lt"/>
              </a:rPr>
              <a:t>Environmental impacts – particularly challenging </a:t>
            </a:r>
            <a:r>
              <a:rPr lang="en-GB" sz="2600" dirty="0">
                <a:latin typeface="+mj-lt"/>
                <a:sym typeface="Wingdings" panose="05000000000000000000" pitchFamily="2" charset="2"/>
              </a:rPr>
              <a:t></a:t>
            </a:r>
            <a:endParaRPr lang="en-GB" sz="2600" dirty="0">
              <a:latin typeface="+mj-lt"/>
            </a:endParaRPr>
          </a:p>
          <a:p>
            <a:pPr lvl="1"/>
            <a:r>
              <a:rPr lang="en-GB" sz="2200" dirty="0">
                <a:latin typeface="+mj-lt"/>
              </a:rPr>
              <a:t>Noise impacting sleep, causing stress and </a:t>
            </a:r>
            <a:r>
              <a:rPr lang="en-GB" sz="2200" dirty="0" err="1">
                <a:latin typeface="+mj-lt"/>
              </a:rPr>
              <a:t>and</a:t>
            </a:r>
            <a:r>
              <a:rPr lang="en-GB" sz="2200" dirty="0">
                <a:latin typeface="+mj-lt"/>
              </a:rPr>
              <a:t> heart diseases</a:t>
            </a:r>
          </a:p>
          <a:p>
            <a:pPr lvl="1"/>
            <a:r>
              <a:rPr lang="en-GB" sz="2200" dirty="0">
                <a:latin typeface="+mj-lt"/>
              </a:rPr>
              <a:t>CO</a:t>
            </a:r>
            <a:r>
              <a:rPr lang="en-GB" sz="2200" baseline="-25000" dirty="0">
                <a:latin typeface="+mj-lt"/>
              </a:rPr>
              <a:t>2 </a:t>
            </a:r>
            <a:r>
              <a:rPr lang="en-GB" sz="2200" dirty="0">
                <a:latin typeface="+mj-lt"/>
              </a:rPr>
              <a:t>impacting health and ecosystems</a:t>
            </a:r>
            <a:endParaRPr lang="en-GB" sz="2200" baseline="-25000" dirty="0">
              <a:latin typeface="+mj-lt"/>
            </a:endParaRPr>
          </a:p>
          <a:p>
            <a:pPr lvl="1"/>
            <a:endParaRPr lang="en-GB" baseline="-25000" dirty="0">
              <a:latin typeface="+mj-lt"/>
            </a:endParaRPr>
          </a:p>
          <a:p>
            <a:pPr marL="0" indent="0">
              <a:buNone/>
            </a:pPr>
            <a:r>
              <a:rPr lang="en-GB" sz="3500" baseline="-25000" dirty="0">
                <a:latin typeface="+mj-lt"/>
              </a:rPr>
              <a:t>Several </a:t>
            </a:r>
            <a:r>
              <a:rPr lang="en-GB" sz="3500" b="1" baseline="-25000" dirty="0">
                <a:latin typeface="+mj-lt"/>
              </a:rPr>
              <a:t>valuation methods </a:t>
            </a:r>
            <a:r>
              <a:rPr lang="en-GB" sz="3500" baseline="-25000" dirty="0">
                <a:latin typeface="+mj-lt"/>
              </a:rPr>
              <a:t>are used for the task</a:t>
            </a:r>
            <a:endParaRPr lang="en-GB" dirty="0">
              <a:latin typeface="+mj-lt"/>
            </a:endParaRPr>
          </a:p>
        </p:txBody>
      </p:sp>
      <p:pic>
        <p:nvPicPr>
          <p:cNvPr id="6" name="Afbeelding 5">
            <a:extLst>
              <a:ext uri="{FF2B5EF4-FFF2-40B4-BE49-F238E27FC236}">
                <a16:creationId xmlns:a16="http://schemas.microsoft.com/office/drawing/2014/main" id="{1B97C7F2-B698-9DBB-2797-F5894B43B64C}"/>
              </a:ext>
            </a:extLst>
          </p:cNvPr>
          <p:cNvPicPr>
            <a:picLocks noChangeAspect="1"/>
          </p:cNvPicPr>
          <p:nvPr/>
        </p:nvPicPr>
        <p:blipFill>
          <a:blip r:embed="rId2"/>
          <a:stretch>
            <a:fillRect/>
          </a:stretch>
        </p:blipFill>
        <p:spPr>
          <a:xfrm>
            <a:off x="7736029" y="2113370"/>
            <a:ext cx="4054191" cy="1585097"/>
          </a:xfrm>
          <a:prstGeom prst="rect">
            <a:avLst/>
          </a:prstGeom>
        </p:spPr>
      </p:pic>
      <p:sp>
        <p:nvSpPr>
          <p:cNvPr id="8" name="Tekstvak 7">
            <a:extLst>
              <a:ext uri="{FF2B5EF4-FFF2-40B4-BE49-F238E27FC236}">
                <a16:creationId xmlns:a16="http://schemas.microsoft.com/office/drawing/2014/main" id="{293047E1-5D85-0591-F3A6-B22750AB6F86}"/>
              </a:ext>
            </a:extLst>
          </p:cNvPr>
          <p:cNvSpPr txBox="1"/>
          <p:nvPr/>
        </p:nvSpPr>
        <p:spPr>
          <a:xfrm>
            <a:off x="7736029" y="3939659"/>
            <a:ext cx="3517900" cy="369332"/>
          </a:xfrm>
          <a:prstGeom prst="rect">
            <a:avLst/>
          </a:prstGeom>
          <a:noFill/>
        </p:spPr>
        <p:txBody>
          <a:bodyPr wrap="square">
            <a:spAutoFit/>
          </a:bodyPr>
          <a:lstStyle/>
          <a:p>
            <a:pPr marL="0" indent="0">
              <a:buNone/>
            </a:pPr>
            <a:r>
              <a:rPr lang="en-GB" sz="900" dirty="0">
                <a:latin typeface="+mj-lt"/>
              </a:rPr>
              <a:t>Figure 15.1 Chain from transport to economic valuation of emissions </a:t>
            </a:r>
          </a:p>
          <a:p>
            <a:pPr marL="0" indent="0">
              <a:buNone/>
            </a:pPr>
            <a:r>
              <a:rPr lang="en-GB" sz="900" dirty="0">
                <a:latin typeface="+mj-lt"/>
              </a:rPr>
              <a:t>(Taken from Chapter 15, page 314)</a:t>
            </a:r>
          </a:p>
        </p:txBody>
      </p:sp>
    </p:spTree>
    <p:extLst>
      <p:ext uri="{BB962C8B-B14F-4D97-AF65-F5344CB8AC3E}">
        <p14:creationId xmlns:p14="http://schemas.microsoft.com/office/powerpoint/2010/main" val="232255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4">
            <a:extLst>
              <a:ext uri="{FF2B5EF4-FFF2-40B4-BE49-F238E27FC236}">
                <a16:creationId xmlns:a16="http://schemas.microsoft.com/office/drawing/2014/main" id="{5D47AF42-DD5A-FA9D-27E8-B051CD143EFA}"/>
              </a:ext>
            </a:extLst>
          </p:cNvPr>
          <p:cNvSpPr/>
          <p:nvPr/>
        </p:nvSpPr>
        <p:spPr>
          <a:xfrm>
            <a:off x="838200" y="4939550"/>
            <a:ext cx="10515600" cy="1128155"/>
          </a:xfrm>
          <a:prstGeom prst="rect">
            <a:avLst/>
          </a:prstGeom>
          <a:solidFill>
            <a:schemeClr val="accent6">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4">
            <a:extLst>
              <a:ext uri="{FF2B5EF4-FFF2-40B4-BE49-F238E27FC236}">
                <a16:creationId xmlns:a16="http://schemas.microsoft.com/office/drawing/2014/main" id="{CD6F22BE-8F9B-D5C9-FAB6-509CA1243DA1}"/>
              </a:ext>
            </a:extLst>
          </p:cNvPr>
          <p:cNvSpPr/>
          <p:nvPr/>
        </p:nvSpPr>
        <p:spPr>
          <a:xfrm>
            <a:off x="838200" y="3637426"/>
            <a:ext cx="10515600" cy="1128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hoek 3">
            <a:extLst>
              <a:ext uri="{FF2B5EF4-FFF2-40B4-BE49-F238E27FC236}">
                <a16:creationId xmlns:a16="http://schemas.microsoft.com/office/drawing/2014/main" id="{91546E17-C5A4-3451-4C37-6D92CB2D75BC}"/>
              </a:ext>
            </a:extLst>
          </p:cNvPr>
          <p:cNvSpPr/>
          <p:nvPr/>
        </p:nvSpPr>
        <p:spPr>
          <a:xfrm>
            <a:off x="838200" y="1447052"/>
            <a:ext cx="10515600" cy="200880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BFA96C53-38E3-2FD0-2F4B-556D7D581A3D}"/>
              </a:ext>
            </a:extLst>
          </p:cNvPr>
          <p:cNvSpPr>
            <a:spLocks noGrp="1"/>
          </p:cNvSpPr>
          <p:nvPr>
            <p:ph type="title"/>
          </p:nvPr>
        </p:nvSpPr>
        <p:spPr/>
        <p:txBody>
          <a:bodyPr/>
          <a:lstStyle/>
          <a:p>
            <a:r>
              <a:rPr lang="en-GB" dirty="0">
                <a:solidFill>
                  <a:srgbClr val="00B0F0"/>
                </a:solidFill>
              </a:rPr>
              <a:t>SCBA: Valuation methods</a:t>
            </a:r>
          </a:p>
        </p:txBody>
      </p:sp>
      <p:sp>
        <p:nvSpPr>
          <p:cNvPr id="3" name="Tijdelijke aanduiding voor inhoud 2">
            <a:extLst>
              <a:ext uri="{FF2B5EF4-FFF2-40B4-BE49-F238E27FC236}">
                <a16:creationId xmlns:a16="http://schemas.microsoft.com/office/drawing/2014/main" id="{9C7C3AE0-66B7-F6C8-D06B-6A239D9C625A}"/>
              </a:ext>
            </a:extLst>
          </p:cNvPr>
          <p:cNvSpPr>
            <a:spLocks noGrp="1"/>
          </p:cNvSpPr>
          <p:nvPr>
            <p:ph idx="1"/>
          </p:nvPr>
        </p:nvSpPr>
        <p:spPr>
          <a:xfrm>
            <a:off x="838200" y="1321675"/>
            <a:ext cx="10515600" cy="4890866"/>
          </a:xfrm>
        </p:spPr>
        <p:txBody>
          <a:bodyPr>
            <a:normAutofit fontScale="85000" lnSpcReduction="20000"/>
          </a:bodyPr>
          <a:lstStyle/>
          <a:p>
            <a:pPr>
              <a:buFont typeface="Arial" panose="020B0604020202020204" pitchFamily="34" charset="0"/>
              <a:buChar char="•"/>
            </a:pPr>
            <a:endParaRPr lang="en-GB" sz="2100" dirty="0">
              <a:latin typeface="+mj-lt"/>
            </a:endParaRPr>
          </a:p>
          <a:p>
            <a:pPr>
              <a:buFont typeface="Arial" panose="020B0604020202020204" pitchFamily="34" charset="0"/>
              <a:buChar char="•"/>
            </a:pPr>
            <a:r>
              <a:rPr lang="en-GB" sz="2100" dirty="0">
                <a:latin typeface="+mj-lt"/>
              </a:rPr>
              <a:t>Valuation via </a:t>
            </a:r>
            <a:r>
              <a:rPr lang="en-GB" sz="2100" b="1" dirty="0">
                <a:latin typeface="+mj-lt"/>
              </a:rPr>
              <a:t>observed behaviour in markets</a:t>
            </a:r>
          </a:p>
          <a:p>
            <a:pPr lvl="1"/>
            <a:r>
              <a:rPr lang="en-GB" sz="1900" b="1" dirty="0">
                <a:latin typeface="+mj-lt"/>
              </a:rPr>
              <a:t>Hedonic price analysis</a:t>
            </a:r>
            <a:r>
              <a:rPr lang="en-GB" sz="1900" dirty="0">
                <a:latin typeface="+mj-lt"/>
              </a:rPr>
              <a:t>: Isolating the effect of an aspect (e.g., noise) by comparing value of houses that are exposed to different levels of it (e.g., houses in areas with different noise exposure) and controlling for other differences</a:t>
            </a:r>
          </a:p>
          <a:p>
            <a:pPr lvl="1"/>
            <a:r>
              <a:rPr lang="en-GB" sz="1900" dirty="0">
                <a:latin typeface="+mj-lt"/>
              </a:rPr>
              <a:t>Hedonic price analysis used to analyse values of landscape, nature, and proximity of highways/light rail transit</a:t>
            </a:r>
          </a:p>
          <a:p>
            <a:pPr lvl="1"/>
            <a:r>
              <a:rPr lang="en-GB" sz="1900" b="1" dirty="0">
                <a:latin typeface="+mj-lt"/>
              </a:rPr>
              <a:t>Self-selection</a:t>
            </a:r>
            <a:r>
              <a:rPr lang="en-GB" sz="1900" dirty="0">
                <a:latin typeface="+mj-lt"/>
              </a:rPr>
              <a:t> leads to </a:t>
            </a:r>
            <a:r>
              <a:rPr lang="en-GB" sz="1900" b="1" dirty="0">
                <a:latin typeface="+mj-lt"/>
              </a:rPr>
              <a:t>underestimation</a:t>
            </a:r>
            <a:r>
              <a:rPr lang="en-GB" sz="1900" dirty="0">
                <a:latin typeface="+mj-lt"/>
              </a:rPr>
              <a:t> of the effect: People who prioritize quiet environments will avoid living in noisy areas, whereas people who do not mind noise will bid higher prices for houses in such areas</a:t>
            </a:r>
          </a:p>
          <a:p>
            <a:pPr lvl="1"/>
            <a:r>
              <a:rPr lang="en-GB" sz="1900" b="1" dirty="0">
                <a:latin typeface="+mj-lt"/>
              </a:rPr>
              <a:t>Travel cost method</a:t>
            </a:r>
            <a:r>
              <a:rPr lang="en-GB" sz="1900" dirty="0">
                <a:latin typeface="+mj-lt"/>
              </a:rPr>
              <a:t>: incur value through people’s willingness to visit (nature) areas with different characteristics (e.g., landscape)</a:t>
            </a:r>
          </a:p>
          <a:p>
            <a:pPr lvl="1"/>
            <a:endParaRPr lang="en-GB" sz="1900" dirty="0">
              <a:latin typeface="+mj-lt"/>
            </a:endParaRPr>
          </a:p>
          <a:p>
            <a:pPr>
              <a:buFont typeface="Arial" panose="020B0604020202020204" pitchFamily="34" charset="0"/>
              <a:buChar char="•"/>
            </a:pPr>
            <a:r>
              <a:rPr lang="en-GB" sz="2100" dirty="0">
                <a:latin typeface="+mj-lt"/>
              </a:rPr>
              <a:t>Valuation via </a:t>
            </a:r>
            <a:r>
              <a:rPr lang="en-GB" sz="2100" b="1" dirty="0">
                <a:latin typeface="+mj-lt"/>
              </a:rPr>
              <a:t>surveys</a:t>
            </a:r>
            <a:endParaRPr lang="en-GB" sz="2100" dirty="0">
              <a:latin typeface="+mj-lt"/>
            </a:endParaRPr>
          </a:p>
          <a:p>
            <a:pPr lvl="1"/>
            <a:r>
              <a:rPr lang="en-GB" sz="1900" b="1" dirty="0">
                <a:latin typeface="+mj-lt"/>
              </a:rPr>
              <a:t>Contingent Valuation Method</a:t>
            </a:r>
            <a:r>
              <a:rPr lang="en-GB" sz="1900" dirty="0">
                <a:latin typeface="+mj-lt"/>
              </a:rPr>
              <a:t>: </a:t>
            </a:r>
            <a:r>
              <a:rPr lang="en-GB" sz="1900" b="1" dirty="0">
                <a:latin typeface="+mj-lt"/>
              </a:rPr>
              <a:t>Surveys</a:t>
            </a:r>
            <a:r>
              <a:rPr lang="en-GB" sz="1900" dirty="0">
                <a:latin typeface="+mj-lt"/>
              </a:rPr>
              <a:t> ask participants for </a:t>
            </a:r>
            <a:r>
              <a:rPr lang="en-GB" sz="1900" b="1" dirty="0">
                <a:latin typeface="+mj-lt"/>
              </a:rPr>
              <a:t>direct monetary values</a:t>
            </a:r>
            <a:r>
              <a:rPr lang="en-GB" sz="1900" dirty="0">
                <a:latin typeface="+mj-lt"/>
              </a:rPr>
              <a:t> they attach to experienced effects. E.g., how much are you willing to pay to reduce the number of animals killed by transport in  </a:t>
            </a:r>
            <a:r>
              <a:rPr lang="en-GB" sz="1900" dirty="0" err="1">
                <a:latin typeface="+mj-lt"/>
              </a:rPr>
              <a:t>acertain</a:t>
            </a:r>
            <a:r>
              <a:rPr lang="en-GB" sz="1900" dirty="0">
                <a:latin typeface="+mj-lt"/>
              </a:rPr>
              <a:t> area?</a:t>
            </a:r>
          </a:p>
          <a:p>
            <a:pPr lvl="1"/>
            <a:r>
              <a:rPr lang="en-GB" sz="1900" b="1" dirty="0">
                <a:latin typeface="+mj-lt"/>
              </a:rPr>
              <a:t>Stated choice experiments</a:t>
            </a:r>
            <a:r>
              <a:rPr lang="en-GB" sz="1900" dirty="0">
                <a:latin typeface="+mj-lt"/>
              </a:rPr>
              <a:t>: Respondents </a:t>
            </a:r>
            <a:r>
              <a:rPr lang="en-GB" sz="1900" b="1" dirty="0">
                <a:latin typeface="+mj-lt"/>
              </a:rPr>
              <a:t>choose between options</a:t>
            </a:r>
            <a:r>
              <a:rPr lang="en-GB" sz="1900" dirty="0">
                <a:latin typeface="+mj-lt"/>
              </a:rPr>
              <a:t> to derive average values of effects (see route choice example before)</a:t>
            </a:r>
          </a:p>
          <a:p>
            <a:pPr lvl="1"/>
            <a:endParaRPr lang="en-GB" sz="1900" dirty="0">
              <a:latin typeface="+mj-lt"/>
            </a:endParaRPr>
          </a:p>
          <a:p>
            <a:r>
              <a:rPr lang="en-GB" sz="2300" dirty="0">
                <a:latin typeface="+mj-lt"/>
              </a:rPr>
              <a:t>Valuation via </a:t>
            </a:r>
            <a:r>
              <a:rPr lang="en-GB" sz="2300" b="1" dirty="0">
                <a:latin typeface="+mj-lt"/>
              </a:rPr>
              <a:t>prevention cost method</a:t>
            </a:r>
            <a:r>
              <a:rPr lang="en-GB" sz="2300" dirty="0">
                <a:latin typeface="+mj-lt"/>
              </a:rPr>
              <a:t>: </a:t>
            </a:r>
          </a:p>
          <a:p>
            <a:pPr lvl="1"/>
            <a:r>
              <a:rPr lang="en-GB" sz="1900" dirty="0">
                <a:latin typeface="+mj-lt"/>
              </a:rPr>
              <a:t>Estimates the cost to prevent a specific target from being exceeded (e.g., reducing CO2 emissions). Does not estimate the costs of a damage.</a:t>
            </a:r>
          </a:p>
          <a:p>
            <a:pPr lvl="1"/>
            <a:r>
              <a:rPr lang="en-GB" sz="1900" b="1" dirty="0">
                <a:latin typeface="+mj-lt"/>
              </a:rPr>
              <a:t>Breaches</a:t>
            </a:r>
            <a:r>
              <a:rPr lang="en-GB" sz="1900" dirty="0">
                <a:latin typeface="+mj-lt"/>
              </a:rPr>
              <a:t> the principle of </a:t>
            </a:r>
            <a:r>
              <a:rPr lang="en-GB" sz="1900" b="1" dirty="0">
                <a:latin typeface="+mj-lt"/>
              </a:rPr>
              <a:t>individualism</a:t>
            </a:r>
            <a:r>
              <a:rPr lang="en-GB" sz="1900" dirty="0">
                <a:latin typeface="+mj-lt"/>
              </a:rPr>
              <a:t> because the method is based on preferences of politicians</a:t>
            </a:r>
          </a:p>
        </p:txBody>
      </p:sp>
    </p:spTree>
    <p:extLst>
      <p:ext uri="{BB962C8B-B14F-4D97-AF65-F5344CB8AC3E}">
        <p14:creationId xmlns:p14="http://schemas.microsoft.com/office/powerpoint/2010/main" val="256869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A121D-7D2B-85A1-74F3-25102F595B3E}"/>
              </a:ext>
            </a:extLst>
          </p:cNvPr>
          <p:cNvSpPr>
            <a:spLocks noGrp="1"/>
          </p:cNvSpPr>
          <p:nvPr>
            <p:ph type="title"/>
          </p:nvPr>
        </p:nvSpPr>
        <p:spPr/>
        <p:txBody>
          <a:bodyPr/>
          <a:lstStyle/>
          <a:p>
            <a:r>
              <a:rPr lang="en-GB" dirty="0">
                <a:solidFill>
                  <a:srgbClr val="00B0F0"/>
                </a:solidFill>
              </a:rPr>
              <a:t>SCBA: Valuation methods</a:t>
            </a:r>
            <a:endParaRPr lang="en-GB" dirty="0"/>
          </a:p>
        </p:txBody>
      </p:sp>
      <p:sp>
        <p:nvSpPr>
          <p:cNvPr id="3" name="Tijdelijke aanduiding voor inhoud 2">
            <a:extLst>
              <a:ext uri="{FF2B5EF4-FFF2-40B4-BE49-F238E27FC236}">
                <a16:creationId xmlns:a16="http://schemas.microsoft.com/office/drawing/2014/main" id="{68FC2E69-1534-B06D-D61D-618F4D741792}"/>
              </a:ext>
            </a:extLst>
          </p:cNvPr>
          <p:cNvSpPr>
            <a:spLocks noGrp="1"/>
          </p:cNvSpPr>
          <p:nvPr>
            <p:ph idx="1"/>
          </p:nvPr>
        </p:nvSpPr>
        <p:spPr>
          <a:xfrm>
            <a:off x="838200" y="1825625"/>
            <a:ext cx="3721100" cy="4351338"/>
          </a:xfrm>
        </p:spPr>
        <p:txBody>
          <a:bodyPr/>
          <a:lstStyle/>
          <a:p>
            <a:pPr marL="0" indent="0">
              <a:buNone/>
            </a:pPr>
            <a:br>
              <a:rPr lang="en-GB" dirty="0">
                <a:latin typeface="+mj-lt"/>
              </a:rPr>
            </a:br>
            <a:br>
              <a:rPr lang="en-GB" dirty="0">
                <a:latin typeface="+mj-lt"/>
              </a:rPr>
            </a:br>
            <a:br>
              <a:rPr lang="en-GB" dirty="0">
                <a:latin typeface="+mj-lt"/>
              </a:rPr>
            </a:br>
            <a:br>
              <a:rPr lang="en-GB" dirty="0">
                <a:latin typeface="+mj-lt"/>
              </a:rPr>
            </a:br>
            <a:endParaRPr lang="en-GB" dirty="0">
              <a:latin typeface="+mj-lt"/>
            </a:endParaRPr>
          </a:p>
        </p:txBody>
      </p:sp>
      <p:pic>
        <p:nvPicPr>
          <p:cNvPr id="8" name="Afbeelding 7">
            <a:extLst>
              <a:ext uri="{FF2B5EF4-FFF2-40B4-BE49-F238E27FC236}">
                <a16:creationId xmlns:a16="http://schemas.microsoft.com/office/drawing/2014/main" id="{406F0F94-A85E-51BA-C8D2-7C58F0FABBEC}"/>
              </a:ext>
            </a:extLst>
          </p:cNvPr>
          <p:cNvPicPr>
            <a:picLocks noChangeAspect="1"/>
          </p:cNvPicPr>
          <p:nvPr/>
        </p:nvPicPr>
        <p:blipFill>
          <a:blip r:embed="rId2"/>
          <a:stretch>
            <a:fillRect/>
          </a:stretch>
        </p:blipFill>
        <p:spPr>
          <a:xfrm>
            <a:off x="906130" y="2076003"/>
            <a:ext cx="6467340" cy="4100960"/>
          </a:xfrm>
          <a:prstGeom prst="rect">
            <a:avLst/>
          </a:prstGeom>
        </p:spPr>
      </p:pic>
      <p:sp>
        <p:nvSpPr>
          <p:cNvPr id="10" name="Tekstvak 9">
            <a:extLst>
              <a:ext uri="{FF2B5EF4-FFF2-40B4-BE49-F238E27FC236}">
                <a16:creationId xmlns:a16="http://schemas.microsoft.com/office/drawing/2014/main" id="{6727F0A1-C5C6-EC18-340F-9295F333CD23}"/>
              </a:ext>
            </a:extLst>
          </p:cNvPr>
          <p:cNvSpPr txBox="1"/>
          <p:nvPr/>
        </p:nvSpPr>
        <p:spPr>
          <a:xfrm>
            <a:off x="906130" y="1845171"/>
            <a:ext cx="6096000" cy="230832"/>
          </a:xfrm>
          <a:prstGeom prst="rect">
            <a:avLst/>
          </a:prstGeom>
          <a:noFill/>
        </p:spPr>
        <p:txBody>
          <a:bodyPr wrap="square">
            <a:spAutoFit/>
          </a:bodyPr>
          <a:lstStyle/>
          <a:p>
            <a:r>
              <a:rPr lang="en-GB" sz="900" dirty="0"/>
              <a:t>Table 15.2 Assessment of evaluation methods for environmental damage (Taken from Chapter 15, page 319)</a:t>
            </a:r>
          </a:p>
        </p:txBody>
      </p:sp>
      <p:sp>
        <p:nvSpPr>
          <p:cNvPr id="6" name="TextBox 5">
            <a:extLst>
              <a:ext uri="{FF2B5EF4-FFF2-40B4-BE49-F238E27FC236}">
                <a16:creationId xmlns:a16="http://schemas.microsoft.com/office/drawing/2014/main" id="{8A340226-8BF6-9BA4-9A1F-931820E1B463}"/>
              </a:ext>
            </a:extLst>
          </p:cNvPr>
          <p:cNvSpPr txBox="1"/>
          <p:nvPr/>
        </p:nvSpPr>
        <p:spPr>
          <a:xfrm>
            <a:off x="8740588" y="4956596"/>
            <a:ext cx="3173506" cy="230832"/>
          </a:xfrm>
          <a:prstGeom prst="rect">
            <a:avLst/>
          </a:prstGeom>
          <a:noFill/>
        </p:spPr>
        <p:txBody>
          <a:bodyPr wrap="square">
            <a:spAutoFit/>
          </a:bodyPr>
          <a:lstStyle/>
          <a:p>
            <a:r>
              <a:rPr lang="en-US" sz="900" dirty="0">
                <a:hlinkClick r:id="rId3"/>
              </a:rPr>
              <a:t>Confused Muddled Illogical - Free photo on </a:t>
            </a:r>
            <a:r>
              <a:rPr lang="en-US" sz="900" dirty="0" err="1">
                <a:hlinkClick r:id="rId3"/>
              </a:rPr>
              <a:t>Pixabay</a:t>
            </a:r>
            <a:r>
              <a:rPr lang="en-US" sz="900" dirty="0">
                <a:hlinkClick r:id="rId3"/>
              </a:rPr>
              <a:t> - </a:t>
            </a:r>
            <a:r>
              <a:rPr lang="en-US" sz="900" dirty="0" err="1">
                <a:hlinkClick r:id="rId3"/>
              </a:rPr>
              <a:t>Pixabay</a:t>
            </a:r>
            <a:endParaRPr lang="nl-NL" sz="900" dirty="0"/>
          </a:p>
        </p:txBody>
      </p:sp>
      <p:pic>
        <p:nvPicPr>
          <p:cNvPr id="9" name="Picture 8" descr="A hammer hitting a nail&#10;&#10;Description automatically generated">
            <a:extLst>
              <a:ext uri="{FF2B5EF4-FFF2-40B4-BE49-F238E27FC236}">
                <a16:creationId xmlns:a16="http://schemas.microsoft.com/office/drawing/2014/main" id="{B4212035-8F8A-8DEA-27A1-D1F6699F6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985" y="2214836"/>
            <a:ext cx="3966780" cy="2643486"/>
          </a:xfrm>
          <a:prstGeom prst="rect">
            <a:avLst/>
          </a:prstGeom>
        </p:spPr>
      </p:pic>
    </p:spTree>
    <p:extLst>
      <p:ext uri="{BB962C8B-B14F-4D97-AF65-F5344CB8AC3E}">
        <p14:creationId xmlns:p14="http://schemas.microsoft.com/office/powerpoint/2010/main" val="421948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0310C-2642-8967-AC19-4005B0DCFC51}"/>
              </a:ext>
            </a:extLst>
          </p:cNvPr>
          <p:cNvSpPr>
            <a:spLocks noGrp="1"/>
          </p:cNvSpPr>
          <p:nvPr>
            <p:ph type="title"/>
          </p:nvPr>
        </p:nvSpPr>
        <p:spPr/>
        <p:txBody>
          <a:bodyPr/>
          <a:lstStyle/>
          <a:p>
            <a:r>
              <a:rPr lang="en-GB" dirty="0">
                <a:solidFill>
                  <a:srgbClr val="00B0F0"/>
                </a:solidFill>
              </a:rPr>
              <a:t>SCBA: Issues</a:t>
            </a:r>
          </a:p>
        </p:txBody>
      </p:sp>
      <p:sp>
        <p:nvSpPr>
          <p:cNvPr id="3" name="Tijdelijke aanduiding voor inhoud 2">
            <a:extLst>
              <a:ext uri="{FF2B5EF4-FFF2-40B4-BE49-F238E27FC236}">
                <a16:creationId xmlns:a16="http://schemas.microsoft.com/office/drawing/2014/main" id="{8C996A49-32E2-4811-89D7-285BE5B027E9}"/>
              </a:ext>
            </a:extLst>
          </p:cNvPr>
          <p:cNvSpPr>
            <a:spLocks noGrp="1"/>
          </p:cNvSpPr>
          <p:nvPr>
            <p:ph idx="1"/>
          </p:nvPr>
        </p:nvSpPr>
        <p:spPr/>
        <p:txBody>
          <a:bodyPr>
            <a:normAutofit fontScale="92500" lnSpcReduction="20000"/>
          </a:bodyPr>
          <a:lstStyle/>
          <a:p>
            <a:r>
              <a:rPr lang="en-GB" dirty="0">
                <a:latin typeface="+mj-lt"/>
              </a:rPr>
              <a:t>Uneven distribution of benefits and costs </a:t>
            </a:r>
          </a:p>
          <a:p>
            <a:pPr lvl="1"/>
            <a:r>
              <a:rPr lang="en-GB" dirty="0">
                <a:latin typeface="+mj-lt"/>
              </a:rPr>
              <a:t>Due to </a:t>
            </a:r>
            <a:r>
              <a:rPr lang="en-GB" b="1" dirty="0">
                <a:latin typeface="+mj-lt"/>
              </a:rPr>
              <a:t>Hicks-Kaldor principle</a:t>
            </a:r>
            <a:r>
              <a:rPr lang="en-GB" dirty="0">
                <a:latin typeface="+mj-lt"/>
              </a:rPr>
              <a:t> (see before): hypothetical compensation does not guarantee actual compensation</a:t>
            </a:r>
          </a:p>
          <a:p>
            <a:pPr lvl="1"/>
            <a:r>
              <a:rPr lang="en-GB" dirty="0">
                <a:latin typeface="+mj-lt"/>
              </a:rPr>
              <a:t>Result: concerns about </a:t>
            </a:r>
            <a:r>
              <a:rPr lang="en-GB" b="1" dirty="0">
                <a:latin typeface="+mj-lt"/>
              </a:rPr>
              <a:t>equity</a:t>
            </a:r>
            <a:r>
              <a:rPr lang="en-GB" dirty="0">
                <a:latin typeface="+mj-lt"/>
              </a:rPr>
              <a:t>. SCBA is criticised for placing too much value on increasing mobility overall, rather than ensuring equitable access to transport</a:t>
            </a:r>
          </a:p>
          <a:p>
            <a:r>
              <a:rPr lang="en-GB" dirty="0">
                <a:latin typeface="+mj-lt"/>
              </a:rPr>
              <a:t>No distinction between private and public preferences:</a:t>
            </a:r>
          </a:p>
          <a:p>
            <a:pPr lvl="1"/>
            <a:r>
              <a:rPr lang="en-GB" dirty="0">
                <a:latin typeface="+mj-lt"/>
              </a:rPr>
              <a:t>SCBA monetizes impacts based on private willingness-to-pay (see before)</a:t>
            </a:r>
          </a:p>
          <a:p>
            <a:pPr lvl="1"/>
            <a:r>
              <a:rPr lang="en-GB" dirty="0">
                <a:latin typeface="+mj-lt"/>
              </a:rPr>
              <a:t>People may be </a:t>
            </a:r>
            <a:r>
              <a:rPr lang="en-GB" b="1" dirty="0">
                <a:latin typeface="+mj-lt"/>
              </a:rPr>
              <a:t>unwilling to contribute privately</a:t>
            </a:r>
            <a:r>
              <a:rPr lang="en-GB" dirty="0">
                <a:latin typeface="+mj-lt"/>
              </a:rPr>
              <a:t> but would </a:t>
            </a:r>
            <a:r>
              <a:rPr lang="en-GB" b="1" dirty="0">
                <a:latin typeface="+mj-lt"/>
              </a:rPr>
              <a:t>accept</a:t>
            </a:r>
            <a:r>
              <a:rPr lang="en-GB" dirty="0">
                <a:latin typeface="+mj-lt"/>
              </a:rPr>
              <a:t> a new law or a tax increase </a:t>
            </a:r>
            <a:r>
              <a:rPr lang="en-GB" b="1" dirty="0">
                <a:latin typeface="+mj-lt"/>
              </a:rPr>
              <a:t>when the whole community is involved</a:t>
            </a:r>
          </a:p>
          <a:p>
            <a:pPr lvl="1"/>
            <a:r>
              <a:rPr lang="en-GB" dirty="0">
                <a:latin typeface="+mj-lt"/>
              </a:rPr>
              <a:t>People value the same effect differently in </a:t>
            </a:r>
            <a:r>
              <a:rPr lang="en-GB" b="1" dirty="0">
                <a:latin typeface="+mj-lt"/>
              </a:rPr>
              <a:t>private sphere</a:t>
            </a:r>
            <a:r>
              <a:rPr lang="en-GB" dirty="0">
                <a:latin typeface="+mj-lt"/>
              </a:rPr>
              <a:t> (the real estate market) and the </a:t>
            </a:r>
            <a:r>
              <a:rPr lang="en-GB" b="1" dirty="0">
                <a:latin typeface="+mj-lt"/>
              </a:rPr>
              <a:t>public sphere</a:t>
            </a:r>
            <a:r>
              <a:rPr lang="en-GB" dirty="0">
                <a:latin typeface="+mj-lt"/>
              </a:rPr>
              <a:t> (ballot box): distribution of costs and benefit is more relevant in the latter</a:t>
            </a:r>
          </a:p>
          <a:p>
            <a:pPr lvl="1"/>
            <a:r>
              <a:rPr lang="en-GB" dirty="0">
                <a:latin typeface="+mj-lt"/>
              </a:rPr>
              <a:t>Values that are </a:t>
            </a:r>
            <a:r>
              <a:rPr lang="en-GB" b="1" dirty="0">
                <a:latin typeface="+mj-lt"/>
              </a:rPr>
              <a:t>not traded in a real-life setting</a:t>
            </a:r>
            <a:r>
              <a:rPr lang="en-GB" dirty="0">
                <a:latin typeface="+mj-lt"/>
              </a:rPr>
              <a:t> (e.g., biodiversity ad landscape) are likely incorrectly valued</a:t>
            </a:r>
            <a:endParaRPr lang="en-GB" dirty="0"/>
          </a:p>
        </p:txBody>
      </p:sp>
    </p:spTree>
    <p:extLst>
      <p:ext uri="{BB962C8B-B14F-4D97-AF65-F5344CB8AC3E}">
        <p14:creationId xmlns:p14="http://schemas.microsoft.com/office/powerpoint/2010/main" val="379047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2303798"/>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355293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54958-C253-B9BA-D7D9-DFC3094BD78A}"/>
              </a:ext>
            </a:extLst>
          </p:cNvPr>
          <p:cNvSpPr>
            <a:spLocks noGrp="1"/>
          </p:cNvSpPr>
          <p:nvPr>
            <p:ph type="title"/>
          </p:nvPr>
        </p:nvSpPr>
        <p:spPr/>
        <p:txBody>
          <a:bodyPr/>
          <a:lstStyle/>
          <a:p>
            <a:r>
              <a:rPr lang="en-GB" dirty="0">
                <a:solidFill>
                  <a:srgbClr val="00B0F0"/>
                </a:solidFill>
                <a:latin typeface="+mj-lt"/>
              </a:rPr>
              <a:t>Participatory Value Evaluation</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C3C66031-36D5-9860-F955-3C2878F07CE5}"/>
              </a:ext>
            </a:extLst>
          </p:cNvPr>
          <p:cNvSpPr>
            <a:spLocks noGrp="1"/>
          </p:cNvSpPr>
          <p:nvPr>
            <p:ph idx="1"/>
          </p:nvPr>
        </p:nvSpPr>
        <p:spPr>
          <a:xfrm>
            <a:off x="838200" y="1810385"/>
            <a:ext cx="5638800" cy="4351338"/>
          </a:xfrm>
        </p:spPr>
        <p:txBody>
          <a:bodyPr>
            <a:normAutofit/>
          </a:bodyPr>
          <a:lstStyle/>
          <a:p>
            <a:pPr marL="0" indent="0">
              <a:buNone/>
            </a:pPr>
            <a:r>
              <a:rPr lang="en-GB" sz="2400" dirty="0">
                <a:latin typeface="+mj-lt"/>
              </a:rPr>
              <a:t>In Participatory Value Evaluation (PVE) experiments, participants directly </a:t>
            </a:r>
            <a:r>
              <a:rPr lang="en-GB" sz="2400" b="1" dirty="0">
                <a:latin typeface="+mj-lt"/>
              </a:rPr>
              <a:t>express their preferences for government projects</a:t>
            </a:r>
            <a:r>
              <a:rPr lang="en-GB" sz="2400" dirty="0">
                <a:latin typeface="+mj-lt"/>
              </a:rPr>
              <a:t>:</a:t>
            </a:r>
          </a:p>
          <a:p>
            <a:r>
              <a:rPr lang="en-GB" sz="2400" dirty="0">
                <a:latin typeface="+mj-lt"/>
              </a:rPr>
              <a:t>They </a:t>
            </a:r>
            <a:r>
              <a:rPr lang="en-GB" sz="2400" b="1" dirty="0">
                <a:latin typeface="+mj-lt"/>
              </a:rPr>
              <a:t>choose (several) of presented public projects</a:t>
            </a:r>
            <a:r>
              <a:rPr lang="en-GB" sz="2400" dirty="0">
                <a:latin typeface="+mj-lt"/>
              </a:rPr>
              <a:t>, given information about their impacts, such as effect on flood protection (see </a:t>
            </a:r>
            <a:r>
              <a:rPr lang="en-GB" sz="2400" dirty="0">
                <a:latin typeface="+mj-lt"/>
                <a:sym typeface="Wingdings" panose="05000000000000000000" pitchFamily="2" charset="2"/>
              </a:rPr>
              <a:t>), </a:t>
            </a:r>
            <a:r>
              <a:rPr lang="en-GB" sz="2400" dirty="0">
                <a:latin typeface="+mj-lt"/>
              </a:rPr>
              <a:t>changes in nature and travel time</a:t>
            </a:r>
          </a:p>
          <a:p>
            <a:r>
              <a:rPr lang="en-GB" sz="2400" dirty="0">
                <a:latin typeface="+mj-lt"/>
              </a:rPr>
              <a:t>They need to respect the </a:t>
            </a:r>
            <a:r>
              <a:rPr lang="en-GB" sz="2400" b="1" dirty="0">
                <a:latin typeface="+mj-lt"/>
              </a:rPr>
              <a:t>public budget constraint</a:t>
            </a:r>
          </a:p>
        </p:txBody>
      </p:sp>
      <p:pic>
        <p:nvPicPr>
          <p:cNvPr id="5" name="Picture 4">
            <a:extLst>
              <a:ext uri="{FF2B5EF4-FFF2-40B4-BE49-F238E27FC236}">
                <a16:creationId xmlns:a16="http://schemas.microsoft.com/office/drawing/2014/main" id="{63FDE18A-39DE-EA99-929A-8ADFB30DB82B}"/>
              </a:ext>
            </a:extLst>
          </p:cNvPr>
          <p:cNvPicPr>
            <a:picLocks noChangeAspect="1"/>
          </p:cNvPicPr>
          <p:nvPr/>
        </p:nvPicPr>
        <p:blipFill>
          <a:blip r:embed="rId2"/>
          <a:stretch>
            <a:fillRect/>
          </a:stretch>
        </p:blipFill>
        <p:spPr>
          <a:xfrm>
            <a:off x="7114692" y="1288767"/>
            <a:ext cx="4823012" cy="2511708"/>
          </a:xfrm>
          <a:prstGeom prst="rect">
            <a:avLst/>
          </a:prstGeom>
        </p:spPr>
      </p:pic>
      <p:pic>
        <p:nvPicPr>
          <p:cNvPr id="10" name="Picture 9">
            <a:extLst>
              <a:ext uri="{FF2B5EF4-FFF2-40B4-BE49-F238E27FC236}">
                <a16:creationId xmlns:a16="http://schemas.microsoft.com/office/drawing/2014/main" id="{26FFB521-B4C4-0251-77A8-367EA6AB4708}"/>
              </a:ext>
            </a:extLst>
          </p:cNvPr>
          <p:cNvPicPr>
            <a:picLocks noChangeAspect="1"/>
          </p:cNvPicPr>
          <p:nvPr/>
        </p:nvPicPr>
        <p:blipFill>
          <a:blip r:embed="rId3"/>
          <a:stretch>
            <a:fillRect/>
          </a:stretch>
        </p:blipFill>
        <p:spPr>
          <a:xfrm>
            <a:off x="6550322" y="3986054"/>
            <a:ext cx="5387382" cy="2466976"/>
          </a:xfrm>
          <a:prstGeom prst="rect">
            <a:avLst/>
          </a:prstGeom>
        </p:spPr>
      </p:pic>
      <p:sp>
        <p:nvSpPr>
          <p:cNvPr id="12" name="TextBox 11">
            <a:extLst>
              <a:ext uri="{FF2B5EF4-FFF2-40B4-BE49-F238E27FC236}">
                <a16:creationId xmlns:a16="http://schemas.microsoft.com/office/drawing/2014/main" id="{F023F5EC-C64E-8C8B-C787-300432DC4F22}"/>
              </a:ext>
            </a:extLst>
          </p:cNvPr>
          <p:cNvSpPr txBox="1"/>
          <p:nvPr/>
        </p:nvSpPr>
        <p:spPr>
          <a:xfrm>
            <a:off x="3476624" y="6525102"/>
            <a:ext cx="8953501" cy="230832"/>
          </a:xfrm>
          <a:prstGeom prst="rect">
            <a:avLst/>
          </a:prstGeom>
          <a:noFill/>
        </p:spPr>
        <p:txBody>
          <a:bodyPr wrap="square">
            <a:spAutoFit/>
          </a:bodyPr>
          <a:lstStyle/>
          <a:p>
            <a:r>
              <a:rPr lang="en-US" sz="900" dirty="0"/>
              <a:t>Figures from Mouter, N., </a:t>
            </a:r>
            <a:r>
              <a:rPr lang="en-US" sz="900" dirty="0" err="1"/>
              <a:t>Koster</a:t>
            </a:r>
            <a:r>
              <a:rPr lang="en-US" sz="900" dirty="0"/>
              <a:t>, P., &amp; Dekker, T. (2021). Participatory value evaluation for the evaluation of flood protection schemes. Water Resources and Economics, 36, 100188.</a:t>
            </a:r>
            <a:endParaRPr lang="nl-NL" sz="900" dirty="0"/>
          </a:p>
        </p:txBody>
      </p:sp>
    </p:spTree>
    <p:extLst>
      <p:ext uri="{BB962C8B-B14F-4D97-AF65-F5344CB8AC3E}">
        <p14:creationId xmlns:p14="http://schemas.microsoft.com/office/powerpoint/2010/main" val="292749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a:extLst>
              <a:ext uri="{FF2B5EF4-FFF2-40B4-BE49-F238E27FC236}">
                <a16:creationId xmlns:a16="http://schemas.microsoft.com/office/drawing/2014/main" id="{06FBCB0A-48BE-B349-BBB8-74768AF2F02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23567" y="1360386"/>
            <a:ext cx="5659067" cy="5344160"/>
          </a:xfrm>
          <a:prstGeom prst="rect">
            <a:avLst/>
          </a:prstGeom>
          <a:noFill/>
        </p:spPr>
      </p:pic>
      <p:sp>
        <p:nvSpPr>
          <p:cNvPr id="2" name="Titel 1">
            <a:extLst>
              <a:ext uri="{FF2B5EF4-FFF2-40B4-BE49-F238E27FC236}">
                <a16:creationId xmlns:a16="http://schemas.microsoft.com/office/drawing/2014/main" id="{81A1413E-5903-FE65-96F3-AC63B47CD799}"/>
              </a:ext>
            </a:extLst>
          </p:cNvPr>
          <p:cNvSpPr>
            <a:spLocks noGrp="1"/>
          </p:cNvSpPr>
          <p:nvPr>
            <p:ph type="title"/>
          </p:nvPr>
        </p:nvSpPr>
        <p:spPr/>
        <p:txBody>
          <a:bodyPr/>
          <a:lstStyle/>
          <a:p>
            <a:r>
              <a:rPr lang="en-GB" dirty="0">
                <a:solidFill>
                  <a:srgbClr val="00B0F0"/>
                </a:solidFill>
              </a:rPr>
              <a:t>Introduction</a:t>
            </a:r>
          </a:p>
        </p:txBody>
      </p:sp>
      <p:sp>
        <p:nvSpPr>
          <p:cNvPr id="3" name="Tijdelijke aanduiding voor inhoud 2">
            <a:extLst>
              <a:ext uri="{FF2B5EF4-FFF2-40B4-BE49-F238E27FC236}">
                <a16:creationId xmlns:a16="http://schemas.microsoft.com/office/drawing/2014/main" id="{3FBF80BA-EA40-F6D9-C422-85DC18630BA2}"/>
              </a:ext>
            </a:extLst>
          </p:cNvPr>
          <p:cNvSpPr>
            <a:spLocks noGrp="1"/>
          </p:cNvSpPr>
          <p:nvPr>
            <p:ph idx="1"/>
          </p:nvPr>
        </p:nvSpPr>
        <p:spPr>
          <a:xfrm>
            <a:off x="838199" y="1825625"/>
            <a:ext cx="5524501" cy="4351338"/>
          </a:xfrm>
        </p:spPr>
        <p:txBody>
          <a:bodyPr>
            <a:normAutofit fontScale="70000" lnSpcReduction="20000"/>
          </a:bodyPr>
          <a:lstStyle/>
          <a:p>
            <a:pPr marL="0" indent="0">
              <a:buNone/>
            </a:pPr>
            <a:r>
              <a:rPr lang="en-GB" dirty="0">
                <a:latin typeface="+mj-lt"/>
              </a:rPr>
              <a:t>Transportation networks provide an array of benefits: </a:t>
            </a:r>
            <a:r>
              <a:rPr lang="en-GB" b="1" dirty="0">
                <a:solidFill>
                  <a:srgbClr val="00B050"/>
                </a:solidFill>
                <a:latin typeface="+mj-lt"/>
              </a:rPr>
              <a:t>goods delivery, access to services and personal mobility</a:t>
            </a:r>
          </a:p>
          <a:p>
            <a:pPr marL="0" indent="0">
              <a:buNone/>
            </a:pPr>
            <a:br>
              <a:rPr lang="en-GB" dirty="0">
                <a:latin typeface="+mj-lt"/>
              </a:rPr>
            </a:br>
            <a:r>
              <a:rPr lang="en-GB" dirty="0">
                <a:latin typeface="+mj-lt"/>
              </a:rPr>
              <a:t>However, transport can also result in several adverse effects such as damage to the </a:t>
            </a:r>
            <a:r>
              <a:rPr lang="en-GB" b="1" dirty="0">
                <a:solidFill>
                  <a:srgbClr val="FF0000"/>
                </a:solidFill>
                <a:latin typeface="+mj-lt"/>
              </a:rPr>
              <a:t>environment</a:t>
            </a:r>
            <a:r>
              <a:rPr lang="en-GB" dirty="0">
                <a:latin typeface="+mj-lt"/>
              </a:rPr>
              <a:t> (see Chapter 10) and </a:t>
            </a:r>
            <a:r>
              <a:rPr lang="en-GB" b="1" dirty="0">
                <a:solidFill>
                  <a:srgbClr val="FF0000"/>
                </a:solidFill>
                <a:latin typeface="+mj-lt"/>
              </a:rPr>
              <a:t>crashes</a:t>
            </a:r>
            <a:r>
              <a:rPr lang="en-GB" dirty="0">
                <a:latin typeface="+mj-lt"/>
              </a:rPr>
              <a:t> (see Chapter 11), and varied impacts on </a:t>
            </a:r>
            <a:r>
              <a:rPr lang="en-GB" b="1" dirty="0">
                <a:solidFill>
                  <a:srgbClr val="7030A0"/>
                </a:solidFill>
                <a:latin typeface="+mj-lt"/>
              </a:rPr>
              <a:t>health and well-being </a:t>
            </a:r>
            <a:r>
              <a:rPr lang="en-GB" dirty="0">
                <a:latin typeface="+mj-lt"/>
              </a:rPr>
              <a:t>(see Chapter 12)</a:t>
            </a:r>
            <a:endParaRPr lang="en-GB" b="1" dirty="0">
              <a:solidFill>
                <a:srgbClr val="7030A0"/>
              </a:solidFill>
              <a:latin typeface="+mj-lt"/>
            </a:endParaRPr>
          </a:p>
          <a:p>
            <a:pPr marL="0" indent="0">
              <a:buNone/>
            </a:pPr>
            <a:r>
              <a:rPr lang="en-GB" dirty="0">
                <a:latin typeface="+mj-lt"/>
              </a:rPr>
              <a:t>Governments are in many ways involved in transport policy and planning (see Chapter 13):</a:t>
            </a:r>
          </a:p>
          <a:p>
            <a:r>
              <a:rPr lang="en-GB" dirty="0">
                <a:latin typeface="+mj-lt"/>
              </a:rPr>
              <a:t>They determine regulations such as speed limits</a:t>
            </a:r>
          </a:p>
          <a:p>
            <a:r>
              <a:rPr lang="en-GB" dirty="0">
                <a:latin typeface="+mj-lt"/>
              </a:rPr>
              <a:t>They can decide to invest public budget in the extension and/or maintenance of transport infrastructure</a:t>
            </a:r>
          </a:p>
        </p:txBody>
      </p:sp>
      <p:sp>
        <p:nvSpPr>
          <p:cNvPr id="5" name="Ovaal 4">
            <a:extLst>
              <a:ext uri="{FF2B5EF4-FFF2-40B4-BE49-F238E27FC236}">
                <a16:creationId xmlns:a16="http://schemas.microsoft.com/office/drawing/2014/main" id="{9C4CE54D-9A7E-F17D-4120-5386012C0688}"/>
              </a:ext>
            </a:extLst>
          </p:cNvPr>
          <p:cNvSpPr/>
          <p:nvPr/>
        </p:nvSpPr>
        <p:spPr>
          <a:xfrm rot="5400000">
            <a:off x="8134845" y="4277312"/>
            <a:ext cx="483191" cy="12135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al 4">
            <a:extLst>
              <a:ext uri="{FF2B5EF4-FFF2-40B4-BE49-F238E27FC236}">
                <a16:creationId xmlns:a16="http://schemas.microsoft.com/office/drawing/2014/main" id="{554CEE5E-ABB0-B963-69DE-1D475A2A056E}"/>
              </a:ext>
            </a:extLst>
          </p:cNvPr>
          <p:cNvSpPr/>
          <p:nvPr/>
        </p:nvSpPr>
        <p:spPr>
          <a:xfrm rot="5400000">
            <a:off x="9067421" y="5839404"/>
            <a:ext cx="483191" cy="12135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al 4">
            <a:extLst>
              <a:ext uri="{FF2B5EF4-FFF2-40B4-BE49-F238E27FC236}">
                <a16:creationId xmlns:a16="http://schemas.microsoft.com/office/drawing/2014/main" id="{BD360FF2-D563-4DA3-FB3B-31F47CCFA801}"/>
              </a:ext>
            </a:extLst>
          </p:cNvPr>
          <p:cNvSpPr/>
          <p:nvPr/>
        </p:nvSpPr>
        <p:spPr>
          <a:xfrm rot="5400000">
            <a:off x="9914710" y="1202077"/>
            <a:ext cx="483191" cy="121354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al 4">
            <a:extLst>
              <a:ext uri="{FF2B5EF4-FFF2-40B4-BE49-F238E27FC236}">
                <a16:creationId xmlns:a16="http://schemas.microsoft.com/office/drawing/2014/main" id="{B85E0A04-A551-0B4E-A4BD-3235F56A3129}"/>
              </a:ext>
            </a:extLst>
          </p:cNvPr>
          <p:cNvSpPr/>
          <p:nvPr/>
        </p:nvSpPr>
        <p:spPr>
          <a:xfrm rot="5400000">
            <a:off x="10791009" y="2088705"/>
            <a:ext cx="483191" cy="121354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al 4">
            <a:extLst>
              <a:ext uri="{FF2B5EF4-FFF2-40B4-BE49-F238E27FC236}">
                <a16:creationId xmlns:a16="http://schemas.microsoft.com/office/drawing/2014/main" id="{B8E0E46E-A5C6-030D-9E57-DE8B1F0CEFE5}"/>
              </a:ext>
            </a:extLst>
          </p:cNvPr>
          <p:cNvSpPr/>
          <p:nvPr/>
        </p:nvSpPr>
        <p:spPr>
          <a:xfrm rot="5400000">
            <a:off x="10749431" y="5053655"/>
            <a:ext cx="547298" cy="121354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064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54958-C253-B9BA-D7D9-DFC3094BD78A}"/>
              </a:ext>
            </a:extLst>
          </p:cNvPr>
          <p:cNvSpPr>
            <a:spLocks noGrp="1"/>
          </p:cNvSpPr>
          <p:nvPr>
            <p:ph type="title"/>
          </p:nvPr>
        </p:nvSpPr>
        <p:spPr/>
        <p:txBody>
          <a:bodyPr/>
          <a:lstStyle/>
          <a:p>
            <a:r>
              <a:rPr lang="en-GB" dirty="0">
                <a:solidFill>
                  <a:srgbClr val="00B0F0"/>
                </a:solidFill>
                <a:latin typeface="+mj-lt"/>
              </a:rPr>
              <a:t>Participatory Value Evaluation</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C3C66031-36D5-9860-F955-3C2878F07CE5}"/>
              </a:ext>
            </a:extLst>
          </p:cNvPr>
          <p:cNvSpPr>
            <a:spLocks noGrp="1"/>
          </p:cNvSpPr>
          <p:nvPr>
            <p:ph idx="1"/>
          </p:nvPr>
        </p:nvSpPr>
        <p:spPr>
          <a:xfrm>
            <a:off x="838200" y="1825625"/>
            <a:ext cx="5257800" cy="4351338"/>
          </a:xfrm>
        </p:spPr>
        <p:txBody>
          <a:bodyPr>
            <a:normAutofit lnSpcReduction="10000"/>
          </a:bodyPr>
          <a:lstStyle/>
          <a:p>
            <a:r>
              <a:rPr lang="en-GB" dirty="0">
                <a:latin typeface="+mj-lt"/>
              </a:rPr>
              <a:t>The trade-offs made in selecting their preferred portfolio can be used to establish individuals’ preferences for (the impacts of) the public projects</a:t>
            </a:r>
          </a:p>
          <a:p>
            <a:r>
              <a:rPr lang="en-GB" dirty="0">
                <a:latin typeface="+mj-lt"/>
              </a:rPr>
              <a:t>PVE addresses limitations of the SCBA (see before):</a:t>
            </a:r>
          </a:p>
          <a:p>
            <a:pPr lvl="1"/>
            <a:r>
              <a:rPr lang="en-GB" dirty="0">
                <a:latin typeface="+mj-lt"/>
              </a:rPr>
              <a:t>Limitations of private willingness-to-pay paradigm</a:t>
            </a:r>
          </a:p>
          <a:p>
            <a:pPr lvl="1"/>
            <a:r>
              <a:rPr lang="en-GB" dirty="0">
                <a:latin typeface="+mj-lt"/>
              </a:rPr>
              <a:t>Equity concerns. It allows a more inclusive and participatory decision-making process</a:t>
            </a:r>
          </a:p>
        </p:txBody>
      </p:sp>
      <p:pic>
        <p:nvPicPr>
          <p:cNvPr id="5" name="Afbeelding 4" descr="Afbeelding met Graphics, ontwerp&#10;&#10;Automatisch gegenereerde beschrijving">
            <a:extLst>
              <a:ext uri="{FF2B5EF4-FFF2-40B4-BE49-F238E27FC236}">
                <a16:creationId xmlns:a16="http://schemas.microsoft.com/office/drawing/2014/main" id="{9A6A8D15-85C3-4EEB-537D-09597A930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159" y="2011681"/>
            <a:ext cx="5122641" cy="3413760"/>
          </a:xfrm>
          <a:prstGeom prst="rect">
            <a:avLst/>
          </a:prstGeom>
        </p:spPr>
      </p:pic>
      <p:sp>
        <p:nvSpPr>
          <p:cNvPr id="7" name="Tekstvak 6">
            <a:extLst>
              <a:ext uri="{FF2B5EF4-FFF2-40B4-BE49-F238E27FC236}">
                <a16:creationId xmlns:a16="http://schemas.microsoft.com/office/drawing/2014/main" id="{D036896F-0AE0-6D30-71B4-B667E15CDCEE}"/>
              </a:ext>
            </a:extLst>
          </p:cNvPr>
          <p:cNvSpPr txBox="1"/>
          <p:nvPr/>
        </p:nvSpPr>
        <p:spPr>
          <a:xfrm>
            <a:off x="6429279" y="5425441"/>
            <a:ext cx="3183159" cy="230832"/>
          </a:xfrm>
          <a:prstGeom prst="rect">
            <a:avLst/>
          </a:prstGeom>
          <a:noFill/>
        </p:spPr>
        <p:txBody>
          <a:bodyPr wrap="square">
            <a:spAutoFit/>
          </a:bodyPr>
          <a:lstStyle/>
          <a:p>
            <a:r>
              <a:rPr lang="en-GB" sz="900" dirty="0">
                <a:hlinkClick r:id="rId3"/>
              </a:rPr>
              <a:t>Feedback group communication - Free image on </a:t>
            </a:r>
            <a:r>
              <a:rPr lang="en-GB" sz="900" dirty="0" err="1">
                <a:hlinkClick r:id="rId3"/>
              </a:rPr>
              <a:t>Pixabay</a:t>
            </a:r>
            <a:r>
              <a:rPr lang="en-GB" sz="900" dirty="0"/>
              <a:t> </a:t>
            </a:r>
          </a:p>
        </p:txBody>
      </p:sp>
      <p:sp>
        <p:nvSpPr>
          <p:cNvPr id="6" name="Tekstvak 5">
            <a:extLst>
              <a:ext uri="{FF2B5EF4-FFF2-40B4-BE49-F238E27FC236}">
                <a16:creationId xmlns:a16="http://schemas.microsoft.com/office/drawing/2014/main" id="{C659B908-47B6-B529-5E9E-C89494B1B6FD}"/>
              </a:ext>
            </a:extLst>
          </p:cNvPr>
          <p:cNvSpPr txBox="1"/>
          <p:nvPr/>
        </p:nvSpPr>
        <p:spPr>
          <a:xfrm>
            <a:off x="0" y="6509992"/>
            <a:ext cx="12342744" cy="369332"/>
          </a:xfrm>
          <a:prstGeom prst="rect">
            <a:avLst/>
          </a:prstGeom>
          <a:noFill/>
        </p:spPr>
        <p:txBody>
          <a:bodyPr wrap="square">
            <a:spAutoFit/>
          </a:bodyPr>
          <a:lstStyle/>
          <a:p>
            <a:r>
              <a:rPr lang="en-GB" sz="900" dirty="0"/>
              <a:t>1) Dekker, T., P.R. </a:t>
            </a:r>
            <a:r>
              <a:rPr lang="en-GB" sz="900" dirty="0" err="1"/>
              <a:t>Koster</a:t>
            </a:r>
            <a:r>
              <a:rPr lang="en-GB" sz="900" dirty="0"/>
              <a:t> and N. </a:t>
            </a:r>
            <a:r>
              <a:rPr lang="en-GB" sz="900" dirty="0" err="1"/>
              <a:t>Mouter</a:t>
            </a:r>
            <a:r>
              <a:rPr lang="en-GB" sz="900" dirty="0"/>
              <a:t> (2020), ‘The economics of participatory value evaluation experiments’, Working Paper, Tinbergen Institute.</a:t>
            </a:r>
            <a:br>
              <a:rPr lang="en-GB" sz="900" dirty="0"/>
            </a:br>
            <a:r>
              <a:rPr lang="en-GB" sz="900" dirty="0"/>
              <a:t>2) </a:t>
            </a:r>
            <a:r>
              <a:rPr lang="en-GB" sz="900" dirty="0" err="1"/>
              <a:t>Mouter</a:t>
            </a:r>
            <a:r>
              <a:rPr lang="en-GB" sz="900" dirty="0"/>
              <a:t> N, P.R. </a:t>
            </a:r>
            <a:r>
              <a:rPr lang="en-GB" sz="900" dirty="0" err="1"/>
              <a:t>Koster</a:t>
            </a:r>
            <a:r>
              <a:rPr lang="en-GB" sz="900" dirty="0"/>
              <a:t> and T. Dekker (2021b), ‘Participatory Value Evaluation for the evaluation of flood protection schemes’, Water Resources and Economics, 36, 100188.</a:t>
            </a:r>
          </a:p>
        </p:txBody>
      </p:sp>
    </p:spTree>
    <p:extLst>
      <p:ext uri="{BB962C8B-B14F-4D97-AF65-F5344CB8AC3E}">
        <p14:creationId xmlns:p14="http://schemas.microsoft.com/office/powerpoint/2010/main" val="3176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2779146"/>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461396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C7EFB-8E12-7466-A92F-318AC2DF846D}"/>
              </a:ext>
            </a:extLst>
          </p:cNvPr>
          <p:cNvSpPr>
            <a:spLocks noGrp="1"/>
          </p:cNvSpPr>
          <p:nvPr>
            <p:ph type="title"/>
          </p:nvPr>
        </p:nvSpPr>
        <p:spPr/>
        <p:txBody>
          <a:bodyPr/>
          <a:lstStyle/>
          <a:p>
            <a:r>
              <a:rPr lang="en-GB" dirty="0">
                <a:solidFill>
                  <a:srgbClr val="00B0F0"/>
                </a:solidFill>
                <a:latin typeface="+mj-lt"/>
              </a:rPr>
              <a:t>Multi-Criteria Analysis</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30456495-ECA5-D570-F739-735F4F598BD7}"/>
              </a:ext>
            </a:extLst>
          </p:cNvPr>
          <p:cNvSpPr>
            <a:spLocks noGrp="1"/>
          </p:cNvSpPr>
          <p:nvPr>
            <p:ph idx="1"/>
          </p:nvPr>
        </p:nvSpPr>
        <p:spPr>
          <a:xfrm>
            <a:off x="838200" y="1825625"/>
            <a:ext cx="5257800" cy="4351338"/>
          </a:xfrm>
        </p:spPr>
        <p:txBody>
          <a:bodyPr>
            <a:normAutofit/>
          </a:bodyPr>
          <a:lstStyle/>
          <a:p>
            <a:pPr marL="0" indent="0">
              <a:buNone/>
            </a:pPr>
            <a:r>
              <a:rPr lang="en-GB" dirty="0">
                <a:latin typeface="+mj-lt"/>
              </a:rPr>
              <a:t>The </a:t>
            </a:r>
            <a:r>
              <a:rPr lang="en-GB" b="1" dirty="0">
                <a:latin typeface="+mj-lt"/>
              </a:rPr>
              <a:t>multi-criteria analysis (MCA)</a:t>
            </a:r>
            <a:r>
              <a:rPr lang="en-GB" dirty="0">
                <a:latin typeface="+mj-lt"/>
              </a:rPr>
              <a:t>, </a:t>
            </a:r>
            <a:r>
              <a:rPr lang="en-GB" sz="2000" dirty="0">
                <a:latin typeface="+mj-lt"/>
              </a:rPr>
              <a:t>(equivalently, multiple-criteria decision-making, MCDM, or multiple-criteria decision analysis, MCDA)</a:t>
            </a:r>
            <a:r>
              <a:rPr lang="en-GB" dirty="0">
                <a:latin typeface="+mj-lt"/>
              </a:rPr>
              <a:t> has the following stages: </a:t>
            </a:r>
          </a:p>
          <a:p>
            <a:pPr marL="514350" indent="-514350">
              <a:buFont typeface="+mj-lt"/>
              <a:buAutoNum type="arabicPeriod"/>
            </a:pPr>
            <a:r>
              <a:rPr lang="en-GB" dirty="0">
                <a:latin typeface="+mj-lt"/>
              </a:rPr>
              <a:t>Identification of criteria against which to test transport policy options</a:t>
            </a:r>
          </a:p>
          <a:p>
            <a:pPr marL="514350" indent="-514350">
              <a:buAutoNum type="arabicPeriod"/>
            </a:pPr>
            <a:r>
              <a:rPr lang="en-GB" dirty="0">
                <a:latin typeface="+mj-lt"/>
              </a:rPr>
              <a:t>Weighting and/or scoring the different criteria to arrive at a ranking of options</a:t>
            </a:r>
          </a:p>
        </p:txBody>
      </p:sp>
      <p:pic>
        <p:nvPicPr>
          <p:cNvPr id="5" name="Afbeelding 4" descr="Afbeelding met tekst, grafische vormgeving, tekenfilm, clipart&#10;&#10;Automatisch gegenereerde beschrijving">
            <a:extLst>
              <a:ext uri="{FF2B5EF4-FFF2-40B4-BE49-F238E27FC236}">
                <a16:creationId xmlns:a16="http://schemas.microsoft.com/office/drawing/2014/main" id="{4839A361-BD62-F2B8-24C5-AAE8707E6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051" y="2035175"/>
            <a:ext cx="4779749" cy="3752850"/>
          </a:xfrm>
          <a:prstGeom prst="rect">
            <a:avLst/>
          </a:prstGeom>
        </p:spPr>
      </p:pic>
      <p:sp>
        <p:nvSpPr>
          <p:cNvPr id="7" name="Tekstvak 6">
            <a:extLst>
              <a:ext uri="{FF2B5EF4-FFF2-40B4-BE49-F238E27FC236}">
                <a16:creationId xmlns:a16="http://schemas.microsoft.com/office/drawing/2014/main" id="{A908980C-E0B9-B8B2-9AD4-516632CFD379}"/>
              </a:ext>
            </a:extLst>
          </p:cNvPr>
          <p:cNvSpPr txBox="1"/>
          <p:nvPr/>
        </p:nvSpPr>
        <p:spPr>
          <a:xfrm>
            <a:off x="6480313" y="5788025"/>
            <a:ext cx="2809461" cy="230832"/>
          </a:xfrm>
          <a:prstGeom prst="rect">
            <a:avLst/>
          </a:prstGeom>
          <a:noFill/>
        </p:spPr>
        <p:txBody>
          <a:bodyPr wrap="square">
            <a:spAutoFit/>
          </a:bodyPr>
          <a:lstStyle/>
          <a:p>
            <a:r>
              <a:rPr lang="en-GB" sz="900" dirty="0">
                <a:hlinkClick r:id="rId3"/>
              </a:rPr>
              <a:t>Feedback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83354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DE8F0D8-B361-89E9-81FD-54DE4490685A}"/>
              </a:ext>
            </a:extLst>
          </p:cNvPr>
          <p:cNvSpPr/>
          <p:nvPr/>
        </p:nvSpPr>
        <p:spPr>
          <a:xfrm>
            <a:off x="838200" y="3969385"/>
            <a:ext cx="10515600" cy="241236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hoek 9">
            <a:extLst>
              <a:ext uri="{FF2B5EF4-FFF2-40B4-BE49-F238E27FC236}">
                <a16:creationId xmlns:a16="http://schemas.microsoft.com/office/drawing/2014/main" id="{817CC25C-26DE-880D-AB36-490E739E5D91}"/>
              </a:ext>
            </a:extLst>
          </p:cNvPr>
          <p:cNvSpPr/>
          <p:nvPr/>
        </p:nvSpPr>
        <p:spPr>
          <a:xfrm>
            <a:off x="838200" y="2164080"/>
            <a:ext cx="10515600" cy="160099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A0CC7EFB-8E12-7466-A92F-318AC2DF846D}"/>
              </a:ext>
            </a:extLst>
          </p:cNvPr>
          <p:cNvSpPr>
            <a:spLocks noGrp="1"/>
          </p:cNvSpPr>
          <p:nvPr>
            <p:ph type="title"/>
          </p:nvPr>
        </p:nvSpPr>
        <p:spPr/>
        <p:txBody>
          <a:bodyPr/>
          <a:lstStyle/>
          <a:p>
            <a:r>
              <a:rPr lang="en-GB" dirty="0">
                <a:solidFill>
                  <a:srgbClr val="00B0F0"/>
                </a:solidFill>
                <a:latin typeface="+mj-lt"/>
              </a:rPr>
              <a:t>Multi-Criteria Analysis</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30456495-ECA5-D570-F739-735F4F598BD7}"/>
              </a:ext>
            </a:extLst>
          </p:cNvPr>
          <p:cNvSpPr>
            <a:spLocks noGrp="1"/>
          </p:cNvSpPr>
          <p:nvPr>
            <p:ph idx="1"/>
          </p:nvPr>
        </p:nvSpPr>
        <p:spPr>
          <a:xfrm>
            <a:off x="838200" y="1690688"/>
            <a:ext cx="10515600" cy="4691062"/>
          </a:xfrm>
        </p:spPr>
        <p:txBody>
          <a:bodyPr>
            <a:noAutofit/>
          </a:bodyPr>
          <a:lstStyle/>
          <a:p>
            <a:pPr marL="0" indent="0">
              <a:buNone/>
            </a:pPr>
            <a:r>
              <a:rPr lang="en-GB" sz="2000" dirty="0">
                <a:latin typeface="+mj-lt"/>
              </a:rPr>
              <a:t>A distinction can be made between ‘sophisticated MCA methods’ and ‘simple MCA methods’:</a:t>
            </a:r>
            <a:br>
              <a:rPr lang="en-GB" sz="2000" dirty="0">
                <a:latin typeface="+mj-lt"/>
              </a:rPr>
            </a:br>
            <a:endParaRPr lang="en-GB" sz="2000" dirty="0">
              <a:latin typeface="+mj-lt"/>
            </a:endParaRPr>
          </a:p>
          <a:p>
            <a:pPr eaLnBrk="0" fontAlgn="base" hangingPunct="0">
              <a:lnSpc>
                <a:spcPct val="100000"/>
              </a:lnSpc>
              <a:spcBef>
                <a:spcPct val="0"/>
              </a:spcBef>
              <a:spcAft>
                <a:spcPct val="0"/>
              </a:spcAft>
            </a:pPr>
            <a:r>
              <a:rPr kumimoji="0" lang="en-US" altLang="en-US" sz="2200" b="1" i="0" u="none" strike="noStrike" cap="none" normalizeH="0" baseline="0" dirty="0">
                <a:ln>
                  <a:noFill/>
                </a:ln>
                <a:solidFill>
                  <a:schemeClr val="tx1"/>
                </a:solidFill>
                <a:effectLst/>
                <a:latin typeface="+mj-lt"/>
              </a:rPr>
              <a:t>Simple MCA </a:t>
            </a:r>
            <a:r>
              <a:rPr lang="en-US" altLang="en-US" sz="2200" b="1" dirty="0">
                <a:latin typeface="+mj-lt"/>
              </a:rPr>
              <a:t>m</a:t>
            </a:r>
            <a:r>
              <a:rPr kumimoji="0" lang="en-US" altLang="en-US" sz="2200" b="1" i="0" u="none" strike="noStrike" cap="none" normalizeH="0" baseline="0" dirty="0">
                <a:ln>
                  <a:noFill/>
                </a:ln>
                <a:solidFill>
                  <a:schemeClr val="tx1"/>
                </a:solidFill>
                <a:effectLst/>
                <a:latin typeface="+mj-lt"/>
              </a:rPr>
              <a:t>ethods</a:t>
            </a:r>
            <a:r>
              <a:rPr kumimoji="0" lang="en-US" altLang="en-US" sz="2200" b="0" i="0" u="none" strike="noStrike" cap="none" normalizeH="0" baseline="0" dirty="0">
                <a:ln>
                  <a:noFill/>
                </a:ln>
                <a:solidFill>
                  <a:schemeClr val="tx1"/>
                </a:solidFill>
                <a:effectLst/>
                <a:latin typeface="+mj-lt"/>
              </a:rPr>
              <a:t>:</a:t>
            </a:r>
          </a:p>
          <a:p>
            <a:pPr lvl="1" eaLnBrk="0" fontAlgn="base" hangingPunct="0">
              <a:lnSpc>
                <a:spcPct val="100000"/>
              </a:lnSpc>
              <a:spcBef>
                <a:spcPct val="0"/>
              </a:spcBef>
              <a:spcAft>
                <a:spcPct val="0"/>
              </a:spcAft>
            </a:pPr>
            <a:r>
              <a:rPr kumimoji="0" lang="en-US" altLang="en-US" sz="2200" b="0" i="0" u="none" strike="noStrike" cap="none" normalizeH="0" baseline="0" dirty="0">
                <a:ln>
                  <a:noFill/>
                </a:ln>
                <a:solidFill>
                  <a:schemeClr val="tx1"/>
                </a:solidFill>
                <a:effectLst/>
                <a:latin typeface="+mj-lt"/>
              </a:rPr>
              <a:t>Use </a:t>
            </a:r>
            <a:r>
              <a:rPr kumimoji="0" lang="en-US" altLang="en-US" sz="2200" b="1" i="0" u="none" strike="noStrike" cap="none" normalizeH="0" baseline="0" dirty="0">
                <a:ln>
                  <a:noFill/>
                </a:ln>
                <a:solidFill>
                  <a:schemeClr val="tx1"/>
                </a:solidFill>
                <a:effectLst/>
                <a:latin typeface="+mj-lt"/>
              </a:rPr>
              <a:t>rough procedures</a:t>
            </a:r>
            <a:r>
              <a:rPr kumimoji="0" lang="en-US" altLang="en-US" sz="2200" b="0" i="0" u="none" strike="noStrike" cap="none" normalizeH="0" baseline="0" dirty="0">
                <a:ln>
                  <a:noFill/>
                </a:ln>
                <a:solidFill>
                  <a:schemeClr val="tx1"/>
                </a:solidFill>
                <a:effectLst/>
                <a:latin typeface="+mj-lt"/>
              </a:rPr>
              <a:t> for scoring or may abstain from ranking options</a:t>
            </a:r>
          </a:p>
          <a:p>
            <a:pPr lvl="1" eaLnBrk="0" fontAlgn="base" hangingPunct="0">
              <a:lnSpc>
                <a:spcPct val="100000"/>
              </a:lnSpc>
              <a:spcBef>
                <a:spcPct val="0"/>
              </a:spcBef>
              <a:spcAft>
                <a:spcPct val="0"/>
              </a:spcAft>
            </a:pPr>
            <a:r>
              <a:rPr kumimoji="0" lang="en-US" altLang="en-US" sz="2200" b="0" i="0" u="none" strike="noStrike" cap="none" normalizeH="0" baseline="0" dirty="0">
                <a:ln>
                  <a:noFill/>
                </a:ln>
                <a:solidFill>
                  <a:schemeClr val="tx1"/>
                </a:solidFill>
                <a:effectLst/>
                <a:latin typeface="+mj-lt"/>
              </a:rPr>
              <a:t>Example: UK Appraisal Summary Table, not intended for final ranking</a:t>
            </a:r>
          </a:p>
          <a:p>
            <a:pPr lvl="1" eaLnBrk="0" fontAlgn="base" hangingPunct="0">
              <a:lnSpc>
                <a:spcPct val="100000"/>
              </a:lnSpc>
              <a:spcBef>
                <a:spcPct val="0"/>
              </a:spcBef>
              <a:spcAft>
                <a:spcPct val="0"/>
              </a:spcAft>
            </a:pPr>
            <a:r>
              <a:rPr kumimoji="0" lang="en-US" altLang="en-US" sz="2200" b="0" i="0" u="none" strike="noStrike" cap="none" normalizeH="0" baseline="0" dirty="0">
                <a:ln>
                  <a:noFill/>
                </a:ln>
                <a:solidFill>
                  <a:schemeClr val="tx1"/>
                </a:solidFill>
                <a:effectLst/>
                <a:latin typeface="+mj-lt"/>
              </a:rPr>
              <a:t>Simplicity makes these methods </a:t>
            </a:r>
            <a:r>
              <a:rPr kumimoji="0" lang="en-US" altLang="en-US" sz="2200" b="1" i="0" u="none" strike="noStrike" cap="none" normalizeH="0" baseline="0" dirty="0">
                <a:ln>
                  <a:noFill/>
                </a:ln>
                <a:solidFill>
                  <a:schemeClr val="tx1"/>
                </a:solidFill>
                <a:effectLst/>
                <a:latin typeface="+mj-lt"/>
              </a:rPr>
              <a:t>popular</a:t>
            </a:r>
          </a:p>
          <a:p>
            <a:pPr eaLnBrk="0" fontAlgn="base" hangingPunct="0">
              <a:lnSpc>
                <a:spcPct val="100000"/>
              </a:lnSpc>
              <a:spcBef>
                <a:spcPct val="0"/>
              </a:spcBef>
              <a:spcAft>
                <a:spcPct val="0"/>
              </a:spcAft>
            </a:pPr>
            <a:endParaRPr kumimoji="0" lang="en-US" altLang="en-US" sz="2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mj-lt"/>
              </a:rPr>
              <a:t>Sophisticated MCA methods</a:t>
            </a:r>
            <a:r>
              <a:rPr kumimoji="0" lang="en-US" altLang="en-US" sz="2200" b="0" i="0" u="none" strike="noStrike" cap="none" normalizeH="0" baseline="0" dirty="0">
                <a:ln>
                  <a:noFill/>
                </a:ln>
                <a:solidFill>
                  <a:schemeClr val="tx1"/>
                </a:solidFill>
                <a:effectLst/>
                <a:latin typeface="+mj-lt"/>
              </a:rPr>
              <a:t>:</a:t>
            </a:r>
          </a:p>
          <a:p>
            <a:pPr marL="457200" lvl="1" indent="0" eaLnBrk="0" fontAlgn="base" hangingPunct="0">
              <a:lnSpc>
                <a:spcPct val="100000"/>
              </a:lnSpc>
              <a:spcBef>
                <a:spcPct val="0"/>
              </a:spcBef>
              <a:spcAft>
                <a:spcPct val="0"/>
              </a:spcAft>
              <a:buFontTx/>
              <a:buChar char="•"/>
            </a:pPr>
            <a:r>
              <a:rPr kumimoji="0" lang="en-US" altLang="en-US" sz="2200" b="0" i="0" u="none" strike="noStrike" cap="none" normalizeH="0" baseline="0" dirty="0">
                <a:ln>
                  <a:noFill/>
                </a:ln>
                <a:solidFill>
                  <a:schemeClr val="tx1"/>
                </a:solidFill>
                <a:effectLst/>
                <a:latin typeface="+mj-lt"/>
              </a:rPr>
              <a:t>Utilize </a:t>
            </a:r>
            <a:r>
              <a:rPr kumimoji="0" lang="en-US" altLang="en-US" sz="2200" b="1" i="0" u="none" strike="noStrike" cap="none" normalizeH="0" baseline="0" dirty="0">
                <a:ln>
                  <a:noFill/>
                </a:ln>
                <a:solidFill>
                  <a:schemeClr val="tx1"/>
                </a:solidFill>
                <a:effectLst/>
                <a:latin typeface="+mj-lt"/>
              </a:rPr>
              <a:t>advanced mathematical principles</a:t>
            </a:r>
            <a:r>
              <a:rPr kumimoji="0" lang="en-US" altLang="en-US" sz="2200" b="0" i="0" u="none" strike="noStrike" cap="none" normalizeH="0" baseline="0" dirty="0">
                <a:ln>
                  <a:noFill/>
                </a:ln>
                <a:solidFill>
                  <a:schemeClr val="tx1"/>
                </a:solidFill>
                <a:effectLst/>
                <a:latin typeface="+mj-lt"/>
              </a:rPr>
              <a:t> and procedures</a:t>
            </a:r>
          </a:p>
          <a:p>
            <a:pPr marL="457200" lvl="1" indent="0" eaLnBrk="0" fontAlgn="base" hangingPunct="0">
              <a:lnSpc>
                <a:spcPct val="100000"/>
              </a:lnSpc>
              <a:spcBef>
                <a:spcPct val="0"/>
              </a:spcBef>
              <a:spcAft>
                <a:spcPct val="0"/>
              </a:spcAft>
              <a:buFontTx/>
              <a:buChar char="•"/>
            </a:pPr>
            <a:r>
              <a:rPr kumimoji="0" lang="en-US" altLang="en-US" sz="2200" b="0" i="0" u="none" strike="noStrike" cap="none" normalizeH="0" baseline="0" dirty="0">
                <a:ln>
                  <a:noFill/>
                </a:ln>
                <a:solidFill>
                  <a:schemeClr val="tx1"/>
                </a:solidFill>
                <a:effectLst/>
                <a:latin typeface="+mj-lt"/>
              </a:rPr>
              <a:t>Examples: </a:t>
            </a:r>
            <a:r>
              <a:rPr kumimoji="0" lang="en-US" altLang="en-US" sz="2200" b="1" i="0" u="none" strike="noStrike" cap="none" normalizeH="0" baseline="0" dirty="0">
                <a:ln>
                  <a:noFill/>
                </a:ln>
                <a:solidFill>
                  <a:schemeClr val="tx1"/>
                </a:solidFill>
                <a:effectLst/>
                <a:latin typeface="+mj-lt"/>
              </a:rPr>
              <a:t>analytic </a:t>
            </a:r>
            <a:r>
              <a:rPr lang="en-US" altLang="en-US" sz="2200" b="1" dirty="0">
                <a:latin typeface="+mj-lt"/>
              </a:rPr>
              <a:t>h</a:t>
            </a:r>
            <a:r>
              <a:rPr kumimoji="0" lang="en-US" altLang="en-US" sz="2200" b="1" i="0" u="none" strike="noStrike" cap="none" normalizeH="0" baseline="0" dirty="0">
                <a:ln>
                  <a:noFill/>
                </a:ln>
                <a:solidFill>
                  <a:schemeClr val="tx1"/>
                </a:solidFill>
                <a:effectLst/>
                <a:latin typeface="+mj-lt"/>
              </a:rPr>
              <a:t>ierarchical </a:t>
            </a:r>
            <a:r>
              <a:rPr lang="en-US" altLang="en-US" sz="2200" b="1" dirty="0">
                <a:latin typeface="+mj-lt"/>
              </a:rPr>
              <a:t>p</a:t>
            </a:r>
            <a:r>
              <a:rPr kumimoji="0" lang="en-US" altLang="en-US" sz="2200" b="1" i="0" u="none" strike="noStrike" cap="none" normalizeH="0" baseline="0" dirty="0">
                <a:ln>
                  <a:noFill/>
                </a:ln>
                <a:solidFill>
                  <a:schemeClr val="tx1"/>
                </a:solidFill>
                <a:effectLst/>
                <a:latin typeface="+mj-lt"/>
              </a:rPr>
              <a:t>rocess </a:t>
            </a:r>
            <a:r>
              <a:rPr kumimoji="0" lang="en-US" altLang="en-US" sz="2200" b="0" i="0" u="none" strike="noStrike" cap="none" normalizeH="0" baseline="0" dirty="0">
                <a:ln>
                  <a:noFill/>
                </a:ln>
                <a:solidFill>
                  <a:schemeClr val="tx1"/>
                </a:solidFill>
                <a:effectLst/>
                <a:latin typeface="+mj-lt"/>
              </a:rPr>
              <a:t>(AHP) (</a:t>
            </a:r>
            <a:r>
              <a:rPr kumimoji="0" lang="en-US" altLang="en-US" sz="2200" b="0" i="0" u="none" strike="noStrike" cap="none" normalizeH="0" baseline="0" dirty="0" err="1">
                <a:ln>
                  <a:noFill/>
                </a:ln>
                <a:solidFill>
                  <a:schemeClr val="tx1"/>
                </a:solidFill>
                <a:effectLst/>
                <a:latin typeface="+mj-lt"/>
              </a:rPr>
              <a:t>Saaty</a:t>
            </a:r>
            <a:r>
              <a:rPr kumimoji="0" lang="en-US" altLang="en-US" sz="2200" b="0" i="0" u="none" strike="noStrike" cap="none" normalizeH="0" baseline="0" dirty="0">
                <a:ln>
                  <a:noFill/>
                </a:ln>
                <a:solidFill>
                  <a:schemeClr val="tx1"/>
                </a:solidFill>
                <a:effectLst/>
                <a:latin typeface="+mj-lt"/>
              </a:rPr>
              <a:t>, 1990) and </a:t>
            </a:r>
            <a:r>
              <a:rPr kumimoji="0" lang="en-US" altLang="en-US" sz="2200" b="1" i="0" u="none" strike="noStrike" cap="none" normalizeH="0" baseline="0" dirty="0">
                <a:ln>
                  <a:noFill/>
                </a:ln>
                <a:solidFill>
                  <a:schemeClr val="tx1"/>
                </a:solidFill>
                <a:effectLst/>
                <a:latin typeface="+mj-lt"/>
              </a:rPr>
              <a:t>best-worst method</a:t>
            </a:r>
            <a:r>
              <a:rPr kumimoji="0" lang="en-US" altLang="en-US" sz="2200" b="0" i="0" u="none" strike="noStrike" cap="none" normalizeH="0" baseline="0" dirty="0">
                <a:ln>
                  <a:noFill/>
                </a:ln>
                <a:solidFill>
                  <a:schemeClr val="tx1"/>
                </a:solidFill>
                <a:effectLst/>
                <a:latin typeface="+mj-lt"/>
              </a:rPr>
              <a:t> (BWM) (Rezaei, 2015)</a:t>
            </a:r>
          </a:p>
          <a:p>
            <a:pPr marL="457200" lvl="1" indent="0" eaLnBrk="0" fontAlgn="base" hangingPunct="0">
              <a:lnSpc>
                <a:spcPct val="100000"/>
              </a:lnSpc>
              <a:spcBef>
                <a:spcPct val="0"/>
              </a:spcBef>
              <a:spcAft>
                <a:spcPct val="0"/>
              </a:spcAft>
              <a:buFontTx/>
              <a:buChar char="•"/>
            </a:pPr>
            <a:r>
              <a:rPr kumimoji="0" lang="en-US" altLang="en-US" sz="2200" b="0" i="0" u="none" strike="noStrike" cap="none" normalizeH="0" baseline="0" dirty="0">
                <a:ln>
                  <a:noFill/>
                </a:ln>
                <a:solidFill>
                  <a:schemeClr val="tx1"/>
                </a:solidFill>
                <a:effectLst/>
                <a:latin typeface="+mj-lt"/>
              </a:rPr>
              <a:t>AHP uses pairwise comparisons to determine importance of criteria</a:t>
            </a:r>
          </a:p>
          <a:p>
            <a:pPr marL="457200" lvl="1" indent="0" eaLnBrk="0" fontAlgn="base" hangingPunct="0">
              <a:lnSpc>
                <a:spcPct val="100000"/>
              </a:lnSpc>
              <a:spcBef>
                <a:spcPct val="0"/>
              </a:spcBef>
              <a:spcAft>
                <a:spcPct val="0"/>
              </a:spcAft>
              <a:buFontTx/>
              <a:buChar char="•"/>
            </a:pPr>
            <a:r>
              <a:rPr kumimoji="0" lang="en-US" altLang="en-US" sz="2200" b="0" i="0" u="none" strike="noStrike" cap="none" normalizeH="0" baseline="0" dirty="0">
                <a:ln>
                  <a:noFill/>
                </a:ln>
                <a:solidFill>
                  <a:schemeClr val="tx1"/>
                </a:solidFill>
                <a:effectLst/>
                <a:latin typeface="+mj-lt"/>
              </a:rPr>
              <a:t>BWM involves selecting the best and worst (i.e., most and least important) criteria for preference computation</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5" name="Tekstvak 4">
            <a:extLst>
              <a:ext uri="{FF2B5EF4-FFF2-40B4-BE49-F238E27FC236}">
                <a16:creationId xmlns:a16="http://schemas.microsoft.com/office/drawing/2014/main" id="{32C973C1-1DB7-B81B-3821-BB51DE15FEA7}"/>
              </a:ext>
            </a:extLst>
          </p:cNvPr>
          <p:cNvSpPr txBox="1"/>
          <p:nvPr/>
        </p:nvSpPr>
        <p:spPr>
          <a:xfrm>
            <a:off x="0" y="6488668"/>
            <a:ext cx="11198087" cy="369332"/>
          </a:xfrm>
          <a:prstGeom prst="rect">
            <a:avLst/>
          </a:prstGeom>
          <a:noFill/>
        </p:spPr>
        <p:txBody>
          <a:bodyPr wrap="square">
            <a:spAutoFit/>
          </a:bodyPr>
          <a:lstStyle/>
          <a:p>
            <a:r>
              <a:rPr lang="en-GB" sz="900" dirty="0" err="1"/>
              <a:t>Saaty</a:t>
            </a:r>
            <a:r>
              <a:rPr lang="en-GB" sz="900" dirty="0"/>
              <a:t>, T.L. (1990), ‘How to make a decision: The Analytic Hierarchy Process’, European Journal of Operational Research, 48, 9–26.</a:t>
            </a:r>
            <a:br>
              <a:rPr lang="en-GB" sz="900" dirty="0"/>
            </a:br>
            <a:r>
              <a:rPr lang="en-GB" sz="900" dirty="0"/>
              <a:t>Rezaei, J. (2015), ‘Best-Worst Multi-Criteria Decision-Making Method’, Omega, 53, 49–57.</a:t>
            </a:r>
          </a:p>
        </p:txBody>
      </p:sp>
    </p:spTree>
    <p:extLst>
      <p:ext uri="{BB962C8B-B14F-4D97-AF65-F5344CB8AC3E}">
        <p14:creationId xmlns:p14="http://schemas.microsoft.com/office/powerpoint/2010/main" val="242953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C7EFB-8E12-7466-A92F-318AC2DF846D}"/>
              </a:ext>
            </a:extLst>
          </p:cNvPr>
          <p:cNvSpPr>
            <a:spLocks noGrp="1"/>
          </p:cNvSpPr>
          <p:nvPr>
            <p:ph type="title"/>
          </p:nvPr>
        </p:nvSpPr>
        <p:spPr/>
        <p:txBody>
          <a:bodyPr/>
          <a:lstStyle/>
          <a:p>
            <a:r>
              <a:rPr lang="en-GB" dirty="0">
                <a:solidFill>
                  <a:srgbClr val="00B0F0"/>
                </a:solidFill>
                <a:latin typeface="+mj-lt"/>
              </a:rPr>
              <a:t>Multi-Criteria Analysis</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30456495-ECA5-D570-F739-735F4F598BD7}"/>
              </a:ext>
            </a:extLst>
          </p:cNvPr>
          <p:cNvSpPr>
            <a:spLocks noGrp="1"/>
          </p:cNvSpPr>
          <p:nvPr>
            <p:ph idx="1"/>
          </p:nvPr>
        </p:nvSpPr>
        <p:spPr>
          <a:xfrm>
            <a:off x="838200" y="1690688"/>
            <a:ext cx="4972050" cy="4351338"/>
          </a:xfrm>
        </p:spPr>
        <p:txBody>
          <a:bodyPr>
            <a:normAutofit/>
          </a:bodyPr>
          <a:lstStyle/>
          <a:p>
            <a:pPr marL="0" indent="0">
              <a:buNone/>
            </a:pPr>
            <a:r>
              <a:rPr lang="en-GB" b="1" dirty="0">
                <a:latin typeface="+mj-lt"/>
              </a:rPr>
              <a:t>Non-participatory MCA</a:t>
            </a:r>
            <a:endParaRPr lang="en-GB" sz="2400" b="1" dirty="0">
              <a:latin typeface="+mj-lt"/>
            </a:endParaRPr>
          </a:p>
          <a:p>
            <a:pPr marL="0" indent="0">
              <a:buNone/>
            </a:pPr>
            <a:r>
              <a:rPr lang="en-GB" sz="2400" dirty="0">
                <a:latin typeface="+mj-lt"/>
              </a:rPr>
              <a:t>Analysis carried out autonomously by </a:t>
            </a:r>
            <a:r>
              <a:rPr lang="en-GB" sz="2400" b="1" dirty="0">
                <a:latin typeface="+mj-lt"/>
              </a:rPr>
              <a:t>one or more experts</a:t>
            </a:r>
          </a:p>
          <a:p>
            <a:pPr marL="0" indent="0">
              <a:buNone/>
            </a:pPr>
            <a:endParaRPr lang="en-GB" sz="2400" dirty="0">
              <a:latin typeface="+mj-lt"/>
            </a:endParaRPr>
          </a:p>
        </p:txBody>
      </p:sp>
      <p:sp>
        <p:nvSpPr>
          <p:cNvPr id="4" name="Tijdelijke aanduiding voor inhoud 2">
            <a:extLst>
              <a:ext uri="{FF2B5EF4-FFF2-40B4-BE49-F238E27FC236}">
                <a16:creationId xmlns:a16="http://schemas.microsoft.com/office/drawing/2014/main" id="{BAD65B1C-1941-523B-BE65-19124601CB1F}"/>
              </a:ext>
            </a:extLst>
          </p:cNvPr>
          <p:cNvSpPr txBox="1">
            <a:spLocks/>
          </p:cNvSpPr>
          <p:nvPr/>
        </p:nvSpPr>
        <p:spPr>
          <a:xfrm>
            <a:off x="6629400" y="1690688"/>
            <a:ext cx="51625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latin typeface="+mj-lt"/>
              </a:rPr>
              <a:t>Participatory MCA</a:t>
            </a:r>
            <a:endParaRPr lang="en-GB" sz="2400" b="1" dirty="0">
              <a:latin typeface="+mj-lt"/>
            </a:endParaRPr>
          </a:p>
          <a:p>
            <a:pPr marL="0" indent="0">
              <a:buFont typeface="Arial" panose="020B0604020202020204" pitchFamily="34" charset="0"/>
              <a:buNone/>
            </a:pPr>
            <a:r>
              <a:rPr lang="en-GB" sz="2400" dirty="0">
                <a:latin typeface="+mj-lt"/>
              </a:rPr>
              <a:t>Involvement of </a:t>
            </a:r>
            <a:r>
              <a:rPr lang="en-GB" sz="2400" b="1" dirty="0">
                <a:latin typeface="+mj-lt"/>
              </a:rPr>
              <a:t>different interested and affected parties</a:t>
            </a:r>
            <a:r>
              <a:rPr lang="en-GB" sz="2400" dirty="0">
                <a:latin typeface="+mj-lt"/>
              </a:rPr>
              <a:t> (i.e., problem stakeholders)</a:t>
            </a:r>
          </a:p>
          <a:p>
            <a:pPr marL="0" indent="0">
              <a:buFont typeface="Arial" panose="020B0604020202020204" pitchFamily="34" charset="0"/>
              <a:buNone/>
            </a:pPr>
            <a:r>
              <a:rPr lang="en-GB" sz="2400" dirty="0">
                <a:latin typeface="+mj-lt"/>
              </a:rPr>
              <a:t>applications</a:t>
            </a:r>
          </a:p>
        </p:txBody>
      </p:sp>
      <p:sp>
        <p:nvSpPr>
          <p:cNvPr id="8" name="TextBox 7">
            <a:extLst>
              <a:ext uri="{FF2B5EF4-FFF2-40B4-BE49-F238E27FC236}">
                <a16:creationId xmlns:a16="http://schemas.microsoft.com/office/drawing/2014/main" id="{3D67A663-C855-D10A-3519-56811CBFC0C4}"/>
              </a:ext>
            </a:extLst>
          </p:cNvPr>
          <p:cNvSpPr txBox="1"/>
          <p:nvPr/>
        </p:nvSpPr>
        <p:spPr>
          <a:xfrm>
            <a:off x="4352925" y="6551113"/>
            <a:ext cx="6096000" cy="230832"/>
          </a:xfrm>
          <a:prstGeom prst="rect">
            <a:avLst/>
          </a:prstGeom>
          <a:noFill/>
        </p:spPr>
        <p:txBody>
          <a:bodyPr wrap="square">
            <a:spAutoFit/>
          </a:bodyPr>
          <a:lstStyle/>
          <a:p>
            <a:r>
              <a:rPr lang="en-US" sz="900" dirty="0">
                <a:hlinkClick r:id="rId2"/>
              </a:rPr>
              <a:t>People Sitting in Front of the Projector Screen · Free Stock Photo (pexels.com)</a:t>
            </a:r>
            <a:endParaRPr lang="nl-NL" sz="900" dirty="0"/>
          </a:p>
        </p:txBody>
      </p:sp>
      <p:pic>
        <p:nvPicPr>
          <p:cNvPr id="10" name="Picture 9" descr="A group of people sitting in chairs in a room&#10;&#10;Description automatically generated">
            <a:extLst>
              <a:ext uri="{FF2B5EF4-FFF2-40B4-BE49-F238E27FC236}">
                <a16:creationId xmlns:a16="http://schemas.microsoft.com/office/drawing/2014/main" id="{32A1AEF9-A2A7-CE63-7B41-EB15789C3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775" y="3429000"/>
            <a:ext cx="4514852" cy="3014300"/>
          </a:xfrm>
          <a:prstGeom prst="rect">
            <a:avLst/>
          </a:prstGeom>
        </p:spPr>
      </p:pic>
      <p:sp>
        <p:nvSpPr>
          <p:cNvPr id="12" name="TextBox 11">
            <a:extLst>
              <a:ext uri="{FF2B5EF4-FFF2-40B4-BE49-F238E27FC236}">
                <a16:creationId xmlns:a16="http://schemas.microsoft.com/office/drawing/2014/main" id="{F81E936A-0B22-15C6-8387-0B7872DC9CBF}"/>
              </a:ext>
            </a:extLst>
          </p:cNvPr>
          <p:cNvSpPr txBox="1"/>
          <p:nvPr/>
        </p:nvSpPr>
        <p:spPr>
          <a:xfrm>
            <a:off x="838200" y="3707388"/>
            <a:ext cx="2905125" cy="1938992"/>
          </a:xfrm>
          <a:prstGeom prst="rect">
            <a:avLst/>
          </a:prstGeom>
          <a:noFill/>
        </p:spPr>
        <p:txBody>
          <a:bodyPr wrap="square">
            <a:spAutoFit/>
          </a:bodyPr>
          <a:lstStyle/>
          <a:p>
            <a:r>
              <a:rPr lang="en-GB" sz="2400" dirty="0">
                <a:latin typeface="+mj-lt"/>
              </a:rPr>
              <a:t>Argument: </a:t>
            </a:r>
            <a:r>
              <a:rPr lang="en-GB" sz="2400" b="1" dirty="0">
                <a:latin typeface="+mj-lt"/>
              </a:rPr>
              <a:t>scientists</a:t>
            </a:r>
            <a:r>
              <a:rPr lang="en-GB" sz="2400" dirty="0">
                <a:latin typeface="+mj-lt"/>
              </a:rPr>
              <a:t> and </a:t>
            </a:r>
            <a:r>
              <a:rPr lang="en-GB" sz="2400" b="1" dirty="0">
                <a:latin typeface="+mj-lt"/>
              </a:rPr>
              <a:t>trained experts</a:t>
            </a:r>
            <a:r>
              <a:rPr lang="en-GB" sz="2400" dirty="0">
                <a:latin typeface="+mj-lt"/>
              </a:rPr>
              <a:t> are </a:t>
            </a:r>
            <a:r>
              <a:rPr lang="en-GB" sz="2400" b="1" dirty="0">
                <a:latin typeface="+mj-lt"/>
              </a:rPr>
              <a:t>better</a:t>
            </a:r>
            <a:r>
              <a:rPr lang="en-GB" sz="2400" dirty="0">
                <a:latin typeface="+mj-lt"/>
              </a:rPr>
              <a:t> suited to make </a:t>
            </a:r>
            <a:r>
              <a:rPr lang="en-GB" sz="2400" b="1" dirty="0">
                <a:latin typeface="+mj-lt"/>
              </a:rPr>
              <a:t>complex decisions</a:t>
            </a:r>
            <a:endParaRPr lang="nl-NL" sz="2400" b="1" dirty="0"/>
          </a:p>
        </p:txBody>
      </p:sp>
      <p:sp>
        <p:nvSpPr>
          <p:cNvPr id="14" name="TextBox 13">
            <a:extLst>
              <a:ext uri="{FF2B5EF4-FFF2-40B4-BE49-F238E27FC236}">
                <a16:creationId xmlns:a16="http://schemas.microsoft.com/office/drawing/2014/main" id="{5E44B742-A001-CEF5-E168-1902C9A034FF}"/>
              </a:ext>
            </a:extLst>
          </p:cNvPr>
          <p:cNvSpPr txBox="1"/>
          <p:nvPr/>
        </p:nvSpPr>
        <p:spPr>
          <a:xfrm>
            <a:off x="8515350" y="3922832"/>
            <a:ext cx="3267076" cy="1569660"/>
          </a:xfrm>
          <a:prstGeom prst="rect">
            <a:avLst/>
          </a:prstGeom>
          <a:noFill/>
        </p:spPr>
        <p:txBody>
          <a:bodyPr wrap="square">
            <a:spAutoFit/>
          </a:bodyPr>
          <a:lstStyle/>
          <a:p>
            <a:r>
              <a:rPr lang="en-GB" sz="2400" dirty="0">
                <a:latin typeface="+mj-lt"/>
              </a:rPr>
              <a:t>Popular in </a:t>
            </a:r>
            <a:r>
              <a:rPr lang="en-GB" sz="2400" b="1" dirty="0">
                <a:latin typeface="+mj-lt"/>
              </a:rPr>
              <a:t>research</a:t>
            </a:r>
            <a:r>
              <a:rPr lang="en-GB" sz="2400" dirty="0">
                <a:latin typeface="+mj-lt"/>
              </a:rPr>
              <a:t>, but not clear whether it has (many) </a:t>
            </a:r>
            <a:r>
              <a:rPr lang="en-GB" sz="2400" b="1" dirty="0">
                <a:latin typeface="+mj-lt"/>
              </a:rPr>
              <a:t>real-world applications</a:t>
            </a:r>
            <a:endParaRPr lang="nl-NL" sz="2400" b="1" dirty="0"/>
          </a:p>
        </p:txBody>
      </p:sp>
      <p:sp>
        <p:nvSpPr>
          <p:cNvPr id="15" name="TextBox 14">
            <a:extLst>
              <a:ext uri="{FF2B5EF4-FFF2-40B4-BE49-F238E27FC236}">
                <a16:creationId xmlns:a16="http://schemas.microsoft.com/office/drawing/2014/main" id="{B3ABDDCA-52AC-F438-10C5-0549D40B3CCC}"/>
              </a:ext>
            </a:extLst>
          </p:cNvPr>
          <p:cNvSpPr txBox="1"/>
          <p:nvPr/>
        </p:nvSpPr>
        <p:spPr>
          <a:xfrm>
            <a:off x="5696082" y="1690688"/>
            <a:ext cx="399918" cy="400110"/>
          </a:xfrm>
          <a:prstGeom prst="rect">
            <a:avLst/>
          </a:prstGeom>
          <a:noFill/>
        </p:spPr>
        <p:txBody>
          <a:bodyPr wrap="none" rtlCol="0">
            <a:spAutoFit/>
          </a:bodyPr>
          <a:lstStyle/>
          <a:p>
            <a:r>
              <a:rPr lang="en-GB" sz="2000" dirty="0"/>
              <a:t>vs</a:t>
            </a:r>
            <a:endParaRPr lang="nl-NL" sz="2000" dirty="0"/>
          </a:p>
        </p:txBody>
      </p:sp>
    </p:spTree>
    <p:extLst>
      <p:ext uri="{BB962C8B-B14F-4D97-AF65-F5344CB8AC3E}">
        <p14:creationId xmlns:p14="http://schemas.microsoft.com/office/powerpoint/2010/main" val="1174843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3302088"/>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304358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84CA5-8447-05D3-CD68-969DC7373943}"/>
              </a:ext>
            </a:extLst>
          </p:cNvPr>
          <p:cNvSpPr>
            <a:spLocks noGrp="1"/>
          </p:cNvSpPr>
          <p:nvPr>
            <p:ph type="title"/>
          </p:nvPr>
        </p:nvSpPr>
        <p:spPr/>
        <p:txBody>
          <a:bodyPr/>
          <a:lstStyle/>
          <a:p>
            <a:r>
              <a:rPr lang="en-GB" dirty="0">
                <a:solidFill>
                  <a:srgbClr val="00B0F0"/>
                </a:solidFill>
                <a:latin typeface="+mj-lt"/>
              </a:rPr>
              <a:t>Environmental Impact Assessment</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247E3B37-3EBA-573E-EE81-9A7363183484}"/>
              </a:ext>
            </a:extLst>
          </p:cNvPr>
          <p:cNvSpPr>
            <a:spLocks noGrp="1"/>
          </p:cNvSpPr>
          <p:nvPr>
            <p:ph idx="1"/>
          </p:nvPr>
        </p:nvSpPr>
        <p:spPr>
          <a:xfrm>
            <a:off x="838200" y="1597024"/>
            <a:ext cx="10515600" cy="5032375"/>
          </a:xfrm>
        </p:spPr>
        <p:txBody>
          <a:bodyPr>
            <a:normAutofit fontScale="70000" lnSpcReduction="20000"/>
          </a:bodyPr>
          <a:lstStyle/>
          <a:p>
            <a:pPr marL="0" indent="0">
              <a:buNone/>
            </a:pPr>
            <a:r>
              <a:rPr lang="en-GB" b="1" dirty="0">
                <a:latin typeface="+mj-lt"/>
              </a:rPr>
              <a:t>Environmental Impact Assessment (EIA)</a:t>
            </a:r>
            <a:r>
              <a:rPr lang="en-GB" dirty="0">
                <a:latin typeface="+mj-lt"/>
              </a:rPr>
              <a:t> is a comprehensive evaluation of significant transport projects, providing information to decision-makers on </a:t>
            </a:r>
            <a:r>
              <a:rPr lang="en-GB" b="1" dirty="0">
                <a:latin typeface="+mj-lt"/>
              </a:rPr>
              <a:t>environmental impacts</a:t>
            </a:r>
            <a:r>
              <a:rPr lang="en-GB" dirty="0">
                <a:latin typeface="+mj-lt"/>
              </a:rPr>
              <a:t> and </a:t>
            </a:r>
            <a:r>
              <a:rPr lang="en-GB" b="1" dirty="0">
                <a:latin typeface="+mj-lt"/>
              </a:rPr>
              <a:t>mitigation options</a:t>
            </a:r>
            <a:r>
              <a:rPr lang="en-GB" dirty="0">
                <a:latin typeface="+mj-lt"/>
              </a:rPr>
              <a:t> </a:t>
            </a:r>
          </a:p>
          <a:p>
            <a:pPr marL="0" indent="0">
              <a:buNone/>
            </a:pPr>
            <a:r>
              <a:rPr lang="en-GB" b="1" dirty="0">
                <a:latin typeface="+mj-lt"/>
              </a:rPr>
              <a:t>Initiators of transport projects</a:t>
            </a:r>
            <a:r>
              <a:rPr lang="en-GB" dirty="0">
                <a:latin typeface="+mj-lt"/>
              </a:rPr>
              <a:t> (e.g., governmental agencies or private companies) are responsible for conducting EIA. The assessment is used to </a:t>
            </a:r>
            <a:r>
              <a:rPr lang="en-GB" b="1" dirty="0">
                <a:latin typeface="+mj-lt"/>
              </a:rPr>
              <a:t>give consent </a:t>
            </a:r>
            <a:r>
              <a:rPr lang="en-GB" dirty="0">
                <a:latin typeface="+mj-lt"/>
              </a:rPr>
              <a:t>to the project by an authority.</a:t>
            </a:r>
          </a:p>
          <a:p>
            <a:pPr marL="0" indent="0">
              <a:buNone/>
            </a:pPr>
            <a:endParaRPr lang="en-GB" dirty="0">
              <a:latin typeface="+mj-lt"/>
            </a:endParaRPr>
          </a:p>
          <a:p>
            <a:pPr marL="0" indent="0">
              <a:buNone/>
            </a:pPr>
            <a:r>
              <a:rPr lang="en-GB" dirty="0">
                <a:latin typeface="+mj-lt"/>
              </a:rPr>
              <a:t>Information in an </a:t>
            </a:r>
            <a:r>
              <a:rPr lang="en-GB" b="1" dirty="0">
                <a:latin typeface="+mj-lt"/>
              </a:rPr>
              <a:t>EIA report</a:t>
            </a:r>
            <a:r>
              <a:rPr lang="en-GB" dirty="0">
                <a:latin typeface="+mj-lt"/>
              </a:rPr>
              <a:t>:</a:t>
            </a:r>
          </a:p>
          <a:p>
            <a:pPr marL="514350" indent="-514350">
              <a:buFont typeface="+mj-lt"/>
              <a:buAutoNum type="arabicPeriod"/>
            </a:pPr>
            <a:r>
              <a:rPr lang="en-GB" dirty="0">
                <a:latin typeface="+mj-lt"/>
              </a:rPr>
              <a:t>Description of project alternatives and baseline description of the environment at project location</a:t>
            </a:r>
          </a:p>
          <a:p>
            <a:pPr marL="514350" indent="-514350">
              <a:buFont typeface="+mj-lt"/>
              <a:buAutoNum type="arabicPeriod"/>
            </a:pPr>
            <a:r>
              <a:rPr lang="en-GB" b="1" dirty="0">
                <a:latin typeface="+mj-lt"/>
              </a:rPr>
              <a:t>Prediction of significant project effects on environment</a:t>
            </a:r>
          </a:p>
          <a:p>
            <a:pPr marL="514350" indent="-514350">
              <a:buFont typeface="+mj-lt"/>
              <a:buAutoNum type="arabicPeriod"/>
            </a:pPr>
            <a:r>
              <a:rPr lang="en-GB" dirty="0">
                <a:latin typeface="+mj-lt"/>
              </a:rPr>
              <a:t>Measures envisaged to avoid, prevent or reduce the effects</a:t>
            </a:r>
          </a:p>
          <a:p>
            <a:pPr marL="514350" indent="-514350">
              <a:buFont typeface="+mj-lt"/>
              <a:buAutoNum type="arabicPeriod"/>
            </a:pPr>
            <a:r>
              <a:rPr lang="en-GB" dirty="0">
                <a:latin typeface="+mj-lt"/>
              </a:rPr>
              <a:t>Description of alternatives and the main reasons for the chosen alternative</a:t>
            </a:r>
          </a:p>
          <a:p>
            <a:pPr marL="514350" indent="-514350">
              <a:buFont typeface="+mj-lt"/>
              <a:buAutoNum type="arabicPeriod"/>
            </a:pPr>
            <a:r>
              <a:rPr lang="en-GB" dirty="0">
                <a:latin typeface="+mj-lt"/>
              </a:rPr>
              <a:t>Non-technical summary</a:t>
            </a:r>
            <a:br>
              <a:rPr lang="en-GB" dirty="0">
                <a:latin typeface="+mj-lt"/>
              </a:rPr>
            </a:br>
            <a:endParaRPr lang="en-GB" dirty="0">
              <a:latin typeface="+mj-lt"/>
            </a:endParaRPr>
          </a:p>
          <a:p>
            <a:pPr marL="0" indent="0">
              <a:buNone/>
            </a:pPr>
            <a:r>
              <a:rPr lang="en-GB" dirty="0">
                <a:latin typeface="+mj-lt"/>
              </a:rPr>
              <a:t>Point 2 ↑ is a crucial part of EIA</a:t>
            </a:r>
            <a:br>
              <a:rPr lang="en-GB" dirty="0">
                <a:latin typeface="+mj-lt"/>
              </a:rPr>
            </a:br>
            <a:r>
              <a:rPr lang="en-GB" dirty="0">
                <a:latin typeface="+mj-lt"/>
              </a:rPr>
              <a:t>Concept of </a:t>
            </a:r>
            <a:r>
              <a:rPr lang="en-GB" b="1" dirty="0">
                <a:latin typeface="+mj-lt"/>
              </a:rPr>
              <a:t>significance</a:t>
            </a:r>
            <a:r>
              <a:rPr lang="en-GB" dirty="0">
                <a:latin typeface="+mj-lt"/>
              </a:rPr>
              <a:t> postulates that impact depends on both the </a:t>
            </a:r>
            <a:r>
              <a:rPr lang="en-GB" b="1" dirty="0">
                <a:latin typeface="+mj-lt"/>
              </a:rPr>
              <a:t>magnitude</a:t>
            </a:r>
            <a:r>
              <a:rPr lang="en-GB" dirty="0">
                <a:latin typeface="+mj-lt"/>
              </a:rPr>
              <a:t> (degree of environmental change caused) and the </a:t>
            </a:r>
            <a:r>
              <a:rPr lang="en-GB" b="1" dirty="0">
                <a:latin typeface="+mj-lt"/>
              </a:rPr>
              <a:t>scale</a:t>
            </a:r>
            <a:r>
              <a:rPr lang="en-GB" dirty="0">
                <a:latin typeface="+mj-lt"/>
              </a:rPr>
              <a:t> of the environmental impact</a:t>
            </a:r>
          </a:p>
        </p:txBody>
      </p:sp>
    </p:spTree>
    <p:extLst>
      <p:ext uri="{BB962C8B-B14F-4D97-AF65-F5344CB8AC3E}">
        <p14:creationId xmlns:p14="http://schemas.microsoft.com/office/powerpoint/2010/main" val="138197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784CA5-8447-05D3-CD68-969DC7373943}"/>
              </a:ext>
            </a:extLst>
          </p:cNvPr>
          <p:cNvSpPr>
            <a:spLocks noGrp="1"/>
          </p:cNvSpPr>
          <p:nvPr>
            <p:ph type="title"/>
          </p:nvPr>
        </p:nvSpPr>
        <p:spPr/>
        <p:txBody>
          <a:bodyPr/>
          <a:lstStyle/>
          <a:p>
            <a:r>
              <a:rPr lang="en-GB" dirty="0">
                <a:solidFill>
                  <a:srgbClr val="00B0F0"/>
                </a:solidFill>
                <a:latin typeface="+mj-lt"/>
              </a:rPr>
              <a:t>Environmental Impact Assessment</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247E3B37-3EBA-573E-EE81-9A7363183484}"/>
              </a:ext>
            </a:extLst>
          </p:cNvPr>
          <p:cNvSpPr>
            <a:spLocks noGrp="1"/>
          </p:cNvSpPr>
          <p:nvPr>
            <p:ph idx="1"/>
          </p:nvPr>
        </p:nvSpPr>
        <p:spPr>
          <a:xfrm>
            <a:off x="838200" y="1825625"/>
            <a:ext cx="4404360" cy="4351338"/>
          </a:xfrm>
        </p:spPr>
        <p:txBody>
          <a:bodyPr>
            <a:normAutofit fontScale="92500" lnSpcReduction="20000"/>
          </a:bodyPr>
          <a:lstStyle/>
          <a:p>
            <a:pPr marL="0" indent="0">
              <a:buNone/>
            </a:pPr>
            <a:r>
              <a:rPr lang="en-GB" sz="2400" b="1" dirty="0">
                <a:latin typeface="+mj-lt"/>
              </a:rPr>
              <a:t>Strategic Environmental Assessment (SEA) </a:t>
            </a:r>
            <a:r>
              <a:rPr lang="en-GB" sz="2400" dirty="0">
                <a:latin typeface="+mj-lt"/>
              </a:rPr>
              <a:t>assesses policies and plans at a strategic level.</a:t>
            </a:r>
          </a:p>
          <a:p>
            <a:pPr marL="0" indent="0">
              <a:buNone/>
            </a:pPr>
            <a:r>
              <a:rPr lang="en-GB" sz="2400" dirty="0">
                <a:latin typeface="+mj-lt"/>
              </a:rPr>
              <a:t>Example:</a:t>
            </a:r>
          </a:p>
          <a:p>
            <a:r>
              <a:rPr lang="en-GB" sz="2400" dirty="0">
                <a:latin typeface="+mj-lt"/>
              </a:rPr>
              <a:t>Should a specific new highway be built? </a:t>
            </a:r>
            <a:r>
              <a:rPr lang="en-GB" sz="2400" dirty="0">
                <a:latin typeface="+mj-lt"/>
                <a:sym typeface="Wingdings" panose="05000000000000000000" pitchFamily="2" charset="2"/>
              </a:rPr>
              <a:t> EIA assessment</a:t>
            </a:r>
          </a:p>
          <a:p>
            <a:r>
              <a:rPr lang="en-GB" sz="2400" dirty="0">
                <a:latin typeface="+mj-lt"/>
              </a:rPr>
              <a:t>Should highways or railways be built or other measures taken to improve accessibility? </a:t>
            </a:r>
            <a:r>
              <a:rPr lang="en-GB" sz="2400" dirty="0">
                <a:latin typeface="+mj-lt"/>
                <a:sym typeface="Wingdings" panose="05000000000000000000" pitchFamily="2" charset="2"/>
              </a:rPr>
              <a:t> SEA assessment</a:t>
            </a:r>
            <a:endParaRPr lang="en-GB" sz="2400" dirty="0">
              <a:latin typeface="+mj-lt"/>
            </a:endParaRPr>
          </a:p>
          <a:p>
            <a:pPr marL="0" indent="0">
              <a:buNone/>
            </a:pPr>
            <a:r>
              <a:rPr lang="en-GB" sz="2400" dirty="0">
                <a:latin typeface="+mj-lt"/>
              </a:rPr>
              <a:t>Characteristic of SEA: </a:t>
            </a:r>
            <a:r>
              <a:rPr lang="en-GB" sz="2400" b="1" dirty="0">
                <a:latin typeface="+mj-lt"/>
              </a:rPr>
              <a:t>combinations of specific plans</a:t>
            </a:r>
            <a:r>
              <a:rPr lang="en-GB" sz="2400" dirty="0">
                <a:latin typeface="+mj-lt"/>
              </a:rPr>
              <a:t> become clear. E.g., next to building the new highway, plans may be presented to expand the cities with new residential areas</a:t>
            </a:r>
          </a:p>
        </p:txBody>
      </p:sp>
      <p:pic>
        <p:nvPicPr>
          <p:cNvPr id="7" name="Afbeelding 6" descr="Afbeelding met buitenshuis, plant, boom, gras&#10;&#10;Automatisch gegenereerde beschrijving">
            <a:extLst>
              <a:ext uri="{FF2B5EF4-FFF2-40B4-BE49-F238E27FC236}">
                <a16:creationId xmlns:a16="http://schemas.microsoft.com/office/drawing/2014/main" id="{AAE001FC-2E22-F557-A2C0-2A795B66D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239" y="1940083"/>
            <a:ext cx="5496561" cy="4122421"/>
          </a:xfrm>
          <a:prstGeom prst="rect">
            <a:avLst/>
          </a:prstGeom>
        </p:spPr>
      </p:pic>
      <p:sp>
        <p:nvSpPr>
          <p:cNvPr id="9" name="Tekstvak 8">
            <a:extLst>
              <a:ext uri="{FF2B5EF4-FFF2-40B4-BE49-F238E27FC236}">
                <a16:creationId xmlns:a16="http://schemas.microsoft.com/office/drawing/2014/main" id="{53FEC8B6-C02F-7015-659D-0DC389769C39}"/>
              </a:ext>
            </a:extLst>
          </p:cNvPr>
          <p:cNvSpPr txBox="1"/>
          <p:nvPr/>
        </p:nvSpPr>
        <p:spPr>
          <a:xfrm>
            <a:off x="5857239" y="6061547"/>
            <a:ext cx="6096000" cy="230832"/>
          </a:xfrm>
          <a:prstGeom prst="rect">
            <a:avLst/>
          </a:prstGeom>
          <a:noFill/>
        </p:spPr>
        <p:txBody>
          <a:bodyPr wrap="square">
            <a:spAutoFit/>
          </a:bodyPr>
          <a:lstStyle/>
          <a:p>
            <a:r>
              <a:rPr lang="en-GB" sz="900" dirty="0">
                <a:hlinkClick r:id="rId3"/>
              </a:rPr>
              <a:t>Forest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235355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3822205"/>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91818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492E7-E3D0-09EA-7B0B-9C5E7710B90B}"/>
              </a:ext>
            </a:extLst>
          </p:cNvPr>
          <p:cNvSpPr>
            <a:spLocks noGrp="1"/>
          </p:cNvSpPr>
          <p:nvPr>
            <p:ph type="title"/>
          </p:nvPr>
        </p:nvSpPr>
        <p:spPr/>
        <p:txBody>
          <a:bodyPr/>
          <a:lstStyle/>
          <a:p>
            <a:r>
              <a:rPr lang="en-GB" dirty="0">
                <a:solidFill>
                  <a:srgbClr val="00B0F0"/>
                </a:solidFill>
                <a:latin typeface="+mj-lt"/>
              </a:rPr>
              <a:t>Social Impact Assessment</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342754F5-214B-75BF-308F-E776D7C5B29E}"/>
              </a:ext>
            </a:extLst>
          </p:cNvPr>
          <p:cNvSpPr>
            <a:spLocks noGrp="1"/>
          </p:cNvSpPr>
          <p:nvPr>
            <p:ph idx="1"/>
          </p:nvPr>
        </p:nvSpPr>
        <p:spPr>
          <a:xfrm>
            <a:off x="838200" y="1825624"/>
            <a:ext cx="8229600" cy="4899025"/>
          </a:xfrm>
        </p:spPr>
        <p:txBody>
          <a:bodyPr>
            <a:normAutofit fontScale="92500" lnSpcReduction="20000"/>
          </a:bodyPr>
          <a:lstStyle/>
          <a:p>
            <a:pPr marL="0" indent="0">
              <a:buNone/>
            </a:pPr>
            <a:r>
              <a:rPr lang="en-GB" b="1" dirty="0">
                <a:latin typeface="+mj-lt"/>
              </a:rPr>
              <a:t>Social Impact Assessment (SIA) </a:t>
            </a:r>
          </a:p>
          <a:p>
            <a:r>
              <a:rPr lang="en-GB" dirty="0">
                <a:latin typeface="+mj-lt"/>
              </a:rPr>
              <a:t>Introduced in late 1970s in the US to complement the (perceived) </a:t>
            </a:r>
            <a:r>
              <a:rPr lang="en-GB" b="1" dirty="0">
                <a:latin typeface="+mj-lt"/>
              </a:rPr>
              <a:t>biophysical focus of EIA</a:t>
            </a:r>
            <a:r>
              <a:rPr lang="en-GB" dirty="0">
                <a:latin typeface="+mj-lt"/>
              </a:rPr>
              <a:t> with a social assessment</a:t>
            </a:r>
          </a:p>
          <a:p>
            <a:r>
              <a:rPr lang="en-GB" dirty="0">
                <a:latin typeface="+mj-lt"/>
              </a:rPr>
              <a:t>Utilises </a:t>
            </a:r>
            <a:r>
              <a:rPr lang="en-GB" b="1" dirty="0">
                <a:latin typeface="+mj-lt"/>
              </a:rPr>
              <a:t>participatory processes</a:t>
            </a:r>
            <a:r>
              <a:rPr lang="en-GB" dirty="0">
                <a:latin typeface="+mj-lt"/>
              </a:rPr>
              <a:t> to analyse the concerns of interested and affected parties (i.e., stakeholders)</a:t>
            </a:r>
          </a:p>
          <a:p>
            <a:pPr>
              <a:buFont typeface="Arial" panose="020B0604020202020204" pitchFamily="34" charset="0"/>
              <a:buChar char="•"/>
            </a:pPr>
            <a:r>
              <a:rPr lang="en-GB" dirty="0">
                <a:latin typeface="+mj-lt"/>
              </a:rPr>
              <a:t>Special focus: enhance the lives of </a:t>
            </a:r>
            <a:r>
              <a:rPr lang="en-GB" b="1" dirty="0">
                <a:latin typeface="+mj-lt"/>
              </a:rPr>
              <a:t>vulnerable and disadvantaged members of the society</a:t>
            </a:r>
          </a:p>
          <a:p>
            <a:pPr>
              <a:buFont typeface="Arial" panose="020B0604020202020204" pitchFamily="34" charset="0"/>
              <a:buChar char="•"/>
            </a:pPr>
            <a:r>
              <a:rPr lang="en-GB" dirty="0">
                <a:latin typeface="+mj-lt"/>
              </a:rPr>
              <a:t>Typical SIA steps:</a:t>
            </a:r>
          </a:p>
          <a:p>
            <a:pPr lvl="1"/>
            <a:r>
              <a:rPr lang="en-GB" dirty="0">
                <a:latin typeface="+mj-lt"/>
              </a:rPr>
              <a:t>identify interested/affected people, </a:t>
            </a:r>
          </a:p>
          <a:p>
            <a:pPr lvl="1"/>
            <a:r>
              <a:rPr lang="en-GB" dirty="0">
                <a:latin typeface="+mj-lt"/>
              </a:rPr>
              <a:t>assess social impacts, </a:t>
            </a:r>
          </a:p>
          <a:p>
            <a:pPr lvl="1"/>
            <a:r>
              <a:rPr lang="en-GB" dirty="0">
                <a:latin typeface="+mj-lt"/>
              </a:rPr>
              <a:t>develop mitigation measures, </a:t>
            </a:r>
          </a:p>
          <a:p>
            <a:pPr lvl="1"/>
            <a:r>
              <a:rPr lang="en-GB" dirty="0">
                <a:latin typeface="+mj-lt"/>
              </a:rPr>
              <a:t>develop strategies to deal with residual or non-mitigatable impacts</a:t>
            </a:r>
          </a:p>
          <a:p>
            <a:pPr marL="0" indent="0">
              <a:buNone/>
            </a:pPr>
            <a:endParaRPr lang="en-GB" dirty="0"/>
          </a:p>
        </p:txBody>
      </p:sp>
      <p:pic>
        <p:nvPicPr>
          <p:cNvPr id="7" name="Afbeelding 6" descr="Afbeelding met schermopname, tekenfilm&#10;&#10;Automatisch gegenereerde beschrijving">
            <a:extLst>
              <a:ext uri="{FF2B5EF4-FFF2-40B4-BE49-F238E27FC236}">
                <a16:creationId xmlns:a16="http://schemas.microsoft.com/office/drawing/2014/main" id="{6B2A687A-88BD-FF7F-F21B-1BB241ACD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2573035"/>
            <a:ext cx="2365722" cy="2395668"/>
          </a:xfrm>
          <a:prstGeom prst="rect">
            <a:avLst/>
          </a:prstGeom>
        </p:spPr>
      </p:pic>
      <p:sp>
        <p:nvSpPr>
          <p:cNvPr id="9" name="Tekstvak 8">
            <a:extLst>
              <a:ext uri="{FF2B5EF4-FFF2-40B4-BE49-F238E27FC236}">
                <a16:creationId xmlns:a16="http://schemas.microsoft.com/office/drawing/2014/main" id="{264F7F63-5643-2F4A-AA80-5EBA31EA3BCF}"/>
              </a:ext>
            </a:extLst>
          </p:cNvPr>
          <p:cNvSpPr txBox="1"/>
          <p:nvPr/>
        </p:nvSpPr>
        <p:spPr>
          <a:xfrm>
            <a:off x="8971722" y="5103640"/>
            <a:ext cx="2186609" cy="230832"/>
          </a:xfrm>
          <a:prstGeom prst="rect">
            <a:avLst/>
          </a:prstGeom>
          <a:noFill/>
        </p:spPr>
        <p:txBody>
          <a:bodyPr wrap="square">
            <a:spAutoFit/>
          </a:bodyPr>
          <a:lstStyle/>
          <a:p>
            <a:r>
              <a:rPr lang="en-GB" sz="900" dirty="0">
                <a:hlinkClick r:id="rId3"/>
              </a:rPr>
              <a:t>Discussion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108782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rPr>
              <a:t>Introduction</a:t>
            </a: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a:xfrm>
            <a:off x="838200" y="1506843"/>
            <a:ext cx="10515600" cy="4351338"/>
          </a:xfrm>
        </p:spPr>
        <p:txBody>
          <a:bodyPr>
            <a:normAutofit fontScale="92500" lnSpcReduction="10000"/>
          </a:bodyPr>
          <a:lstStyle/>
          <a:p>
            <a:pPr marL="0" indent="0">
              <a:buNone/>
            </a:pPr>
            <a:r>
              <a:rPr lang="en-GB" dirty="0">
                <a:latin typeface="+mj-lt"/>
              </a:rPr>
              <a:t>Policy makers typically want to make decisions informed by the </a:t>
            </a:r>
            <a:r>
              <a:rPr lang="en-GB" b="1" dirty="0">
                <a:latin typeface="+mj-lt"/>
              </a:rPr>
              <a:t>expected positive and negative impacts</a:t>
            </a:r>
            <a:r>
              <a:rPr lang="en-GB" dirty="0">
                <a:latin typeface="+mj-lt"/>
              </a:rPr>
              <a:t> of a transport policy option</a:t>
            </a:r>
          </a:p>
          <a:p>
            <a:pPr marL="0" indent="0">
              <a:buNone/>
            </a:pPr>
            <a:r>
              <a:rPr lang="en-GB" b="1" dirty="0">
                <a:latin typeface="+mj-lt"/>
              </a:rPr>
              <a:t>Ex-ante evaluation methods</a:t>
            </a:r>
            <a:r>
              <a:rPr lang="en-GB" dirty="0">
                <a:latin typeface="+mj-lt"/>
              </a:rPr>
              <a:t> can be used to provide such information:</a:t>
            </a:r>
          </a:p>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0" indent="0">
              <a:buNone/>
            </a:pPr>
            <a:endParaRPr lang="en-GB" dirty="0"/>
          </a:p>
          <a:p>
            <a:pPr marL="0" indent="0">
              <a:buNone/>
            </a:pPr>
            <a:r>
              <a:rPr lang="en-GB" dirty="0">
                <a:latin typeface="+mj-lt"/>
              </a:rPr>
              <a:t>This chapter introduces and compares these methods</a:t>
            </a:r>
          </a:p>
        </p:txBody>
      </p:sp>
      <p:pic>
        <p:nvPicPr>
          <p:cNvPr id="4" name="Afbeelding 4" descr="Afbeelding met zwart, duisternis&#10;&#10;Automatisch gegenereerde beschrijving">
            <a:extLst>
              <a:ext uri="{FF2B5EF4-FFF2-40B4-BE49-F238E27FC236}">
                <a16:creationId xmlns:a16="http://schemas.microsoft.com/office/drawing/2014/main" id="{BE7AC65D-0E7A-E561-2FA5-B072CD9B9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5" name="Tekstvak 6">
            <a:extLst>
              <a:ext uri="{FF2B5EF4-FFF2-40B4-BE49-F238E27FC236}">
                <a16:creationId xmlns:a16="http://schemas.microsoft.com/office/drawing/2014/main" id="{30BCEC9D-2E4F-7C01-1737-7878EA8B81A8}"/>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2002939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5D0D0-4C66-5766-CB7C-F245867C571B}"/>
              </a:ext>
            </a:extLst>
          </p:cNvPr>
          <p:cNvSpPr>
            <a:spLocks noGrp="1"/>
          </p:cNvSpPr>
          <p:nvPr>
            <p:ph type="title"/>
          </p:nvPr>
        </p:nvSpPr>
        <p:spPr/>
        <p:txBody>
          <a:bodyPr/>
          <a:lstStyle/>
          <a:p>
            <a:r>
              <a:rPr lang="en-GB" dirty="0">
                <a:solidFill>
                  <a:srgbClr val="00B0F0"/>
                </a:solidFill>
                <a:latin typeface="+mj-lt"/>
              </a:rPr>
              <a:t>Social Impact Assessment</a:t>
            </a:r>
            <a:endParaRPr lang="en-GB" dirty="0"/>
          </a:p>
        </p:txBody>
      </p:sp>
      <p:sp>
        <p:nvSpPr>
          <p:cNvPr id="3" name="Tijdelijke aanduiding voor inhoud 2">
            <a:extLst>
              <a:ext uri="{FF2B5EF4-FFF2-40B4-BE49-F238E27FC236}">
                <a16:creationId xmlns:a16="http://schemas.microsoft.com/office/drawing/2014/main" id="{889244AB-6C5F-93BD-EF7D-803DDDCA63F2}"/>
              </a:ext>
            </a:extLst>
          </p:cNvPr>
          <p:cNvSpPr>
            <a:spLocks noGrp="1"/>
          </p:cNvSpPr>
          <p:nvPr>
            <p:ph idx="1"/>
          </p:nvPr>
        </p:nvSpPr>
        <p:spPr>
          <a:xfrm>
            <a:off x="838200" y="1825624"/>
            <a:ext cx="10515600" cy="4544695"/>
          </a:xfrm>
        </p:spPr>
        <p:txBody>
          <a:bodyPr>
            <a:normAutofit/>
          </a:bodyPr>
          <a:lstStyle/>
          <a:p>
            <a:pPr marL="0" indent="0">
              <a:buNone/>
            </a:pPr>
            <a:r>
              <a:rPr lang="en-GB" b="1" dirty="0">
                <a:latin typeface="+mj-lt"/>
              </a:rPr>
              <a:t>Challenges</a:t>
            </a:r>
            <a:r>
              <a:rPr lang="en-GB" dirty="0">
                <a:latin typeface="+mj-lt"/>
              </a:rPr>
              <a:t> in fully integrating SIA into planning processes:</a:t>
            </a:r>
          </a:p>
          <a:p>
            <a:pPr>
              <a:buFont typeface="Arial" panose="020B0604020202020204" pitchFamily="34" charset="0"/>
              <a:buChar char="•"/>
            </a:pPr>
            <a:r>
              <a:rPr lang="en-GB" dirty="0">
                <a:latin typeface="+mj-lt"/>
              </a:rPr>
              <a:t>Despite international guidelines, SIA is </a:t>
            </a:r>
            <a:r>
              <a:rPr lang="en-GB" b="1" dirty="0">
                <a:latin typeface="+mj-lt"/>
              </a:rPr>
              <a:t>not consistently mandated</a:t>
            </a:r>
            <a:r>
              <a:rPr lang="en-GB" dirty="0">
                <a:latin typeface="+mj-lt"/>
              </a:rPr>
              <a:t> or fully integrated into infrastructure planning processes in many jurisdictions</a:t>
            </a:r>
          </a:p>
          <a:p>
            <a:pPr>
              <a:buFont typeface="Arial" panose="020B0604020202020204" pitchFamily="34" charset="0"/>
              <a:buChar char="•"/>
            </a:pPr>
            <a:r>
              <a:rPr lang="en-GB" dirty="0">
                <a:latin typeface="+mj-lt"/>
              </a:rPr>
              <a:t>SIA is sometimes limited to an </a:t>
            </a:r>
            <a:r>
              <a:rPr lang="en-GB" b="1" dirty="0">
                <a:latin typeface="+mj-lt"/>
              </a:rPr>
              <a:t>EIA 'add-on' technical study</a:t>
            </a:r>
            <a:r>
              <a:rPr lang="en-GB" dirty="0">
                <a:latin typeface="+mj-lt"/>
              </a:rPr>
              <a:t>, reducing its potential to improve social outcomes</a:t>
            </a:r>
          </a:p>
          <a:p>
            <a:pPr>
              <a:buFont typeface="Arial" panose="020B0604020202020204" pitchFamily="34" charset="0"/>
              <a:buChar char="•"/>
            </a:pPr>
            <a:r>
              <a:rPr lang="en-GB" dirty="0">
                <a:latin typeface="+mj-lt"/>
              </a:rPr>
              <a:t>Current SIA practice in some areas may </a:t>
            </a:r>
            <a:r>
              <a:rPr lang="en-GB" b="1" dirty="0">
                <a:latin typeface="+mj-lt"/>
              </a:rPr>
              <a:t>fall short of good practices</a:t>
            </a:r>
            <a:r>
              <a:rPr lang="en-GB" dirty="0">
                <a:latin typeface="+mj-lt"/>
              </a:rPr>
              <a:t> proposed in academic and professional literature</a:t>
            </a:r>
          </a:p>
          <a:p>
            <a:pPr marL="0" indent="0">
              <a:buNone/>
            </a:pPr>
            <a:endParaRPr lang="en-GB" dirty="0">
              <a:latin typeface="+mj-lt"/>
            </a:endParaRPr>
          </a:p>
          <a:p>
            <a:pPr marL="0" indent="0">
              <a:buNone/>
            </a:pPr>
            <a:endParaRPr lang="en-GB" dirty="0">
              <a:latin typeface="+mj-lt"/>
            </a:endParaRPr>
          </a:p>
          <a:p>
            <a:endParaRPr lang="en-GB" dirty="0"/>
          </a:p>
        </p:txBody>
      </p:sp>
    </p:spTree>
    <p:extLst>
      <p:ext uri="{BB962C8B-B14F-4D97-AF65-F5344CB8AC3E}">
        <p14:creationId xmlns:p14="http://schemas.microsoft.com/office/powerpoint/2010/main" val="350554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4345005"/>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154046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B31B8-9523-81E2-7510-D68A34028B1D}"/>
              </a:ext>
            </a:extLst>
          </p:cNvPr>
          <p:cNvSpPr>
            <a:spLocks noGrp="1"/>
          </p:cNvSpPr>
          <p:nvPr>
            <p:ph type="title"/>
          </p:nvPr>
        </p:nvSpPr>
        <p:spPr/>
        <p:txBody>
          <a:bodyPr/>
          <a:lstStyle/>
          <a:p>
            <a:r>
              <a:rPr lang="en-GB" dirty="0">
                <a:solidFill>
                  <a:srgbClr val="00B0F0"/>
                </a:solidFill>
              </a:rPr>
              <a:t>Comparing the five appraisal methods</a:t>
            </a:r>
          </a:p>
        </p:txBody>
      </p:sp>
      <p:sp>
        <p:nvSpPr>
          <p:cNvPr id="4" name="Rechthoek 3">
            <a:extLst>
              <a:ext uri="{FF2B5EF4-FFF2-40B4-BE49-F238E27FC236}">
                <a16:creationId xmlns:a16="http://schemas.microsoft.com/office/drawing/2014/main" id="{97B740DF-9797-F0DC-2DE9-71FC84181692}"/>
              </a:ext>
            </a:extLst>
          </p:cNvPr>
          <p:cNvSpPr/>
          <p:nvPr/>
        </p:nvSpPr>
        <p:spPr>
          <a:xfrm>
            <a:off x="307324" y="3548015"/>
            <a:ext cx="2103120" cy="1355146"/>
          </a:xfrm>
          <a:prstGeom prst="rect">
            <a:avLst/>
          </a:prstGeom>
          <a:gradFill flip="none" rotWithShape="1">
            <a:gsLst>
              <a:gs pos="0">
                <a:schemeClr val="accent4">
                  <a:lumMod val="40000"/>
                  <a:lumOff val="60000"/>
                </a:schemeClr>
              </a:gs>
              <a:gs pos="50000">
                <a:schemeClr val="accent2">
                  <a:lumMod val="40000"/>
                  <a:lumOff val="60000"/>
                </a:schemeClr>
              </a:gs>
              <a:gs pos="100000">
                <a:srgbClr val="FFBDBD"/>
              </a:gs>
            </a:gsLst>
            <a:lin ang="2700000" scaled="1"/>
            <a:tileRect/>
          </a:gradFill>
        </p:spPr>
        <p:style>
          <a:lnRef idx="2">
            <a:schemeClr val="accent1"/>
          </a:lnRef>
          <a:fillRef idx="1">
            <a:schemeClr val="lt1"/>
          </a:fillRef>
          <a:effectRef idx="0">
            <a:schemeClr val="accent1"/>
          </a:effectRef>
          <a:fontRef idx="minor">
            <a:schemeClr val="dk1"/>
          </a:fontRef>
        </p:style>
        <p:txBody>
          <a:bodyPr rtlCol="0" anchor="ctr"/>
          <a:lstStyle/>
          <a:p>
            <a:r>
              <a:rPr lang="en-GB" i="1" dirty="0">
                <a:latin typeface="+mj-lt"/>
              </a:rPr>
              <a:t>SCBA &amp; PVE are grounded in </a:t>
            </a:r>
            <a:r>
              <a:rPr lang="en-GB" b="1" i="1" dirty="0">
                <a:latin typeface="+mj-lt"/>
              </a:rPr>
              <a:t>welfare economics</a:t>
            </a:r>
            <a:r>
              <a:rPr lang="en-GB" i="1" dirty="0">
                <a:latin typeface="+mj-lt"/>
              </a:rPr>
              <a:t>, but not MCA. </a:t>
            </a:r>
          </a:p>
        </p:txBody>
      </p:sp>
      <p:sp>
        <p:nvSpPr>
          <p:cNvPr id="6" name="Rechthoek 5">
            <a:extLst>
              <a:ext uri="{FF2B5EF4-FFF2-40B4-BE49-F238E27FC236}">
                <a16:creationId xmlns:a16="http://schemas.microsoft.com/office/drawing/2014/main" id="{64A1391E-9B58-0D40-5C1A-A457B2D70299}"/>
              </a:ext>
            </a:extLst>
          </p:cNvPr>
          <p:cNvSpPr/>
          <p:nvPr/>
        </p:nvSpPr>
        <p:spPr>
          <a:xfrm>
            <a:off x="8094045" y="4172561"/>
            <a:ext cx="2103120" cy="2377440"/>
          </a:xfrm>
          <a:prstGeom prst="rect">
            <a:avLst/>
          </a:prstGeom>
          <a:gradFill flip="none" rotWithShape="1">
            <a:gsLst>
              <a:gs pos="0">
                <a:schemeClr val="accent1">
                  <a:lumMod val="60000"/>
                  <a:lumOff val="40000"/>
                </a:schemeClr>
              </a:gs>
              <a:gs pos="100000">
                <a:schemeClr val="accent6">
                  <a:lumMod val="60000"/>
                  <a:lumOff val="40000"/>
                </a:schemeClr>
              </a:gs>
            </a:gsLst>
            <a:lin ang="27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r>
              <a:rPr lang="en-GB" i="1" dirty="0">
                <a:latin typeface="+mj-lt"/>
              </a:rPr>
              <a:t>EIA focuses on </a:t>
            </a:r>
            <a:r>
              <a:rPr lang="en-GB" b="1" i="1" dirty="0">
                <a:latin typeface="+mj-lt"/>
              </a:rPr>
              <a:t>environmental</a:t>
            </a:r>
            <a:r>
              <a:rPr lang="en-GB" i="1" dirty="0">
                <a:latin typeface="+mj-lt"/>
              </a:rPr>
              <a:t> effects while SIA considers </a:t>
            </a:r>
            <a:r>
              <a:rPr lang="en-GB" b="1" i="1" dirty="0">
                <a:latin typeface="+mj-lt"/>
              </a:rPr>
              <a:t>social</a:t>
            </a:r>
            <a:r>
              <a:rPr lang="en-GB" i="1" dirty="0">
                <a:latin typeface="+mj-lt"/>
              </a:rPr>
              <a:t> impacts</a:t>
            </a:r>
          </a:p>
        </p:txBody>
      </p:sp>
      <p:sp>
        <p:nvSpPr>
          <p:cNvPr id="14" name="TextBox 13">
            <a:extLst>
              <a:ext uri="{FF2B5EF4-FFF2-40B4-BE49-F238E27FC236}">
                <a16:creationId xmlns:a16="http://schemas.microsoft.com/office/drawing/2014/main" id="{D0DADA71-6205-72F7-0099-FA5765A346BD}"/>
              </a:ext>
            </a:extLst>
          </p:cNvPr>
          <p:cNvSpPr txBox="1"/>
          <p:nvPr/>
        </p:nvSpPr>
        <p:spPr>
          <a:xfrm>
            <a:off x="1496670" y="1501584"/>
            <a:ext cx="2054123" cy="646331"/>
          </a:xfrm>
          <a:prstGeom prst="rect">
            <a:avLst/>
          </a:prstGeom>
          <a:solidFill>
            <a:schemeClr val="accent2">
              <a:lumMod val="20000"/>
              <a:lumOff val="80000"/>
            </a:schemeClr>
          </a:solidFill>
          <a:ln w="28575">
            <a:solidFill>
              <a:schemeClr val="accent2"/>
            </a:solidFill>
          </a:ln>
        </p:spPr>
        <p:txBody>
          <a:bodyPr wrap="square">
            <a:spAutoFit/>
          </a:bodyPr>
          <a:lstStyle/>
          <a:p>
            <a:r>
              <a:rPr lang="en-GB" b="1" dirty="0">
                <a:latin typeface="+mj-lt"/>
              </a:rPr>
              <a:t>Participatory Value Evaluation (PVE)</a:t>
            </a:r>
            <a:endParaRPr lang="nl-NL" b="1" dirty="0"/>
          </a:p>
        </p:txBody>
      </p:sp>
      <p:sp>
        <p:nvSpPr>
          <p:cNvPr id="16" name="TextBox 15">
            <a:extLst>
              <a:ext uri="{FF2B5EF4-FFF2-40B4-BE49-F238E27FC236}">
                <a16:creationId xmlns:a16="http://schemas.microsoft.com/office/drawing/2014/main" id="{2C419649-99A0-73D7-A500-F84E5598E668}"/>
              </a:ext>
            </a:extLst>
          </p:cNvPr>
          <p:cNvSpPr txBox="1"/>
          <p:nvPr/>
        </p:nvSpPr>
        <p:spPr>
          <a:xfrm>
            <a:off x="6978007" y="1359268"/>
            <a:ext cx="2054123" cy="646331"/>
          </a:xfrm>
          <a:prstGeom prst="rect">
            <a:avLst/>
          </a:prstGeom>
          <a:solidFill>
            <a:srgbClr val="FFE1E1"/>
          </a:solidFill>
          <a:ln w="28575">
            <a:solidFill>
              <a:srgbClr val="C00000"/>
            </a:solidFill>
          </a:ln>
        </p:spPr>
        <p:txBody>
          <a:bodyPr wrap="square">
            <a:spAutoFit/>
          </a:bodyPr>
          <a:lstStyle/>
          <a:p>
            <a:r>
              <a:rPr lang="en-GB" b="1" dirty="0">
                <a:latin typeface="+mj-lt"/>
              </a:rPr>
              <a:t>Multi-Criteria Analysis (MCA)</a:t>
            </a:r>
            <a:endParaRPr lang="nl-NL" b="1" dirty="0"/>
          </a:p>
        </p:txBody>
      </p:sp>
      <p:sp>
        <p:nvSpPr>
          <p:cNvPr id="18" name="TextBox 17">
            <a:extLst>
              <a:ext uri="{FF2B5EF4-FFF2-40B4-BE49-F238E27FC236}">
                <a16:creationId xmlns:a16="http://schemas.microsoft.com/office/drawing/2014/main" id="{7077749E-11BD-9BFA-4664-CA6FDCF24CD0}"/>
              </a:ext>
            </a:extLst>
          </p:cNvPr>
          <p:cNvSpPr txBox="1"/>
          <p:nvPr/>
        </p:nvSpPr>
        <p:spPr>
          <a:xfrm>
            <a:off x="321166" y="5133691"/>
            <a:ext cx="2351008" cy="646331"/>
          </a:xfrm>
          <a:prstGeom prst="rect">
            <a:avLst/>
          </a:prstGeom>
          <a:solidFill>
            <a:schemeClr val="accent4">
              <a:lumMod val="20000"/>
              <a:lumOff val="80000"/>
            </a:schemeClr>
          </a:solidFill>
          <a:ln w="28575">
            <a:solidFill>
              <a:schemeClr val="accent4"/>
            </a:solidFill>
          </a:ln>
        </p:spPr>
        <p:txBody>
          <a:bodyPr wrap="square">
            <a:spAutoFit/>
          </a:bodyPr>
          <a:lstStyle/>
          <a:p>
            <a:r>
              <a:rPr lang="en-GB" b="1" dirty="0">
                <a:latin typeface="+mj-lt"/>
              </a:rPr>
              <a:t>Social Cost-Benefit Analysis (SCBA)</a:t>
            </a:r>
            <a:endParaRPr lang="nl-NL" b="1" dirty="0"/>
          </a:p>
        </p:txBody>
      </p:sp>
      <p:sp>
        <p:nvSpPr>
          <p:cNvPr id="30" name="Rechthoek 3">
            <a:extLst>
              <a:ext uri="{FF2B5EF4-FFF2-40B4-BE49-F238E27FC236}">
                <a16:creationId xmlns:a16="http://schemas.microsoft.com/office/drawing/2014/main" id="{7FD99114-A2F7-9D84-0C0B-E2391751309A}"/>
              </a:ext>
            </a:extLst>
          </p:cNvPr>
          <p:cNvSpPr/>
          <p:nvPr/>
        </p:nvSpPr>
        <p:spPr>
          <a:xfrm rot="19853861">
            <a:off x="852877" y="3704276"/>
            <a:ext cx="11796893" cy="4147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latin typeface="+mj-lt"/>
              </a:rPr>
              <a:t>SCBA, PVE &amp; MCA Inform policy makers about </a:t>
            </a:r>
            <a:r>
              <a:rPr lang="en-GB" b="1" dirty="0">
                <a:effectLst>
                  <a:outerShdw blurRad="38100" dist="38100" dir="2700000" algn="tl">
                    <a:srgbClr val="000000">
                      <a:alpha val="43137"/>
                    </a:srgbClr>
                  </a:outerShdw>
                </a:effectLst>
                <a:latin typeface="+mj-lt"/>
              </a:rPr>
              <a:t>desirability</a:t>
            </a:r>
            <a:r>
              <a:rPr lang="en-GB" b="1" dirty="0">
                <a:latin typeface="+mj-lt"/>
              </a:rPr>
              <a:t> of a transport policy option and rely on </a:t>
            </a:r>
            <a:r>
              <a:rPr lang="en-GB" b="1" dirty="0">
                <a:effectLst>
                  <a:outerShdw blurRad="38100" dist="38100" dir="2700000" algn="tl">
                    <a:srgbClr val="000000">
                      <a:alpha val="43137"/>
                    </a:srgbClr>
                  </a:outerShdw>
                </a:effectLst>
                <a:latin typeface="+mj-lt"/>
              </a:rPr>
              <a:t>transport model results</a:t>
            </a:r>
          </a:p>
        </p:txBody>
      </p:sp>
      <p:cxnSp>
        <p:nvCxnSpPr>
          <p:cNvPr id="65" name="Straight Connector 64">
            <a:extLst>
              <a:ext uri="{FF2B5EF4-FFF2-40B4-BE49-F238E27FC236}">
                <a16:creationId xmlns:a16="http://schemas.microsoft.com/office/drawing/2014/main" id="{71759FE8-3122-74B6-C4F7-99AE618E351C}"/>
              </a:ext>
            </a:extLst>
          </p:cNvPr>
          <p:cNvCxnSpPr>
            <a:cxnSpLocks/>
          </p:cNvCxnSpPr>
          <p:nvPr/>
        </p:nvCxnSpPr>
        <p:spPr>
          <a:xfrm flipV="1">
            <a:off x="2168838" y="1374249"/>
            <a:ext cx="9594537" cy="5398026"/>
          </a:xfrm>
          <a:prstGeom prst="line">
            <a:avLst/>
          </a:prstGeom>
          <a:ln w="38100"/>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36B7ABC9-52BE-76EC-627D-C57372E70C9D}"/>
              </a:ext>
            </a:extLst>
          </p:cNvPr>
          <p:cNvSpPr txBox="1"/>
          <p:nvPr/>
        </p:nvSpPr>
        <p:spPr>
          <a:xfrm rot="19837594">
            <a:off x="4135997" y="4076447"/>
            <a:ext cx="6096000" cy="369332"/>
          </a:xfrm>
          <a:prstGeom prst="rect">
            <a:avLst/>
          </a:prstGeom>
          <a:noFill/>
        </p:spPr>
        <p:txBody>
          <a:bodyPr wrap="square">
            <a:spAutoFit/>
          </a:bodyPr>
          <a:lstStyle/>
          <a:p>
            <a:r>
              <a:rPr lang="en-GB" b="1" dirty="0">
                <a:latin typeface="+mj-lt"/>
              </a:rPr>
              <a:t>EIA and SIA provide </a:t>
            </a:r>
            <a:r>
              <a:rPr lang="en-GB" b="1" dirty="0">
                <a:effectLst>
                  <a:outerShdw blurRad="38100" dist="38100" dir="2700000" algn="tl">
                    <a:srgbClr val="000000">
                      <a:alpha val="43137"/>
                    </a:srgbClr>
                  </a:outerShdw>
                </a:effectLst>
                <a:latin typeface="+mj-lt"/>
              </a:rPr>
              <a:t>recommendations for mitigation</a:t>
            </a:r>
            <a:r>
              <a:rPr lang="en-GB" b="1" dirty="0">
                <a:latin typeface="+mj-lt"/>
              </a:rPr>
              <a:t>. </a:t>
            </a:r>
            <a:endParaRPr lang="nl-NL" b="1" dirty="0"/>
          </a:p>
        </p:txBody>
      </p:sp>
      <p:sp>
        <p:nvSpPr>
          <p:cNvPr id="73" name="TextBox 72">
            <a:extLst>
              <a:ext uri="{FF2B5EF4-FFF2-40B4-BE49-F238E27FC236}">
                <a16:creationId xmlns:a16="http://schemas.microsoft.com/office/drawing/2014/main" id="{CC3B6071-BE14-2DB0-ABD6-FBA63ADB6401}"/>
              </a:ext>
            </a:extLst>
          </p:cNvPr>
          <p:cNvSpPr txBox="1"/>
          <p:nvPr/>
        </p:nvSpPr>
        <p:spPr>
          <a:xfrm>
            <a:off x="5190306" y="5854474"/>
            <a:ext cx="2054123" cy="646331"/>
          </a:xfrm>
          <a:prstGeom prst="rect">
            <a:avLst/>
          </a:prstGeom>
          <a:solidFill>
            <a:schemeClr val="accent5">
              <a:lumMod val="20000"/>
              <a:lumOff val="80000"/>
            </a:schemeClr>
          </a:solidFill>
          <a:ln w="28575">
            <a:solidFill>
              <a:srgbClr val="00B0F0"/>
            </a:solidFill>
          </a:ln>
        </p:spPr>
        <p:txBody>
          <a:bodyPr wrap="square">
            <a:spAutoFit/>
          </a:bodyPr>
          <a:lstStyle/>
          <a:p>
            <a:r>
              <a:rPr lang="en-GB" b="1" dirty="0">
                <a:latin typeface="+mj-lt"/>
              </a:rPr>
              <a:t>Social Impact Assessment (SIA)</a:t>
            </a:r>
            <a:endParaRPr lang="nl-NL" b="1" dirty="0"/>
          </a:p>
        </p:txBody>
      </p:sp>
      <p:sp>
        <p:nvSpPr>
          <p:cNvPr id="74" name="TextBox 73">
            <a:extLst>
              <a:ext uri="{FF2B5EF4-FFF2-40B4-BE49-F238E27FC236}">
                <a16:creationId xmlns:a16="http://schemas.microsoft.com/office/drawing/2014/main" id="{8CE50A87-2162-0594-1AA2-4976FAB26960}"/>
              </a:ext>
            </a:extLst>
          </p:cNvPr>
          <p:cNvSpPr txBox="1"/>
          <p:nvPr/>
        </p:nvSpPr>
        <p:spPr>
          <a:xfrm>
            <a:off x="9495396" y="3073529"/>
            <a:ext cx="2389280" cy="646331"/>
          </a:xfrm>
          <a:prstGeom prst="rect">
            <a:avLst/>
          </a:prstGeom>
          <a:solidFill>
            <a:schemeClr val="accent6">
              <a:lumMod val="20000"/>
              <a:lumOff val="80000"/>
            </a:schemeClr>
          </a:solidFill>
          <a:ln w="28575">
            <a:solidFill>
              <a:schemeClr val="accent6"/>
            </a:solidFill>
          </a:ln>
        </p:spPr>
        <p:txBody>
          <a:bodyPr wrap="square">
            <a:spAutoFit/>
          </a:bodyPr>
          <a:lstStyle/>
          <a:p>
            <a:r>
              <a:rPr lang="en-GB" b="1" dirty="0">
                <a:latin typeface="+mj-lt"/>
              </a:rPr>
              <a:t>Environmental Impact Assessment (EIA)</a:t>
            </a:r>
            <a:endParaRPr lang="nl-NL" b="1" dirty="0"/>
          </a:p>
        </p:txBody>
      </p:sp>
      <p:sp>
        <p:nvSpPr>
          <p:cNvPr id="75" name="Rechthoek 3">
            <a:extLst>
              <a:ext uri="{FF2B5EF4-FFF2-40B4-BE49-F238E27FC236}">
                <a16:creationId xmlns:a16="http://schemas.microsoft.com/office/drawing/2014/main" id="{EAEA6F5A-EB90-3B8E-7527-3131CC4C557C}"/>
              </a:ext>
            </a:extLst>
          </p:cNvPr>
          <p:cNvSpPr/>
          <p:nvPr/>
        </p:nvSpPr>
        <p:spPr>
          <a:xfrm>
            <a:off x="2534877" y="2399839"/>
            <a:ext cx="2103120" cy="2058322"/>
          </a:xfrm>
          <a:prstGeom prst="rect">
            <a:avLst/>
          </a:prstGeom>
          <a:gradFill flip="none" rotWithShape="1">
            <a:gsLst>
              <a:gs pos="0">
                <a:schemeClr val="accent4">
                  <a:lumMod val="40000"/>
                  <a:lumOff val="60000"/>
                </a:schemeClr>
              </a:gs>
              <a:gs pos="50000">
                <a:schemeClr val="accent2">
                  <a:lumMod val="40000"/>
                  <a:lumOff val="60000"/>
                </a:schemeClr>
              </a:gs>
              <a:gs pos="100000">
                <a:srgbClr val="FFBDBD"/>
              </a:gs>
            </a:gsLst>
            <a:lin ang="27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r>
              <a:rPr lang="en-GB" i="1" dirty="0">
                <a:latin typeface="+mj-lt"/>
              </a:rPr>
              <a:t>SCBA, PVE and MCA are in a decreasing order </a:t>
            </a:r>
            <a:r>
              <a:rPr lang="en-GB" b="1" i="1" dirty="0">
                <a:latin typeface="+mj-lt"/>
              </a:rPr>
              <a:t>strict</a:t>
            </a:r>
            <a:r>
              <a:rPr lang="en-GB" i="1" dirty="0">
                <a:latin typeface="+mj-lt"/>
              </a:rPr>
              <a:t> / allow increasing </a:t>
            </a:r>
            <a:r>
              <a:rPr lang="en-GB" b="1" i="1" dirty="0">
                <a:latin typeface="+mj-lt"/>
              </a:rPr>
              <a:t>freedom</a:t>
            </a:r>
            <a:r>
              <a:rPr lang="en-GB" i="1" dirty="0">
                <a:latin typeface="+mj-lt"/>
              </a:rPr>
              <a:t> in selecting impacts and valuing criteria.</a:t>
            </a:r>
          </a:p>
        </p:txBody>
      </p:sp>
      <p:sp>
        <p:nvSpPr>
          <p:cNvPr id="76" name="Rechthoek 3">
            <a:extLst>
              <a:ext uri="{FF2B5EF4-FFF2-40B4-BE49-F238E27FC236}">
                <a16:creationId xmlns:a16="http://schemas.microsoft.com/office/drawing/2014/main" id="{F3DC3C5A-A52D-8987-A53E-F07E10D485F3}"/>
              </a:ext>
            </a:extLst>
          </p:cNvPr>
          <p:cNvSpPr/>
          <p:nvPr/>
        </p:nvSpPr>
        <p:spPr>
          <a:xfrm>
            <a:off x="4792234" y="1619704"/>
            <a:ext cx="2103120" cy="1970880"/>
          </a:xfrm>
          <a:prstGeom prst="rect">
            <a:avLst/>
          </a:prstGeom>
          <a:gradFill flip="none" rotWithShape="1">
            <a:gsLst>
              <a:gs pos="0">
                <a:schemeClr val="accent4">
                  <a:lumMod val="40000"/>
                  <a:lumOff val="60000"/>
                </a:schemeClr>
              </a:gs>
              <a:gs pos="50000">
                <a:schemeClr val="accent2">
                  <a:lumMod val="40000"/>
                  <a:lumOff val="60000"/>
                </a:schemeClr>
              </a:gs>
              <a:gs pos="100000">
                <a:srgbClr val="FFBDBD"/>
              </a:gs>
            </a:gsLst>
            <a:lin ang="270000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i="1" dirty="0">
                <a:latin typeface="+mj-lt"/>
              </a:rPr>
              <a:t>The flexibility of MCA can be a strength for capturing </a:t>
            </a:r>
            <a:r>
              <a:rPr lang="en-GB" sz="1600" b="1" i="1" dirty="0">
                <a:latin typeface="+mj-lt"/>
              </a:rPr>
              <a:t>intangibles</a:t>
            </a:r>
            <a:r>
              <a:rPr lang="en-GB" sz="1600" i="1" dirty="0">
                <a:latin typeface="+mj-lt"/>
              </a:rPr>
              <a:t> (better than SCBA) but can also lead to </a:t>
            </a:r>
            <a:r>
              <a:rPr lang="en-GB" sz="1600" b="1" i="1" dirty="0">
                <a:latin typeface="+mj-lt"/>
              </a:rPr>
              <a:t>subjectivity </a:t>
            </a:r>
            <a:r>
              <a:rPr lang="en-GB" sz="1600" i="1" dirty="0">
                <a:latin typeface="+mj-lt"/>
              </a:rPr>
              <a:t>and double counting</a:t>
            </a:r>
          </a:p>
        </p:txBody>
      </p:sp>
    </p:spTree>
    <p:extLst>
      <p:ext uri="{BB962C8B-B14F-4D97-AF65-F5344CB8AC3E}">
        <p14:creationId xmlns:p14="http://schemas.microsoft.com/office/powerpoint/2010/main" val="309408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4887607"/>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367102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5A7C5-DB7B-F056-72E0-26D6672989DC}"/>
              </a:ext>
            </a:extLst>
          </p:cNvPr>
          <p:cNvSpPr>
            <a:spLocks noGrp="1"/>
          </p:cNvSpPr>
          <p:nvPr>
            <p:ph type="title"/>
          </p:nvPr>
        </p:nvSpPr>
        <p:spPr/>
        <p:txBody>
          <a:bodyPr/>
          <a:lstStyle/>
          <a:p>
            <a:r>
              <a:rPr lang="en-GB" dirty="0">
                <a:solidFill>
                  <a:srgbClr val="00B0F0"/>
                </a:solidFill>
              </a:rPr>
              <a:t>Conclusions</a:t>
            </a:r>
          </a:p>
        </p:txBody>
      </p:sp>
      <p:sp>
        <p:nvSpPr>
          <p:cNvPr id="3" name="Tijdelijke aanduiding voor inhoud 2">
            <a:extLst>
              <a:ext uri="{FF2B5EF4-FFF2-40B4-BE49-F238E27FC236}">
                <a16:creationId xmlns:a16="http://schemas.microsoft.com/office/drawing/2014/main" id="{650950A6-9D75-BA26-A6AC-3E3BD9905726}"/>
              </a:ext>
            </a:extLst>
          </p:cNvPr>
          <p:cNvSpPr>
            <a:spLocks noGrp="1"/>
          </p:cNvSpPr>
          <p:nvPr>
            <p:ph idx="1"/>
          </p:nvPr>
        </p:nvSpPr>
        <p:spPr>
          <a:xfrm>
            <a:off x="723900" y="1373106"/>
            <a:ext cx="6804033" cy="5751594"/>
          </a:xfrm>
        </p:spPr>
        <p:txBody>
          <a:bodyPr>
            <a:normAutofit fontScale="62500" lnSpcReduction="20000"/>
          </a:bodyPr>
          <a:lstStyle/>
          <a:p>
            <a:pPr>
              <a:buFont typeface="+mj-lt"/>
              <a:buAutoNum type="arabicPeriod"/>
            </a:pPr>
            <a:r>
              <a:rPr lang="en-GB" b="1" dirty="0">
                <a:latin typeface="+mj-lt"/>
              </a:rPr>
              <a:t>SCBA</a:t>
            </a:r>
            <a:r>
              <a:rPr lang="en-GB" dirty="0">
                <a:latin typeface="+mj-lt"/>
              </a:rPr>
              <a:t> is the </a:t>
            </a:r>
            <a:r>
              <a:rPr lang="en-GB" b="1" dirty="0">
                <a:latin typeface="+mj-lt"/>
              </a:rPr>
              <a:t>most used </a:t>
            </a:r>
            <a:r>
              <a:rPr lang="en-GB" dirty="0">
                <a:latin typeface="+mj-lt"/>
              </a:rPr>
              <a:t>method for evaluating transport projects. It </a:t>
            </a:r>
            <a:r>
              <a:rPr lang="en-GB" b="1" dirty="0">
                <a:latin typeface="+mj-lt"/>
              </a:rPr>
              <a:t>monetises </a:t>
            </a:r>
            <a:r>
              <a:rPr lang="en-GB" dirty="0">
                <a:latin typeface="+mj-lt"/>
              </a:rPr>
              <a:t>societal impacts based on individuals' willingness to pay from their private income. </a:t>
            </a:r>
          </a:p>
          <a:p>
            <a:pPr>
              <a:buFont typeface="+mj-lt"/>
              <a:buAutoNum type="arabicPeriod"/>
            </a:pPr>
            <a:r>
              <a:rPr lang="en-GB" b="1" dirty="0">
                <a:latin typeface="+mj-lt"/>
              </a:rPr>
              <a:t>SCBA is criticised</a:t>
            </a:r>
            <a:r>
              <a:rPr lang="en-GB" dirty="0">
                <a:latin typeface="+mj-lt"/>
              </a:rPr>
              <a:t> for not considering the </a:t>
            </a:r>
            <a:r>
              <a:rPr lang="en-GB" b="1" dirty="0">
                <a:latin typeface="+mj-lt"/>
              </a:rPr>
              <a:t>distribution of benefits/costs</a:t>
            </a:r>
            <a:r>
              <a:rPr lang="en-GB" dirty="0">
                <a:latin typeface="+mj-lt"/>
              </a:rPr>
              <a:t> and for </a:t>
            </a:r>
            <a:r>
              <a:rPr lang="en-GB" b="1" dirty="0">
                <a:latin typeface="+mj-lt"/>
              </a:rPr>
              <a:t>equalising private and public choices</a:t>
            </a:r>
          </a:p>
          <a:p>
            <a:pPr>
              <a:buFont typeface="+mj-lt"/>
              <a:buAutoNum type="arabicPeriod"/>
            </a:pPr>
            <a:r>
              <a:rPr lang="en-GB" b="1" dirty="0">
                <a:latin typeface="+mj-lt"/>
              </a:rPr>
              <a:t>PVE</a:t>
            </a:r>
            <a:r>
              <a:rPr lang="en-GB" dirty="0">
                <a:latin typeface="+mj-lt"/>
              </a:rPr>
              <a:t> evaluates government projects through an </a:t>
            </a:r>
            <a:r>
              <a:rPr lang="en-GB" b="1" dirty="0">
                <a:latin typeface="+mj-lt"/>
              </a:rPr>
              <a:t>experiment</a:t>
            </a:r>
            <a:r>
              <a:rPr lang="en-GB" dirty="0">
                <a:latin typeface="+mj-lt"/>
              </a:rPr>
              <a:t> where individuals select their preferred </a:t>
            </a:r>
            <a:r>
              <a:rPr lang="en-GB" b="1" dirty="0">
                <a:latin typeface="+mj-lt"/>
              </a:rPr>
              <a:t>portfolio of projects</a:t>
            </a:r>
            <a:r>
              <a:rPr lang="en-GB" dirty="0">
                <a:latin typeface="+mj-lt"/>
              </a:rPr>
              <a:t> within a constrained </a:t>
            </a:r>
            <a:r>
              <a:rPr lang="en-GB" b="1" dirty="0">
                <a:latin typeface="+mj-lt"/>
              </a:rPr>
              <a:t>public budget</a:t>
            </a:r>
            <a:r>
              <a:rPr lang="en-GB" dirty="0">
                <a:latin typeface="+mj-lt"/>
              </a:rPr>
              <a:t>. </a:t>
            </a:r>
          </a:p>
          <a:p>
            <a:pPr>
              <a:buFont typeface="+mj-lt"/>
              <a:buAutoNum type="arabicPeriod"/>
            </a:pPr>
            <a:r>
              <a:rPr lang="en-GB" b="1" dirty="0">
                <a:latin typeface="+mj-lt"/>
              </a:rPr>
              <a:t>MCA</a:t>
            </a:r>
            <a:r>
              <a:rPr lang="en-GB" dirty="0">
                <a:latin typeface="+mj-lt"/>
              </a:rPr>
              <a:t> comprises </a:t>
            </a:r>
            <a:r>
              <a:rPr lang="en-GB" b="1" dirty="0">
                <a:latin typeface="+mj-lt"/>
              </a:rPr>
              <a:t>diverse</a:t>
            </a:r>
            <a:r>
              <a:rPr lang="en-GB" dirty="0">
                <a:latin typeface="+mj-lt"/>
              </a:rPr>
              <a:t> methods that consider </a:t>
            </a:r>
            <a:r>
              <a:rPr lang="en-GB" b="1" dirty="0">
                <a:latin typeface="+mj-lt"/>
              </a:rPr>
              <a:t>multiple objectives</a:t>
            </a:r>
            <a:r>
              <a:rPr lang="en-GB" dirty="0">
                <a:latin typeface="+mj-lt"/>
              </a:rPr>
              <a:t> and criteria in decision-making</a:t>
            </a:r>
          </a:p>
          <a:p>
            <a:pPr>
              <a:buFont typeface="+mj-lt"/>
              <a:buAutoNum type="arabicPeriod"/>
            </a:pPr>
            <a:r>
              <a:rPr lang="en-GB" b="1" dirty="0">
                <a:latin typeface="+mj-lt"/>
              </a:rPr>
              <a:t>MCA</a:t>
            </a:r>
            <a:r>
              <a:rPr lang="en-GB" dirty="0">
                <a:latin typeface="+mj-lt"/>
              </a:rPr>
              <a:t> allowing analysts more </a:t>
            </a:r>
            <a:r>
              <a:rPr lang="en-GB" b="1" dirty="0">
                <a:latin typeface="+mj-lt"/>
              </a:rPr>
              <a:t>freedom</a:t>
            </a:r>
            <a:r>
              <a:rPr lang="en-GB" dirty="0">
                <a:latin typeface="+mj-lt"/>
              </a:rPr>
              <a:t> in selecting criteria and determining weights than SCBA and PVE. It can measure intangibles better than SCBA but is criticized for subjective weighting</a:t>
            </a:r>
          </a:p>
          <a:p>
            <a:pPr>
              <a:buFont typeface="+mj-lt"/>
              <a:buAutoNum type="arabicPeriod"/>
            </a:pPr>
            <a:r>
              <a:rPr lang="en-GB" b="1" dirty="0">
                <a:latin typeface="+mj-lt"/>
              </a:rPr>
              <a:t>EIA</a:t>
            </a:r>
            <a:r>
              <a:rPr lang="en-GB" dirty="0">
                <a:latin typeface="+mj-lt"/>
              </a:rPr>
              <a:t> is a comprehensive evaluation of likely </a:t>
            </a:r>
            <a:r>
              <a:rPr lang="en-GB" b="1" dirty="0">
                <a:latin typeface="+mj-lt"/>
              </a:rPr>
              <a:t>environmental effects </a:t>
            </a:r>
            <a:r>
              <a:rPr lang="en-GB" dirty="0">
                <a:latin typeface="+mj-lt"/>
              </a:rPr>
              <a:t>of a transport project and includes </a:t>
            </a:r>
            <a:r>
              <a:rPr lang="en-GB" b="1" dirty="0">
                <a:latin typeface="+mj-lt"/>
              </a:rPr>
              <a:t>recommendations for mitigating</a:t>
            </a:r>
            <a:r>
              <a:rPr lang="en-GB" dirty="0">
                <a:latin typeface="+mj-lt"/>
              </a:rPr>
              <a:t> impacts</a:t>
            </a:r>
          </a:p>
          <a:p>
            <a:pPr>
              <a:buFont typeface="+mj-lt"/>
              <a:buAutoNum type="arabicPeriod"/>
            </a:pPr>
            <a:r>
              <a:rPr lang="en-GB" b="1" dirty="0">
                <a:latin typeface="+mj-lt"/>
              </a:rPr>
              <a:t>SIA </a:t>
            </a:r>
            <a:r>
              <a:rPr lang="en-GB" dirty="0">
                <a:latin typeface="+mj-lt"/>
              </a:rPr>
              <a:t>aims to bring about a more sustainable and equitable </a:t>
            </a:r>
            <a:r>
              <a:rPr lang="en-GB" b="1" dirty="0">
                <a:latin typeface="+mj-lt"/>
              </a:rPr>
              <a:t>biophysical and human environment</a:t>
            </a:r>
            <a:r>
              <a:rPr lang="en-GB" dirty="0">
                <a:latin typeface="+mj-lt"/>
              </a:rPr>
              <a:t> by analysing and monitoring social consequences of planned transport interventions</a:t>
            </a:r>
            <a:endParaRPr lang="en-US" dirty="0">
              <a:latin typeface="+mj-lt"/>
            </a:endParaRPr>
          </a:p>
          <a:p>
            <a:pPr>
              <a:buFont typeface="+mj-lt"/>
              <a:buAutoNum type="arabicPeriod"/>
            </a:pPr>
            <a:r>
              <a:rPr lang="en-US" b="1" dirty="0">
                <a:latin typeface="+mj-lt"/>
              </a:rPr>
              <a:t>Each method</a:t>
            </a:r>
            <a:r>
              <a:rPr lang="en-US" dirty="0">
                <a:latin typeface="+mj-lt"/>
              </a:rPr>
              <a:t> has its strengths and limitations, and their applications depend on the </a:t>
            </a:r>
            <a:r>
              <a:rPr lang="en-US" b="1" dirty="0">
                <a:latin typeface="+mj-lt"/>
              </a:rPr>
              <a:t>specific objectives and contexts</a:t>
            </a:r>
            <a:r>
              <a:rPr lang="en-US" dirty="0">
                <a:latin typeface="+mj-lt"/>
              </a:rPr>
              <a:t> of transport policy evaluation. </a:t>
            </a:r>
            <a:r>
              <a:rPr lang="en-US" b="1" dirty="0">
                <a:latin typeface="+mj-lt"/>
              </a:rPr>
              <a:t>Combination</a:t>
            </a:r>
            <a:r>
              <a:rPr lang="en-US" dirty="0">
                <a:latin typeface="+mj-lt"/>
              </a:rPr>
              <a:t> of methods is recommended in many cases.</a:t>
            </a:r>
          </a:p>
        </p:txBody>
      </p:sp>
      <p:pic>
        <p:nvPicPr>
          <p:cNvPr id="5" name="Afbeelding 4" descr="Afbeelding met schermopname&#10;&#10;Automatisch gegenereerde beschrijving">
            <a:extLst>
              <a:ext uri="{FF2B5EF4-FFF2-40B4-BE49-F238E27FC236}">
                <a16:creationId xmlns:a16="http://schemas.microsoft.com/office/drawing/2014/main" id="{51F8F671-ECE4-2A23-A9CB-736188434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933" y="3110948"/>
            <a:ext cx="4452032" cy="3109466"/>
          </a:xfrm>
          <a:prstGeom prst="rect">
            <a:avLst/>
          </a:prstGeom>
        </p:spPr>
      </p:pic>
      <p:sp>
        <p:nvSpPr>
          <p:cNvPr id="7" name="Tekstvak 6">
            <a:extLst>
              <a:ext uri="{FF2B5EF4-FFF2-40B4-BE49-F238E27FC236}">
                <a16:creationId xmlns:a16="http://schemas.microsoft.com/office/drawing/2014/main" id="{6A99D4BD-5764-36B5-88E5-7C5B81160ED0}"/>
              </a:ext>
            </a:extLst>
          </p:cNvPr>
          <p:cNvSpPr txBox="1"/>
          <p:nvPr/>
        </p:nvSpPr>
        <p:spPr>
          <a:xfrm>
            <a:off x="7647203" y="6104998"/>
            <a:ext cx="2305878" cy="230832"/>
          </a:xfrm>
          <a:prstGeom prst="rect">
            <a:avLst/>
          </a:prstGeom>
          <a:noFill/>
        </p:spPr>
        <p:txBody>
          <a:bodyPr wrap="square">
            <a:spAutoFit/>
          </a:bodyPr>
          <a:lstStyle/>
          <a:p>
            <a:r>
              <a:rPr lang="en-GB" sz="900" dirty="0">
                <a:hlinkClick r:id="rId3"/>
              </a:rPr>
              <a:t>Discussion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115004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buitenshuis, hemel, weg, berg&#10;&#10;Automatisch gegenereerde beschrijving">
            <a:extLst>
              <a:ext uri="{FF2B5EF4-FFF2-40B4-BE49-F238E27FC236}">
                <a16:creationId xmlns:a16="http://schemas.microsoft.com/office/drawing/2014/main" id="{A8571494-1181-3044-37A1-11742E097824}"/>
              </a:ext>
            </a:extLst>
          </p:cNvPr>
          <p:cNvPicPr>
            <a:picLocks noChangeAspect="1"/>
          </p:cNvPicPr>
          <p:nvPr/>
        </p:nvPicPr>
        <p:blipFill rotWithShape="1">
          <a:blip r:embed="rId2">
            <a:extLst>
              <a:ext uri="{28A0092B-C50C-407E-A947-70E740481C1C}">
                <a14:useLocalDpi xmlns:a14="http://schemas.microsoft.com/office/drawing/2010/main" val="0"/>
              </a:ext>
            </a:extLst>
          </a:blip>
          <a:srcRect t="15686"/>
          <a:stretch/>
        </p:blipFill>
        <p:spPr>
          <a:xfrm>
            <a:off x="0" y="1"/>
            <a:ext cx="12270208" cy="6858000"/>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bg1">
              <a:lumMod val="65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892552"/>
          </a:xfrm>
          <a:prstGeom prst="rect">
            <a:avLst/>
          </a:prstGeom>
          <a:solidFill>
            <a:schemeClr val="bg1">
              <a:lumMod val="65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15: </a:t>
            </a:r>
            <a:r>
              <a:rPr lang="en-GB" sz="3200" b="1" dirty="0">
                <a:latin typeface="Goudy Old Style" panose="02020502050305020303" pitchFamily="18" charset="0"/>
              </a:rPr>
              <a:t>Appraisal methods for transport policy</a:t>
            </a:r>
            <a:endParaRPr lang="nl-NL" sz="3200" b="1" dirty="0">
              <a:latin typeface="Goudy Old Style" panose="02020502050305020303" pitchFamily="18" charset="0"/>
            </a:endParaRPr>
          </a:p>
          <a:p>
            <a:r>
              <a:rPr lang="nl-NL" sz="2000" b="1" dirty="0" err="1">
                <a:latin typeface="Goudy Old Style" panose="02020502050305020303" pitchFamily="18" charset="0"/>
              </a:rPr>
              <a:t>Authors</a:t>
            </a:r>
            <a:r>
              <a:rPr lang="nl-NL" sz="2000" b="1" dirty="0">
                <a:latin typeface="Goudy Old Style" panose="02020502050305020303" pitchFamily="18" charset="0"/>
              </a:rPr>
              <a:t>: Niek Mouter and Piet Rietveld</a:t>
            </a:r>
            <a:endParaRPr lang="nl-NL" sz="2000" b="1" dirty="0"/>
          </a:p>
        </p:txBody>
      </p:sp>
      <p:sp>
        <p:nvSpPr>
          <p:cNvPr id="2" name="Tekstvak 1">
            <a:extLst>
              <a:ext uri="{FF2B5EF4-FFF2-40B4-BE49-F238E27FC236}">
                <a16:creationId xmlns:a16="http://schemas.microsoft.com/office/drawing/2014/main" id="{4BB461D3-156C-0807-EB56-BE2C73EA5BF6}"/>
              </a:ext>
            </a:extLst>
          </p:cNvPr>
          <p:cNvSpPr txBox="1"/>
          <p:nvPr/>
        </p:nvSpPr>
        <p:spPr>
          <a:xfrm>
            <a:off x="333906" y="6292055"/>
            <a:ext cx="3318235" cy="230832"/>
          </a:xfrm>
          <a:prstGeom prst="rect">
            <a:avLst/>
          </a:prstGeom>
          <a:solidFill>
            <a:schemeClr val="bg1">
              <a:lumMod val="85000"/>
            </a:schemeClr>
          </a:solidFill>
        </p:spPr>
        <p:txBody>
          <a:bodyPr wrap="square" rtlCol="0">
            <a:spAutoFit/>
          </a:bodyPr>
          <a:lstStyle/>
          <a:p>
            <a:r>
              <a:rPr lang="en-GB" sz="900" dirty="0">
                <a:hlinkClick r:id="rId4"/>
              </a:rPr>
              <a:t>Road - Free image on </a:t>
            </a:r>
            <a:r>
              <a:rPr lang="en-GB" sz="900" dirty="0" err="1">
                <a:hlinkClick r:id="rId4"/>
              </a:rPr>
              <a:t>Unsplash</a:t>
            </a:r>
            <a:r>
              <a:rPr lang="en-GB" sz="900" dirty="0"/>
              <a:t> </a:t>
            </a:r>
          </a:p>
        </p:txBody>
      </p:sp>
    </p:spTree>
    <p:extLst>
      <p:ext uri="{BB962C8B-B14F-4D97-AF65-F5344CB8AC3E}">
        <p14:creationId xmlns:p14="http://schemas.microsoft.com/office/powerpoint/2010/main" val="160533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13622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7AD74-2BB2-8AAB-1046-50CA4BFA7638}"/>
              </a:ext>
            </a:extLst>
          </p:cNvPr>
          <p:cNvSpPr>
            <a:spLocks noGrp="1"/>
          </p:cNvSpPr>
          <p:nvPr>
            <p:ph type="title"/>
          </p:nvPr>
        </p:nvSpPr>
        <p:spPr/>
        <p:txBody>
          <a:bodyPr/>
          <a:lstStyle/>
          <a:p>
            <a:r>
              <a:rPr lang="en-GB" dirty="0">
                <a:solidFill>
                  <a:srgbClr val="00B0F0"/>
                </a:solidFill>
                <a:latin typeface="+mj-lt"/>
              </a:rPr>
              <a:t>Overview chapter</a:t>
            </a:r>
            <a:endParaRPr lang="en-GB" dirty="0">
              <a:solidFill>
                <a:srgbClr val="00B0F0"/>
              </a:solidFill>
            </a:endParaRPr>
          </a:p>
        </p:txBody>
      </p:sp>
      <p:sp>
        <p:nvSpPr>
          <p:cNvPr id="3" name="Tijdelijke aanduiding voor inhoud 2">
            <a:extLst>
              <a:ext uri="{FF2B5EF4-FFF2-40B4-BE49-F238E27FC236}">
                <a16:creationId xmlns:a16="http://schemas.microsoft.com/office/drawing/2014/main" id="{0910D71F-7638-59B5-4567-5305F4BB3B26}"/>
              </a:ext>
            </a:extLst>
          </p:cNvPr>
          <p:cNvSpPr>
            <a:spLocks noGrp="1"/>
          </p:cNvSpPr>
          <p:nvPr>
            <p:ph idx="1"/>
          </p:nvPr>
        </p:nvSpPr>
        <p:spPr/>
        <p:txBody>
          <a:bodyPr/>
          <a:lstStyle/>
          <a:p>
            <a:pPr marL="514350" indent="-514350">
              <a:buFont typeface="+mj-lt"/>
              <a:buAutoNum type="arabicPeriod"/>
            </a:pPr>
            <a:r>
              <a:rPr lang="en-GB" dirty="0">
                <a:latin typeface="+mj-lt"/>
              </a:rPr>
              <a:t>Social Cost-Benefit Analysis (SCBA)</a:t>
            </a:r>
          </a:p>
          <a:p>
            <a:pPr marL="514350" indent="-514350">
              <a:buFont typeface="+mj-lt"/>
              <a:buAutoNum type="arabicPeriod"/>
            </a:pPr>
            <a:r>
              <a:rPr lang="en-GB" dirty="0">
                <a:latin typeface="+mj-lt"/>
              </a:rPr>
              <a:t>Participatory Value Evaluation (PVE)</a:t>
            </a:r>
          </a:p>
          <a:p>
            <a:pPr marL="514350" indent="-514350">
              <a:buFont typeface="+mj-lt"/>
              <a:buAutoNum type="arabicPeriod"/>
            </a:pPr>
            <a:r>
              <a:rPr lang="en-GB" dirty="0">
                <a:latin typeface="+mj-lt"/>
              </a:rPr>
              <a:t>Multi-Criteria Analysis (MCA)</a:t>
            </a:r>
          </a:p>
          <a:p>
            <a:pPr marL="514350" indent="-514350">
              <a:buFont typeface="+mj-lt"/>
              <a:buAutoNum type="arabicPeriod"/>
            </a:pPr>
            <a:r>
              <a:rPr lang="en-GB" dirty="0">
                <a:latin typeface="+mj-lt"/>
              </a:rPr>
              <a:t>Environmental Impact Assessment (EIA)</a:t>
            </a:r>
          </a:p>
          <a:p>
            <a:pPr marL="514350" indent="-514350">
              <a:buFont typeface="+mj-lt"/>
              <a:buAutoNum type="arabicPeriod"/>
            </a:pPr>
            <a:r>
              <a:rPr lang="en-GB" dirty="0">
                <a:latin typeface="+mj-lt"/>
              </a:rPr>
              <a:t>Social Impact Assessment (SIA)</a:t>
            </a:r>
          </a:p>
          <a:p>
            <a:pPr marL="514350" indent="-514350">
              <a:buFont typeface="+mj-lt"/>
              <a:buAutoNum type="arabicPeriod"/>
            </a:pPr>
            <a:r>
              <a:rPr lang="en-GB" dirty="0">
                <a:latin typeface="+mj-lt"/>
              </a:rPr>
              <a:t>Comparing the five appraisal methods</a:t>
            </a:r>
          </a:p>
          <a:p>
            <a:pPr marL="514350" indent="-514350">
              <a:buFont typeface="+mj-lt"/>
              <a:buAutoNum type="arabicPeriod"/>
            </a:pPr>
            <a:r>
              <a:rPr lang="en-GB" dirty="0">
                <a:latin typeface="+mj-lt"/>
              </a:rPr>
              <a:t>Conclusions</a:t>
            </a:r>
          </a:p>
          <a:p>
            <a:pPr marL="0" indent="0">
              <a:buNone/>
            </a:pPr>
            <a:endParaRPr lang="en-GB" dirty="0"/>
          </a:p>
        </p:txBody>
      </p:sp>
      <p:sp>
        <p:nvSpPr>
          <p:cNvPr id="4" name="Rechthoek 3">
            <a:extLst>
              <a:ext uri="{FF2B5EF4-FFF2-40B4-BE49-F238E27FC236}">
                <a16:creationId xmlns:a16="http://schemas.microsoft.com/office/drawing/2014/main" id="{78A5D0D0-A916-4BEB-516A-5B9C22AAF39B}"/>
              </a:ext>
            </a:extLst>
          </p:cNvPr>
          <p:cNvSpPr/>
          <p:nvPr/>
        </p:nvSpPr>
        <p:spPr>
          <a:xfrm>
            <a:off x="838200" y="1800458"/>
            <a:ext cx="6540500" cy="508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zwart, duisternis&#10;&#10;Automatisch gegenereerde beschrijving">
            <a:extLst>
              <a:ext uri="{FF2B5EF4-FFF2-40B4-BE49-F238E27FC236}">
                <a16:creationId xmlns:a16="http://schemas.microsoft.com/office/drawing/2014/main" id="{9ADC8227-BD01-C928-0691-AA49E9909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39" y="3033146"/>
            <a:ext cx="3222346" cy="3131718"/>
          </a:xfrm>
          <a:prstGeom prst="rect">
            <a:avLst/>
          </a:prstGeom>
        </p:spPr>
      </p:pic>
      <p:sp>
        <p:nvSpPr>
          <p:cNvPr id="6" name="Tekstvak 6">
            <a:extLst>
              <a:ext uri="{FF2B5EF4-FFF2-40B4-BE49-F238E27FC236}">
                <a16:creationId xmlns:a16="http://schemas.microsoft.com/office/drawing/2014/main" id="{723A158D-B4F5-A159-9F8E-EF9E268DE84E}"/>
              </a:ext>
            </a:extLst>
          </p:cNvPr>
          <p:cNvSpPr txBox="1"/>
          <p:nvPr/>
        </p:nvSpPr>
        <p:spPr>
          <a:xfrm>
            <a:off x="8450631" y="6492875"/>
            <a:ext cx="2067339" cy="230832"/>
          </a:xfrm>
          <a:prstGeom prst="rect">
            <a:avLst/>
          </a:prstGeom>
          <a:noFill/>
        </p:spPr>
        <p:txBody>
          <a:bodyPr wrap="square">
            <a:spAutoFit/>
          </a:bodyPr>
          <a:lstStyle/>
          <a:p>
            <a:r>
              <a:rPr lang="en-GB" sz="900" dirty="0">
                <a:hlinkClick r:id="rId3"/>
              </a:rPr>
              <a:t>Measure - Free image on </a:t>
            </a:r>
            <a:r>
              <a:rPr lang="en-GB" sz="900" dirty="0" err="1">
                <a:hlinkClick r:id="rId3"/>
              </a:rPr>
              <a:t>Pixabay</a:t>
            </a:r>
            <a:r>
              <a:rPr lang="en-GB" sz="900" dirty="0"/>
              <a:t> </a:t>
            </a:r>
          </a:p>
        </p:txBody>
      </p:sp>
    </p:spTree>
    <p:extLst>
      <p:ext uri="{BB962C8B-B14F-4D97-AF65-F5344CB8AC3E}">
        <p14:creationId xmlns:p14="http://schemas.microsoft.com/office/powerpoint/2010/main" val="110041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28E1C0E-0259-976A-63D5-569887D51E4C}"/>
              </a:ext>
            </a:extLst>
          </p:cNvPr>
          <p:cNvPicPr>
            <a:picLocks noChangeAspect="1"/>
          </p:cNvPicPr>
          <p:nvPr/>
        </p:nvPicPr>
        <p:blipFill>
          <a:blip r:embed="rId2">
            <a:extLst>
              <a:ext uri="{28A0092B-C50C-407E-A947-70E740481C1C}">
                <a14:useLocalDpi xmlns:a14="http://schemas.microsoft.com/office/drawing/2010/main" val="0"/>
              </a:ext>
            </a:extLst>
          </a:blip>
          <a:srcRect l="29160" r="29160"/>
          <a:stretch/>
        </p:blipFill>
        <p:spPr>
          <a:xfrm flipH="1">
            <a:off x="7367450" y="0"/>
            <a:ext cx="4852459" cy="68580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itel 1">
            <a:extLst>
              <a:ext uri="{FF2B5EF4-FFF2-40B4-BE49-F238E27FC236}">
                <a16:creationId xmlns:a16="http://schemas.microsoft.com/office/drawing/2014/main" id="{9D139E3F-BE07-645E-9C15-9DC53CF2F3D6}"/>
              </a:ext>
            </a:extLst>
          </p:cNvPr>
          <p:cNvSpPr>
            <a:spLocks noGrp="1"/>
          </p:cNvSpPr>
          <p:nvPr>
            <p:ph type="title"/>
          </p:nvPr>
        </p:nvSpPr>
        <p:spPr>
          <a:xfrm>
            <a:off x="832789" y="123036"/>
            <a:ext cx="10523374" cy="1807305"/>
          </a:xfrm>
        </p:spPr>
        <p:txBody>
          <a:bodyPr>
            <a:normAutofit/>
          </a:bodyPr>
          <a:lstStyle/>
          <a:p>
            <a:r>
              <a:rPr lang="en-GB" dirty="0">
                <a:solidFill>
                  <a:srgbClr val="00B0F0"/>
                </a:solidFill>
              </a:rPr>
              <a:t>Social Cost-Benefit Analysis (SCBA)</a:t>
            </a:r>
          </a:p>
        </p:txBody>
      </p:sp>
      <p:sp>
        <p:nvSpPr>
          <p:cNvPr id="3" name="Tijdelijke aanduiding voor inhoud 2">
            <a:extLst>
              <a:ext uri="{FF2B5EF4-FFF2-40B4-BE49-F238E27FC236}">
                <a16:creationId xmlns:a16="http://schemas.microsoft.com/office/drawing/2014/main" id="{99B79098-F431-B405-4B0D-78E9EAFF750F}"/>
              </a:ext>
            </a:extLst>
          </p:cNvPr>
          <p:cNvSpPr>
            <a:spLocks noGrp="1"/>
          </p:cNvSpPr>
          <p:nvPr>
            <p:ph idx="1"/>
          </p:nvPr>
        </p:nvSpPr>
        <p:spPr>
          <a:xfrm>
            <a:off x="914399" y="2053377"/>
            <a:ext cx="6422094" cy="4681587"/>
          </a:xfrm>
        </p:spPr>
        <p:txBody>
          <a:bodyPr>
            <a:normAutofit/>
          </a:bodyPr>
          <a:lstStyle/>
          <a:p>
            <a:pPr marL="0" indent="0">
              <a:buNone/>
            </a:pPr>
            <a:r>
              <a:rPr lang="en-GB" sz="2400" dirty="0">
                <a:latin typeface="+mj-lt"/>
              </a:rPr>
              <a:t>In virtually all western countries </a:t>
            </a:r>
            <a:r>
              <a:rPr lang="en-GB" sz="2400" b="1" dirty="0">
                <a:latin typeface="+mj-lt"/>
              </a:rPr>
              <a:t>Social Cost–Benefit Analysis (SCBA)</a:t>
            </a:r>
            <a:r>
              <a:rPr lang="en-GB" sz="2400" dirty="0">
                <a:latin typeface="+mj-lt"/>
              </a:rPr>
              <a:t> is </a:t>
            </a:r>
            <a:r>
              <a:rPr lang="en-GB" sz="2400" b="1" dirty="0">
                <a:latin typeface="+mj-lt"/>
              </a:rPr>
              <a:t>mandatory</a:t>
            </a:r>
            <a:r>
              <a:rPr lang="en-GB" sz="2400" dirty="0">
                <a:latin typeface="+mj-lt"/>
              </a:rPr>
              <a:t> when national funding is considered for large transport projects (Mackie et al., 2014)</a:t>
            </a:r>
            <a:br>
              <a:rPr lang="en-GB" sz="2400" dirty="0">
                <a:latin typeface="+mj-lt"/>
              </a:rPr>
            </a:br>
            <a:endParaRPr lang="en-GB" sz="2400" dirty="0">
              <a:latin typeface="+mj-lt"/>
            </a:endParaRPr>
          </a:p>
          <a:p>
            <a:r>
              <a:rPr lang="en-GB" sz="2400" dirty="0">
                <a:latin typeface="+mj-lt"/>
              </a:rPr>
              <a:t>A SCBA is an </a:t>
            </a:r>
            <a:r>
              <a:rPr lang="en-GB" sz="2400" b="1" dirty="0">
                <a:latin typeface="+mj-lt"/>
              </a:rPr>
              <a:t>overview</a:t>
            </a:r>
            <a:r>
              <a:rPr lang="en-GB" sz="2400" dirty="0">
                <a:latin typeface="+mj-lt"/>
              </a:rPr>
              <a:t> of all the </a:t>
            </a:r>
            <a:r>
              <a:rPr lang="en-GB" sz="2400" b="1" dirty="0">
                <a:latin typeface="+mj-lt"/>
              </a:rPr>
              <a:t>positive effects</a:t>
            </a:r>
            <a:r>
              <a:rPr lang="en-GB" sz="2400" dirty="0">
                <a:latin typeface="+mj-lt"/>
              </a:rPr>
              <a:t> (benefits) and </a:t>
            </a:r>
            <a:r>
              <a:rPr lang="en-GB" sz="2400" b="1" dirty="0">
                <a:latin typeface="+mj-lt"/>
              </a:rPr>
              <a:t>negative effects</a:t>
            </a:r>
            <a:r>
              <a:rPr lang="en-GB" sz="2400" dirty="0">
                <a:latin typeface="+mj-lt"/>
              </a:rPr>
              <a:t> (costs) of a project or policy option (e.g., van Wee, 2012)</a:t>
            </a:r>
          </a:p>
          <a:p>
            <a:pPr>
              <a:buFont typeface="Arial" panose="020B0604020202020204" pitchFamily="34" charset="0"/>
              <a:buChar char="•"/>
            </a:pPr>
            <a:r>
              <a:rPr lang="en-GB" sz="2400" dirty="0">
                <a:latin typeface="+mj-lt"/>
              </a:rPr>
              <a:t>Welfare economics forms the theoretical basis of SCBA</a:t>
            </a:r>
            <a:endParaRPr lang="en-GB" sz="2000" dirty="0">
              <a:latin typeface="+mj-lt"/>
            </a:endParaRPr>
          </a:p>
        </p:txBody>
      </p:sp>
      <p:sp>
        <p:nvSpPr>
          <p:cNvPr id="6" name="Tekstvak 5">
            <a:extLst>
              <a:ext uri="{FF2B5EF4-FFF2-40B4-BE49-F238E27FC236}">
                <a16:creationId xmlns:a16="http://schemas.microsoft.com/office/drawing/2014/main" id="{83C8232B-22E2-C022-470B-EE890FF94B63}"/>
              </a:ext>
            </a:extLst>
          </p:cNvPr>
          <p:cNvSpPr txBox="1"/>
          <p:nvPr/>
        </p:nvSpPr>
        <p:spPr>
          <a:xfrm>
            <a:off x="0" y="6488668"/>
            <a:ext cx="8822261" cy="369332"/>
          </a:xfrm>
          <a:prstGeom prst="rect">
            <a:avLst/>
          </a:prstGeom>
          <a:noFill/>
        </p:spPr>
        <p:txBody>
          <a:bodyPr wrap="square">
            <a:spAutoFit/>
          </a:bodyPr>
          <a:lstStyle/>
          <a:p>
            <a:r>
              <a:rPr lang="en-GB" sz="900" dirty="0"/>
              <a:t>Mackie, P., T. Worsley and J. Eliasson (2014), ‘Transport appraisal revisited’, Research in Transportation Economics, 47, 3–18.</a:t>
            </a:r>
            <a:br>
              <a:rPr lang="en-GB" sz="900" dirty="0"/>
            </a:br>
            <a:r>
              <a:rPr lang="en-GB" sz="900" dirty="0"/>
              <a:t>Van Wee, B. (2012), ‘How suitable is CBA for the ex-ante evaluation of transport projects and policies? A discussion from the perspective of ethics’, Transport Policy, 19(1), 1–7.</a:t>
            </a:r>
          </a:p>
        </p:txBody>
      </p:sp>
      <p:sp>
        <p:nvSpPr>
          <p:cNvPr id="7" name="TextBox 6">
            <a:extLst>
              <a:ext uri="{FF2B5EF4-FFF2-40B4-BE49-F238E27FC236}">
                <a16:creationId xmlns:a16="http://schemas.microsoft.com/office/drawing/2014/main" id="{0B04C48F-1A75-08C3-896C-8D1DC136AA71}"/>
              </a:ext>
            </a:extLst>
          </p:cNvPr>
          <p:cNvSpPr txBox="1"/>
          <p:nvPr/>
        </p:nvSpPr>
        <p:spPr>
          <a:xfrm>
            <a:off x="9374777" y="6627168"/>
            <a:ext cx="6139542" cy="230832"/>
          </a:xfrm>
          <a:prstGeom prst="rect">
            <a:avLst/>
          </a:prstGeom>
          <a:noFill/>
        </p:spPr>
        <p:txBody>
          <a:bodyPr wrap="square">
            <a:spAutoFit/>
          </a:bodyPr>
          <a:lstStyle/>
          <a:p>
            <a:r>
              <a:rPr lang="en-US" sz="900" dirty="0">
                <a:hlinkClick r:id="rId3"/>
              </a:rPr>
              <a:t>Audit Auditor Analysis - Free photo on </a:t>
            </a:r>
            <a:r>
              <a:rPr lang="en-US" sz="900" dirty="0" err="1">
                <a:hlinkClick r:id="rId3"/>
              </a:rPr>
              <a:t>Pixabay</a:t>
            </a:r>
            <a:r>
              <a:rPr lang="en-US" sz="900" dirty="0">
                <a:hlinkClick r:id="rId3"/>
              </a:rPr>
              <a:t> - </a:t>
            </a:r>
            <a:r>
              <a:rPr lang="en-US" sz="900" dirty="0" err="1">
                <a:hlinkClick r:id="rId3"/>
              </a:rPr>
              <a:t>Pixabay</a:t>
            </a:r>
            <a:endParaRPr lang="nl-NL" sz="900" dirty="0"/>
          </a:p>
        </p:txBody>
      </p:sp>
    </p:spTree>
    <p:extLst>
      <p:ext uri="{BB962C8B-B14F-4D97-AF65-F5344CB8AC3E}">
        <p14:creationId xmlns:p14="http://schemas.microsoft.com/office/powerpoint/2010/main" val="404020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A6F08-B1FD-0D22-3D30-BB0050DE9F17}"/>
              </a:ext>
            </a:extLst>
          </p:cNvPr>
          <p:cNvSpPr>
            <a:spLocks noGrp="1"/>
          </p:cNvSpPr>
          <p:nvPr>
            <p:ph type="title"/>
          </p:nvPr>
        </p:nvSpPr>
        <p:spPr/>
        <p:txBody>
          <a:bodyPr/>
          <a:lstStyle/>
          <a:p>
            <a:r>
              <a:rPr lang="en-GB" dirty="0">
                <a:solidFill>
                  <a:srgbClr val="00B0F0"/>
                </a:solidFill>
              </a:rPr>
              <a:t>SCBA: Underlying principles</a:t>
            </a:r>
            <a:endParaRPr lang="en-GB" dirty="0"/>
          </a:p>
        </p:txBody>
      </p:sp>
      <p:sp>
        <p:nvSpPr>
          <p:cNvPr id="3" name="Tijdelijke aanduiding voor inhoud 2">
            <a:extLst>
              <a:ext uri="{FF2B5EF4-FFF2-40B4-BE49-F238E27FC236}">
                <a16:creationId xmlns:a16="http://schemas.microsoft.com/office/drawing/2014/main" id="{EB5A4A8B-5806-C845-B2A0-2ECADE8E8905}"/>
              </a:ext>
            </a:extLst>
          </p:cNvPr>
          <p:cNvSpPr>
            <a:spLocks noGrp="1"/>
          </p:cNvSpPr>
          <p:nvPr>
            <p:ph idx="1"/>
          </p:nvPr>
        </p:nvSpPr>
        <p:spPr>
          <a:xfrm>
            <a:off x="838200" y="1419326"/>
            <a:ext cx="10515600" cy="4351338"/>
          </a:xfrm>
        </p:spPr>
        <p:txBody>
          <a:bodyPr>
            <a:noAutofit/>
          </a:bodyPr>
          <a:lstStyle/>
          <a:p>
            <a:pPr marL="0" indent="0">
              <a:buNone/>
            </a:pPr>
            <a:r>
              <a:rPr lang="en-GB" sz="2400" dirty="0">
                <a:latin typeface="+mj-lt"/>
              </a:rPr>
              <a:t>When is the </a:t>
            </a:r>
            <a:r>
              <a:rPr lang="en-GB" sz="2400" b="1" dirty="0">
                <a:latin typeface="+mj-lt"/>
              </a:rPr>
              <a:t>social welfare effect </a:t>
            </a:r>
            <a:r>
              <a:rPr lang="en-GB" sz="2400" dirty="0">
                <a:latin typeface="+mj-lt"/>
              </a:rPr>
              <a:t>of a policy</a:t>
            </a:r>
            <a:r>
              <a:rPr lang="en-GB" sz="2400" b="1" dirty="0">
                <a:latin typeface="+mj-lt"/>
              </a:rPr>
              <a:t> positive</a:t>
            </a:r>
            <a:r>
              <a:rPr lang="en-GB" sz="2400" dirty="0">
                <a:latin typeface="+mj-lt"/>
              </a:rPr>
              <a:t>?</a:t>
            </a:r>
          </a:p>
          <a:p>
            <a:pPr>
              <a:buFont typeface="Arial" panose="020B0604020202020204" pitchFamily="34" charset="0"/>
              <a:buChar char="•"/>
            </a:pPr>
            <a:r>
              <a:rPr lang="en-GB" sz="2400" b="1" dirty="0">
                <a:latin typeface="+mj-lt"/>
              </a:rPr>
              <a:t>Pareto criterion</a:t>
            </a:r>
            <a:r>
              <a:rPr lang="en-GB" sz="2400" dirty="0">
                <a:latin typeface="+mj-lt"/>
              </a:rPr>
              <a:t>: it is positive if a project </a:t>
            </a:r>
            <a:r>
              <a:rPr lang="en-GB" sz="2400" b="1" dirty="0">
                <a:latin typeface="+mj-lt"/>
              </a:rPr>
              <a:t>benefits someone without making anyone worse off </a:t>
            </a:r>
            <a:r>
              <a:rPr lang="en-GB" sz="2400" dirty="0">
                <a:latin typeface="+mj-lt"/>
              </a:rPr>
              <a:t>(</a:t>
            </a:r>
            <a:r>
              <a:rPr lang="en-GB" sz="2400" dirty="0" err="1">
                <a:latin typeface="+mj-lt"/>
              </a:rPr>
              <a:t>Nyborg</a:t>
            </a:r>
            <a:r>
              <a:rPr lang="en-GB" sz="2400" dirty="0">
                <a:latin typeface="+mj-lt"/>
              </a:rPr>
              <a:t>, 2014)</a:t>
            </a:r>
          </a:p>
          <a:p>
            <a:pPr>
              <a:buFont typeface="Arial" panose="020B0604020202020204" pitchFamily="34" charset="0"/>
              <a:buChar char="•"/>
            </a:pPr>
            <a:r>
              <a:rPr lang="en-GB" sz="2400" b="1" dirty="0">
                <a:latin typeface="+mj-lt"/>
              </a:rPr>
              <a:t>Kaldor-Hicks efficiency criterion</a:t>
            </a:r>
            <a:r>
              <a:rPr lang="en-GB" sz="2400" dirty="0">
                <a:latin typeface="+mj-lt"/>
              </a:rPr>
              <a:t>: when those who benefit can </a:t>
            </a:r>
            <a:r>
              <a:rPr lang="en-GB" sz="2400" b="1" dirty="0">
                <a:latin typeface="+mj-lt"/>
              </a:rPr>
              <a:t>theoretically compensate</a:t>
            </a:r>
            <a:r>
              <a:rPr lang="en-GB" sz="2400" dirty="0">
                <a:latin typeface="+mj-lt"/>
              </a:rPr>
              <a:t> those who suffer from it creating Pareto improvement after the compensation (Hicks, 1939; Kaldor, 1939):</a:t>
            </a:r>
            <a:br>
              <a:rPr lang="en-GB" sz="2400" dirty="0">
                <a:latin typeface="+mj-lt"/>
              </a:rPr>
            </a:br>
            <a:endParaRPr lang="en-GB" sz="2400" dirty="0">
              <a:latin typeface="+mj-lt"/>
            </a:endParaRPr>
          </a:p>
          <a:p>
            <a:pPr marL="0" indent="0">
              <a:buNone/>
            </a:pPr>
            <a:r>
              <a:rPr lang="en-GB" sz="2400" dirty="0">
                <a:latin typeface="+mj-lt"/>
              </a:rPr>
              <a:t>In </a:t>
            </a:r>
            <a:r>
              <a:rPr lang="en-GB" sz="2400" b="1" dirty="0">
                <a:latin typeface="+mj-lt"/>
              </a:rPr>
              <a:t>practice</a:t>
            </a:r>
            <a:r>
              <a:rPr lang="en-GB" sz="2400" dirty="0">
                <a:latin typeface="+mj-lt"/>
              </a:rPr>
              <a:t>:</a:t>
            </a:r>
          </a:p>
          <a:p>
            <a:pPr lvl="1"/>
            <a:r>
              <a:rPr lang="en-GB" dirty="0">
                <a:latin typeface="+mj-lt"/>
              </a:rPr>
              <a:t>Government policies can </a:t>
            </a:r>
            <a:r>
              <a:rPr lang="en-GB" b="1" dirty="0">
                <a:latin typeface="+mj-lt"/>
              </a:rPr>
              <a:t>hardly ever </a:t>
            </a:r>
            <a:r>
              <a:rPr lang="en-GB" dirty="0">
                <a:latin typeface="+mj-lt"/>
              </a:rPr>
              <a:t>meet the strict </a:t>
            </a:r>
            <a:r>
              <a:rPr lang="en-GB" b="1" dirty="0">
                <a:latin typeface="+mj-lt"/>
              </a:rPr>
              <a:t>Pareto</a:t>
            </a:r>
            <a:r>
              <a:rPr lang="en-GB" dirty="0">
                <a:latin typeface="+mj-lt"/>
              </a:rPr>
              <a:t> criterion</a:t>
            </a:r>
          </a:p>
          <a:p>
            <a:pPr lvl="1"/>
            <a:r>
              <a:rPr lang="en-GB" dirty="0">
                <a:latin typeface="+mj-lt"/>
              </a:rPr>
              <a:t>Example: Transport infrastructure projects are funded by taxpayers and may have negative external effects like noise and CO2 emissions</a:t>
            </a:r>
          </a:p>
          <a:p>
            <a:pPr lvl="1"/>
            <a:r>
              <a:rPr lang="en-GB" dirty="0">
                <a:latin typeface="+mj-lt"/>
              </a:rPr>
              <a:t>Standard </a:t>
            </a:r>
            <a:r>
              <a:rPr lang="en-GB" b="1" dirty="0">
                <a:latin typeface="+mj-lt"/>
              </a:rPr>
              <a:t>SCBA</a:t>
            </a:r>
            <a:r>
              <a:rPr lang="en-GB" dirty="0">
                <a:latin typeface="+mj-lt"/>
              </a:rPr>
              <a:t> assesses whether a project meets </a:t>
            </a:r>
            <a:r>
              <a:rPr lang="en-GB" b="1" dirty="0">
                <a:latin typeface="+mj-lt"/>
              </a:rPr>
              <a:t>Kaldor-Hicks efficiency</a:t>
            </a:r>
            <a:r>
              <a:rPr lang="en-GB" dirty="0">
                <a:latin typeface="+mj-lt"/>
              </a:rPr>
              <a:t> criterion</a:t>
            </a:r>
          </a:p>
          <a:p>
            <a:pPr marL="0" indent="0">
              <a:buNone/>
            </a:pPr>
            <a:br>
              <a:rPr lang="en-GB" sz="2400" dirty="0">
                <a:latin typeface="+mj-lt"/>
              </a:rPr>
            </a:br>
            <a:endParaRPr kumimoji="0" lang="en-US" altLang="en-US" sz="2400" b="0" i="0" u="none" strike="noStrike" cap="none" normalizeH="0" baseline="0" dirty="0">
              <a:ln>
                <a:noFill/>
              </a:ln>
              <a:solidFill>
                <a:schemeClr val="tx1"/>
              </a:solidFill>
              <a:effectLst/>
              <a:latin typeface="+mj-lt"/>
            </a:endParaRPr>
          </a:p>
        </p:txBody>
      </p:sp>
      <p:pic>
        <p:nvPicPr>
          <p:cNvPr id="7" name="Afbeelding 6" descr="Afbeelding met clipart, Graphics, ontwerp, tekenfilm&#10;&#10;Automatisch gegenereerde beschrijving">
            <a:extLst>
              <a:ext uri="{FF2B5EF4-FFF2-40B4-BE49-F238E27FC236}">
                <a16:creationId xmlns:a16="http://schemas.microsoft.com/office/drawing/2014/main" id="{EBB7D818-F708-5D00-BB4B-8DFEECC10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763902" y="-102394"/>
            <a:ext cx="2260600" cy="2260600"/>
          </a:xfrm>
          <a:prstGeom prst="rect">
            <a:avLst/>
          </a:prstGeom>
        </p:spPr>
      </p:pic>
      <p:sp>
        <p:nvSpPr>
          <p:cNvPr id="5" name="Tekstvak 4">
            <a:extLst>
              <a:ext uri="{FF2B5EF4-FFF2-40B4-BE49-F238E27FC236}">
                <a16:creationId xmlns:a16="http://schemas.microsoft.com/office/drawing/2014/main" id="{1B040AC7-03AE-2347-8B64-CAC40F0CD3A1}"/>
              </a:ext>
            </a:extLst>
          </p:cNvPr>
          <p:cNvSpPr txBox="1"/>
          <p:nvPr/>
        </p:nvSpPr>
        <p:spPr>
          <a:xfrm>
            <a:off x="0" y="6350169"/>
            <a:ext cx="11662953" cy="507831"/>
          </a:xfrm>
          <a:prstGeom prst="rect">
            <a:avLst/>
          </a:prstGeom>
          <a:noFill/>
        </p:spPr>
        <p:txBody>
          <a:bodyPr wrap="square">
            <a:spAutoFit/>
          </a:bodyPr>
          <a:lstStyle/>
          <a:p>
            <a:r>
              <a:rPr lang="en-GB" sz="900" dirty="0" err="1"/>
              <a:t>Nyborg</a:t>
            </a:r>
            <a:r>
              <a:rPr lang="en-GB" sz="900" dirty="0"/>
              <a:t>, K. (2014), ‘Project evaluation with democratic decision-making: what does cost-benefit analysis really measure?’, Ecological Economics, 105, 124–31.  </a:t>
            </a:r>
          </a:p>
          <a:p>
            <a:r>
              <a:rPr lang="en-GB" sz="900" dirty="0"/>
              <a:t>Hicks, J. (1939), ‘The Foundations of Welfare Economics’, Economic Journal, 49 (196), 696–712.</a:t>
            </a:r>
            <a:br>
              <a:rPr lang="en-GB" sz="900" dirty="0"/>
            </a:br>
            <a:r>
              <a:rPr lang="en-GB" sz="900" dirty="0"/>
              <a:t>Kaldor, N. (1939), ‘Welfare Propositions of Economics and Interpersonal Comparisons of Utility’, Economic Journal, 49 (195), 549–52.</a:t>
            </a:r>
          </a:p>
        </p:txBody>
      </p:sp>
    </p:spTree>
    <p:extLst>
      <p:ext uri="{BB962C8B-B14F-4D97-AF65-F5344CB8AC3E}">
        <p14:creationId xmlns:p14="http://schemas.microsoft.com/office/powerpoint/2010/main" val="413408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AEF12-B5FB-BB88-05AC-E7C6B54B3104}"/>
              </a:ext>
            </a:extLst>
          </p:cNvPr>
          <p:cNvSpPr>
            <a:spLocks noGrp="1"/>
          </p:cNvSpPr>
          <p:nvPr>
            <p:ph type="title"/>
          </p:nvPr>
        </p:nvSpPr>
        <p:spPr/>
        <p:txBody>
          <a:bodyPr/>
          <a:lstStyle/>
          <a:p>
            <a:r>
              <a:rPr lang="en-GB" dirty="0">
                <a:solidFill>
                  <a:srgbClr val="00B0F0"/>
                </a:solidFill>
              </a:rPr>
              <a:t>SCBA: Underlying principles</a:t>
            </a:r>
            <a:endParaRPr lang="en-GB" dirty="0"/>
          </a:p>
        </p:txBody>
      </p:sp>
      <p:sp>
        <p:nvSpPr>
          <p:cNvPr id="3" name="Tijdelijke aanduiding voor inhoud 2">
            <a:extLst>
              <a:ext uri="{FF2B5EF4-FFF2-40B4-BE49-F238E27FC236}">
                <a16:creationId xmlns:a16="http://schemas.microsoft.com/office/drawing/2014/main" id="{EE99AF2F-7D94-3C89-1514-DD175227B811}"/>
              </a:ext>
            </a:extLst>
          </p:cNvPr>
          <p:cNvSpPr>
            <a:spLocks noGrp="1"/>
          </p:cNvSpPr>
          <p:nvPr>
            <p:ph idx="1"/>
          </p:nvPr>
        </p:nvSpPr>
        <p:spPr>
          <a:xfrm>
            <a:off x="838200" y="1524000"/>
            <a:ext cx="10515600" cy="5334000"/>
          </a:xfrm>
        </p:spPr>
        <p:txBody>
          <a:bodyPr>
            <a:normAutofit fontScale="92500" lnSpcReduction="20000"/>
          </a:bodyPr>
          <a:lstStyle/>
          <a:p>
            <a:pPr marL="0" indent="0">
              <a:buNone/>
            </a:pPr>
            <a:r>
              <a:rPr lang="en-GB" dirty="0">
                <a:latin typeface="+mj-lt"/>
              </a:rPr>
              <a:t>Two further principles from welfare economics used in SCBA:</a:t>
            </a:r>
          </a:p>
          <a:p>
            <a:pPr lvl="1"/>
            <a:r>
              <a:rPr lang="en-GB" b="1" dirty="0">
                <a:latin typeface="+mj-lt"/>
              </a:rPr>
              <a:t>Individualism</a:t>
            </a:r>
            <a:r>
              <a:rPr lang="en-GB" dirty="0">
                <a:latin typeface="+mj-lt"/>
              </a:rPr>
              <a:t>: Preferences of individual citizens are the basis for SCBA</a:t>
            </a:r>
          </a:p>
          <a:p>
            <a:pPr lvl="1"/>
            <a:r>
              <a:rPr lang="en-GB" b="1" dirty="0">
                <a:latin typeface="+mj-lt"/>
              </a:rPr>
              <a:t>Non-paternalism</a:t>
            </a:r>
            <a:r>
              <a:rPr lang="en-GB" dirty="0">
                <a:latin typeface="+mj-lt"/>
              </a:rPr>
              <a:t>: Individuals are the best judges of their own welfare</a:t>
            </a:r>
          </a:p>
          <a:p>
            <a:pPr marL="0" indent="0">
              <a:buNone/>
            </a:pPr>
            <a:endParaRPr lang="en-GB" dirty="0">
              <a:latin typeface="+mj-lt"/>
            </a:endParaRPr>
          </a:p>
          <a:p>
            <a:pPr marL="0" indent="0">
              <a:buNone/>
            </a:pPr>
            <a:r>
              <a:rPr lang="en-GB" dirty="0">
                <a:latin typeface="+mj-lt"/>
              </a:rPr>
              <a:t>This thereby excludes:</a:t>
            </a:r>
          </a:p>
          <a:p>
            <a:pPr lvl="1"/>
            <a:r>
              <a:rPr lang="en-GB" dirty="0">
                <a:latin typeface="+mj-lt"/>
              </a:rPr>
              <a:t>Preferences of </a:t>
            </a:r>
            <a:r>
              <a:rPr lang="en-GB" b="1" dirty="0">
                <a:latin typeface="+mj-lt"/>
              </a:rPr>
              <a:t>experts</a:t>
            </a:r>
            <a:r>
              <a:rPr lang="en-GB" dirty="0">
                <a:latin typeface="+mj-lt"/>
              </a:rPr>
              <a:t>, </a:t>
            </a:r>
            <a:r>
              <a:rPr lang="en-GB" b="1" dirty="0">
                <a:latin typeface="+mj-lt"/>
              </a:rPr>
              <a:t>stakeholders</a:t>
            </a:r>
            <a:r>
              <a:rPr lang="en-GB" dirty="0">
                <a:latin typeface="+mj-lt"/>
              </a:rPr>
              <a:t> and </a:t>
            </a:r>
            <a:r>
              <a:rPr lang="en-GB" b="1" dirty="0">
                <a:latin typeface="+mj-lt"/>
              </a:rPr>
              <a:t>policy makers</a:t>
            </a:r>
          </a:p>
          <a:p>
            <a:pPr lvl="1"/>
            <a:r>
              <a:rPr lang="en-GB" dirty="0">
                <a:latin typeface="+mj-lt"/>
              </a:rPr>
              <a:t>Citizens’ preferences for how benefits and burdens of a policy are </a:t>
            </a:r>
            <a:r>
              <a:rPr lang="en-GB" b="1" dirty="0">
                <a:latin typeface="+mj-lt"/>
              </a:rPr>
              <a:t>distributed</a:t>
            </a:r>
          </a:p>
          <a:p>
            <a:pPr lvl="1"/>
            <a:r>
              <a:rPr lang="en-GB" b="1" dirty="0">
                <a:latin typeface="+mj-lt"/>
              </a:rPr>
              <a:t>Public support </a:t>
            </a:r>
            <a:r>
              <a:rPr lang="en-GB" dirty="0">
                <a:latin typeface="+mj-lt"/>
              </a:rPr>
              <a:t>for a policy option</a:t>
            </a:r>
            <a:br>
              <a:rPr lang="en-GB" dirty="0">
                <a:latin typeface="+mj-lt"/>
              </a:rPr>
            </a:br>
            <a:endParaRPr lang="en-GB" dirty="0">
              <a:latin typeface="+mj-lt"/>
            </a:endParaRPr>
          </a:p>
          <a:p>
            <a:pPr marL="0" indent="0">
              <a:buNone/>
            </a:pPr>
            <a:r>
              <a:rPr lang="en-GB" dirty="0">
                <a:latin typeface="+mj-lt"/>
              </a:rPr>
              <a:t>SCBA uses individuals’ </a:t>
            </a:r>
            <a:r>
              <a:rPr lang="en-GB" b="1" dirty="0">
                <a:latin typeface="+mj-lt"/>
              </a:rPr>
              <a:t>willingness to pay </a:t>
            </a:r>
            <a:r>
              <a:rPr lang="en-GB" dirty="0">
                <a:latin typeface="+mj-lt"/>
              </a:rPr>
              <a:t>(WTP) from their </a:t>
            </a:r>
            <a:r>
              <a:rPr lang="en-GB" b="1" dirty="0">
                <a:latin typeface="+mj-lt"/>
              </a:rPr>
              <a:t>private income</a:t>
            </a:r>
            <a:r>
              <a:rPr lang="en-GB" dirty="0">
                <a:latin typeface="+mj-lt"/>
              </a:rPr>
              <a:t>:  </a:t>
            </a:r>
          </a:p>
          <a:p>
            <a:pPr lvl="1"/>
            <a:r>
              <a:rPr lang="en-GB" dirty="0">
                <a:latin typeface="+mj-lt"/>
              </a:rPr>
              <a:t>For a positive effect, the WTP is the maximum amount which a person is willing to pay for it</a:t>
            </a:r>
          </a:p>
          <a:p>
            <a:pPr lvl="1"/>
            <a:r>
              <a:rPr lang="en-GB" dirty="0">
                <a:latin typeface="+mj-lt"/>
              </a:rPr>
              <a:t>For a negative effect, the WTP is the minimum amount which a person needs to accept it (then often called willingness-to-accept: WTA)</a:t>
            </a:r>
          </a:p>
          <a:p>
            <a:pPr lvl="1"/>
            <a:r>
              <a:rPr lang="en-GB" dirty="0">
                <a:latin typeface="+mj-lt"/>
              </a:rPr>
              <a:t>Example: to find individuals’ WTP for travel time and accident risk reduction, they are asked to choose among hypothetical routes that differ in travel time, accident risk and travel costs</a:t>
            </a:r>
          </a:p>
        </p:txBody>
      </p:sp>
    </p:spTree>
    <p:extLst>
      <p:ext uri="{BB962C8B-B14F-4D97-AF65-F5344CB8AC3E}">
        <p14:creationId xmlns:p14="http://schemas.microsoft.com/office/powerpoint/2010/main" val="109834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B9930-E8F0-1557-01D2-DC576C2F8D40}"/>
              </a:ext>
            </a:extLst>
          </p:cNvPr>
          <p:cNvSpPr>
            <a:spLocks noGrp="1"/>
          </p:cNvSpPr>
          <p:nvPr>
            <p:ph type="title"/>
          </p:nvPr>
        </p:nvSpPr>
        <p:spPr/>
        <p:txBody>
          <a:bodyPr/>
          <a:lstStyle/>
          <a:p>
            <a:r>
              <a:rPr lang="en-GB" dirty="0">
                <a:solidFill>
                  <a:srgbClr val="00B0F0"/>
                </a:solidFill>
              </a:rPr>
              <a:t>SCBA: Link with demand function</a:t>
            </a:r>
            <a:endParaRPr lang="en-GB" dirty="0"/>
          </a:p>
        </p:txBody>
      </p:sp>
      <p:grpSp>
        <p:nvGrpSpPr>
          <p:cNvPr id="9" name="Group 8">
            <a:extLst>
              <a:ext uri="{FF2B5EF4-FFF2-40B4-BE49-F238E27FC236}">
                <a16:creationId xmlns:a16="http://schemas.microsoft.com/office/drawing/2014/main" id="{1090EC53-BB97-511C-DE09-D160C5DAEE94}"/>
              </a:ext>
            </a:extLst>
          </p:cNvPr>
          <p:cNvGrpSpPr/>
          <p:nvPr/>
        </p:nvGrpSpPr>
        <p:grpSpPr>
          <a:xfrm>
            <a:off x="838200" y="2603007"/>
            <a:ext cx="6096000" cy="3993056"/>
            <a:chOff x="5769466" y="2183907"/>
            <a:chExt cx="6096000" cy="3993056"/>
          </a:xfrm>
        </p:grpSpPr>
        <p:pic>
          <p:nvPicPr>
            <p:cNvPr id="5" name="Afbeelding 4">
              <a:extLst>
                <a:ext uri="{FF2B5EF4-FFF2-40B4-BE49-F238E27FC236}">
                  <a16:creationId xmlns:a16="http://schemas.microsoft.com/office/drawing/2014/main" id="{0D96F20B-B24E-E6FD-4F83-0B786E5553FD}"/>
                </a:ext>
              </a:extLst>
            </p:cNvPr>
            <p:cNvPicPr>
              <a:picLocks noChangeAspect="1"/>
            </p:cNvPicPr>
            <p:nvPr/>
          </p:nvPicPr>
          <p:blipFill>
            <a:blip r:embed="rId2"/>
            <a:stretch>
              <a:fillRect/>
            </a:stretch>
          </p:blipFill>
          <p:spPr>
            <a:xfrm>
              <a:off x="5769466" y="2183907"/>
              <a:ext cx="5584334" cy="3634774"/>
            </a:xfrm>
            <a:prstGeom prst="rect">
              <a:avLst/>
            </a:prstGeom>
          </p:spPr>
        </p:pic>
        <p:sp>
          <p:nvSpPr>
            <p:cNvPr id="7" name="Tekstvak 6">
              <a:extLst>
                <a:ext uri="{FF2B5EF4-FFF2-40B4-BE49-F238E27FC236}">
                  <a16:creationId xmlns:a16="http://schemas.microsoft.com/office/drawing/2014/main" id="{4A787D1D-A92A-BADC-2D96-462CC92C81DA}"/>
                </a:ext>
              </a:extLst>
            </p:cNvPr>
            <p:cNvSpPr txBox="1"/>
            <p:nvPr/>
          </p:nvSpPr>
          <p:spPr>
            <a:xfrm>
              <a:off x="5769466" y="5807631"/>
              <a:ext cx="6096000" cy="369332"/>
            </a:xfrm>
            <a:prstGeom prst="rect">
              <a:avLst/>
            </a:prstGeom>
            <a:noFill/>
          </p:spPr>
          <p:txBody>
            <a:bodyPr wrap="square">
              <a:spAutoFit/>
            </a:bodyPr>
            <a:lstStyle/>
            <a:p>
              <a:pPr marL="0" indent="0">
                <a:buNone/>
              </a:pPr>
              <a:r>
                <a:rPr lang="en-GB" sz="900" dirty="0">
                  <a:latin typeface="+mj-lt"/>
                </a:rPr>
                <a:t>Figure 15.2 Illustration of the consumer surplus concept </a:t>
              </a:r>
            </a:p>
            <a:p>
              <a:pPr marL="0" indent="0">
                <a:buNone/>
              </a:pPr>
              <a:r>
                <a:rPr lang="en-GB" sz="900" dirty="0">
                  <a:latin typeface="+mj-lt"/>
                </a:rPr>
                <a:t>(Taken from Chapter 15, page 317)</a:t>
              </a:r>
            </a:p>
          </p:txBody>
        </p:sp>
        <p:sp>
          <p:nvSpPr>
            <p:cNvPr id="8" name="Ovaal 7">
              <a:extLst>
                <a:ext uri="{FF2B5EF4-FFF2-40B4-BE49-F238E27FC236}">
                  <a16:creationId xmlns:a16="http://schemas.microsoft.com/office/drawing/2014/main" id="{F1994E7B-C8EF-F6AD-1033-1AC110CE3599}"/>
                </a:ext>
              </a:extLst>
            </p:cNvPr>
            <p:cNvSpPr/>
            <p:nvPr/>
          </p:nvSpPr>
          <p:spPr>
            <a:xfrm>
              <a:off x="9155595" y="4651513"/>
              <a:ext cx="1179444" cy="3693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jdelijke aanduiding voor inhoud 2">
            <a:extLst>
              <a:ext uri="{FF2B5EF4-FFF2-40B4-BE49-F238E27FC236}">
                <a16:creationId xmlns:a16="http://schemas.microsoft.com/office/drawing/2014/main" id="{86102B98-E05F-896C-D709-95962BF11125}"/>
              </a:ext>
            </a:extLst>
          </p:cNvPr>
          <p:cNvSpPr txBox="1">
            <a:spLocks/>
          </p:cNvSpPr>
          <p:nvPr/>
        </p:nvSpPr>
        <p:spPr>
          <a:xfrm>
            <a:off x="7572375" y="1513543"/>
            <a:ext cx="4502426" cy="1915458"/>
          </a:xfrm>
          <a:prstGeom prst="rect">
            <a:avLst/>
          </a:prstGeom>
          <a:gradFill>
            <a:gsLst>
              <a:gs pos="0">
                <a:schemeClr val="accent2">
                  <a:lumMod val="20000"/>
                  <a:lumOff val="80000"/>
                </a:schemeClr>
              </a:gs>
              <a:gs pos="100000">
                <a:schemeClr val="accent4"/>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br>
              <a:rPr lang="en-GB" dirty="0">
                <a:latin typeface="+mj-lt"/>
              </a:rPr>
            </a:br>
            <a:r>
              <a:rPr lang="en-GB" dirty="0">
                <a:latin typeface="+mj-lt"/>
              </a:rPr>
              <a:t>Example:</a:t>
            </a:r>
          </a:p>
          <a:p>
            <a:r>
              <a:rPr lang="en-GB" dirty="0">
                <a:latin typeface="+mj-lt"/>
              </a:rPr>
              <a:t>When p</a:t>
            </a:r>
            <a:r>
              <a:rPr lang="en-GB" baseline="-25000" dirty="0">
                <a:latin typeface="+mj-lt"/>
              </a:rPr>
              <a:t>0</a:t>
            </a:r>
            <a:r>
              <a:rPr lang="en-GB" dirty="0">
                <a:latin typeface="+mj-lt"/>
              </a:rPr>
              <a:t> is the price, N</a:t>
            </a:r>
            <a:r>
              <a:rPr lang="en-GB" baseline="-25000" dirty="0">
                <a:latin typeface="+mj-lt"/>
              </a:rPr>
              <a:t>0</a:t>
            </a:r>
            <a:r>
              <a:rPr lang="en-GB" dirty="0">
                <a:latin typeface="+mj-lt"/>
              </a:rPr>
              <a:t> consumers will use the service provided</a:t>
            </a:r>
          </a:p>
          <a:p>
            <a:r>
              <a:rPr lang="en-GB" dirty="0">
                <a:latin typeface="+mj-lt"/>
              </a:rPr>
              <a:t>When the price decreases to p</a:t>
            </a:r>
            <a:r>
              <a:rPr lang="en-GB" baseline="-25000" dirty="0">
                <a:latin typeface="+mj-lt"/>
              </a:rPr>
              <a:t>1</a:t>
            </a:r>
            <a:r>
              <a:rPr lang="en-GB" dirty="0">
                <a:latin typeface="+mj-lt"/>
              </a:rPr>
              <a:t>, the number of consumers increases to N</a:t>
            </a:r>
            <a:r>
              <a:rPr lang="en-GB" baseline="-25000" dirty="0">
                <a:latin typeface="+mj-lt"/>
              </a:rPr>
              <a:t>1</a:t>
            </a:r>
          </a:p>
          <a:p>
            <a:pPr marL="0" indent="0">
              <a:buFont typeface="Arial" panose="020B0604020202020204" pitchFamily="34" charset="0"/>
              <a:buNone/>
            </a:pPr>
            <a:r>
              <a:rPr lang="en-GB" dirty="0">
                <a:latin typeface="+mj-lt"/>
              </a:rPr>
              <a:t>Note: willingness to pay is at least p</a:t>
            </a:r>
            <a:r>
              <a:rPr lang="en-GB" baseline="-25000" dirty="0">
                <a:latin typeface="+mj-lt"/>
              </a:rPr>
              <a:t>0</a:t>
            </a:r>
            <a:r>
              <a:rPr lang="en-GB" dirty="0">
                <a:latin typeface="+mj-lt"/>
              </a:rPr>
              <a:t> for N</a:t>
            </a:r>
            <a:r>
              <a:rPr lang="en-GB" baseline="-25000" dirty="0">
                <a:latin typeface="+mj-lt"/>
              </a:rPr>
              <a:t>0</a:t>
            </a:r>
            <a:r>
              <a:rPr lang="en-GB" dirty="0">
                <a:latin typeface="+mj-lt"/>
              </a:rPr>
              <a:t> users: most of them are prepared to pay more than just p</a:t>
            </a:r>
            <a:r>
              <a:rPr lang="en-GB" baseline="-25000" dirty="0">
                <a:latin typeface="+mj-lt"/>
              </a:rPr>
              <a:t>0</a:t>
            </a:r>
          </a:p>
        </p:txBody>
      </p:sp>
      <p:sp>
        <p:nvSpPr>
          <p:cNvPr id="3" name="Tijdelijke aanduiding voor inhoud 2">
            <a:extLst>
              <a:ext uri="{FF2B5EF4-FFF2-40B4-BE49-F238E27FC236}">
                <a16:creationId xmlns:a16="http://schemas.microsoft.com/office/drawing/2014/main" id="{55662996-06FF-E380-A7A4-373188AC4A4E}"/>
              </a:ext>
            </a:extLst>
          </p:cNvPr>
          <p:cNvSpPr>
            <a:spLocks noGrp="1"/>
          </p:cNvSpPr>
          <p:nvPr>
            <p:ph idx="1"/>
          </p:nvPr>
        </p:nvSpPr>
        <p:spPr>
          <a:xfrm>
            <a:off x="2014529" y="1418055"/>
            <a:ext cx="4419600" cy="2212975"/>
          </a:xfrm>
        </p:spPr>
        <p:txBody>
          <a:bodyPr>
            <a:normAutofit fontScale="70000" lnSpcReduction="20000"/>
          </a:bodyPr>
          <a:lstStyle/>
          <a:p>
            <a:pPr marL="0" indent="0">
              <a:buNone/>
            </a:pPr>
            <a:r>
              <a:rPr lang="en-GB" dirty="0">
                <a:latin typeface="+mj-lt"/>
              </a:rPr>
              <a:t>The consumers’ preferences can be described by means of a </a:t>
            </a:r>
            <a:r>
              <a:rPr lang="en-GB" dirty="0">
                <a:solidFill>
                  <a:srgbClr val="FF0000"/>
                </a:solidFill>
                <a:latin typeface="+mj-lt"/>
              </a:rPr>
              <a:t>demand function </a:t>
            </a:r>
            <a:r>
              <a:rPr lang="en-GB" dirty="0">
                <a:solidFill>
                  <a:srgbClr val="FF0000"/>
                </a:solidFill>
                <a:latin typeface="+mj-lt"/>
                <a:sym typeface="Wingdings" panose="05000000000000000000" pitchFamily="2" charset="2"/>
              </a:rPr>
              <a:t>↓</a:t>
            </a:r>
            <a:endParaRPr lang="en-GB" dirty="0">
              <a:latin typeface="+mj-lt"/>
            </a:endParaRPr>
          </a:p>
          <a:p>
            <a:r>
              <a:rPr lang="en-GB" dirty="0">
                <a:latin typeface="+mj-lt"/>
              </a:rPr>
              <a:t>How much a group of consumers is prepared to pay for a certain </a:t>
            </a:r>
            <a:r>
              <a:rPr lang="en-GB" b="1" dirty="0">
                <a:latin typeface="+mj-lt"/>
              </a:rPr>
              <a:t>product or service</a:t>
            </a:r>
            <a:r>
              <a:rPr lang="en-GB" dirty="0">
                <a:latin typeface="+mj-lt"/>
              </a:rPr>
              <a:t>?</a:t>
            </a:r>
          </a:p>
          <a:p>
            <a:r>
              <a:rPr lang="en-GB" dirty="0">
                <a:latin typeface="+mj-lt"/>
              </a:rPr>
              <a:t>In transport, service may be a bus trip A</a:t>
            </a:r>
            <a:r>
              <a:rPr lang="en-GB" dirty="0">
                <a:latin typeface="+mj-lt"/>
                <a:sym typeface="Wingdings" panose="05000000000000000000" pitchFamily="2" charset="2"/>
              </a:rPr>
              <a:t>B </a:t>
            </a:r>
            <a:r>
              <a:rPr lang="en-GB" dirty="0">
                <a:latin typeface="+mj-lt"/>
              </a:rPr>
              <a:t>or use of road C</a:t>
            </a:r>
            <a:r>
              <a:rPr lang="en-GB" dirty="0">
                <a:latin typeface="+mj-lt"/>
                <a:sym typeface="Wingdings" panose="05000000000000000000" pitchFamily="2" charset="2"/>
              </a:rPr>
              <a:t>D</a:t>
            </a:r>
            <a:endParaRPr lang="en-GB" dirty="0">
              <a:latin typeface="+mj-lt"/>
            </a:endParaRPr>
          </a:p>
        </p:txBody>
      </p:sp>
    </p:spTree>
    <p:extLst>
      <p:ext uri="{BB962C8B-B14F-4D97-AF65-F5344CB8AC3E}">
        <p14:creationId xmlns:p14="http://schemas.microsoft.com/office/powerpoint/2010/main" val="9660769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3580</Words>
  <Application>Microsoft Office PowerPoint</Application>
  <PresentationFormat>Widescreen</PresentationFormat>
  <Paragraphs>322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Goudy Old Style</vt:lpstr>
      <vt:lpstr>Kantoorthema</vt:lpstr>
      <vt:lpstr>PowerPoint Presentation</vt:lpstr>
      <vt:lpstr>Introduction</vt:lpstr>
      <vt:lpstr>Introduction</vt:lpstr>
      <vt:lpstr>Overview chapter</vt:lpstr>
      <vt:lpstr>Overview chapter</vt:lpstr>
      <vt:lpstr>Social Cost-Benefit Analysis (SCBA)</vt:lpstr>
      <vt:lpstr>SCBA: Underlying principles</vt:lpstr>
      <vt:lpstr>SCBA: Underlying principles</vt:lpstr>
      <vt:lpstr>SCBA: Link with demand function</vt:lpstr>
      <vt:lpstr>SCBA: Link with demand function</vt:lpstr>
      <vt:lpstr>SCBA: Link with demand function</vt:lpstr>
      <vt:lpstr>SCBA: Link with demand function</vt:lpstr>
      <vt:lpstr>SCBA: Final steps</vt:lpstr>
      <vt:lpstr>SCBA: Valuation methods</vt:lpstr>
      <vt:lpstr>SCBA: Valuation methods</vt:lpstr>
      <vt:lpstr>SCBA: Valuation methods</vt:lpstr>
      <vt:lpstr>SCBA: Issues</vt:lpstr>
      <vt:lpstr>Overview chapter</vt:lpstr>
      <vt:lpstr>Participatory Value Evaluation</vt:lpstr>
      <vt:lpstr>Participatory Value Evaluation</vt:lpstr>
      <vt:lpstr>Overview chapter</vt:lpstr>
      <vt:lpstr>Multi-Criteria Analysis</vt:lpstr>
      <vt:lpstr>Multi-Criteria Analysis</vt:lpstr>
      <vt:lpstr>Multi-Criteria Analysis</vt:lpstr>
      <vt:lpstr>Overview chapter</vt:lpstr>
      <vt:lpstr>Environmental Impact Assessment</vt:lpstr>
      <vt:lpstr>Environmental Impact Assessment</vt:lpstr>
      <vt:lpstr>Overview chapter</vt:lpstr>
      <vt:lpstr>Social Impact Assessment</vt:lpstr>
      <vt:lpstr>Social Impact Assessment</vt:lpstr>
      <vt:lpstr>Overview chapter</vt:lpstr>
      <vt:lpstr>Comparing the five appraisal methods</vt:lpstr>
      <vt:lpstr>Overview chapter</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Lale Günhan</dc:creator>
  <cp:lastModifiedBy>Baiba Pudane</cp:lastModifiedBy>
  <cp:revision>35</cp:revision>
  <dcterms:created xsi:type="dcterms:W3CDTF">2023-07-20T18:52:01Z</dcterms:created>
  <dcterms:modified xsi:type="dcterms:W3CDTF">2023-09-17T19:48:10Z</dcterms:modified>
</cp:coreProperties>
</file>