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66" r:id="rId5"/>
    <p:sldId id="306" r:id="rId6"/>
    <p:sldId id="267" r:id="rId7"/>
    <p:sldId id="268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307" r:id="rId19"/>
    <p:sldId id="314" r:id="rId20"/>
    <p:sldId id="308" r:id="rId21"/>
    <p:sldId id="282" r:id="rId22"/>
    <p:sldId id="281" r:id="rId23"/>
    <p:sldId id="309" r:id="rId24"/>
    <p:sldId id="284" r:id="rId25"/>
    <p:sldId id="285" r:id="rId26"/>
    <p:sldId id="315" r:id="rId27"/>
    <p:sldId id="316" r:id="rId28"/>
    <p:sldId id="317" r:id="rId29"/>
    <p:sldId id="310" r:id="rId30"/>
    <p:sldId id="289" r:id="rId31"/>
    <p:sldId id="290" r:id="rId32"/>
    <p:sldId id="311" r:id="rId33"/>
    <p:sldId id="291" r:id="rId34"/>
    <p:sldId id="292" r:id="rId35"/>
    <p:sldId id="293" r:id="rId36"/>
    <p:sldId id="294" r:id="rId37"/>
    <p:sldId id="297" r:id="rId38"/>
    <p:sldId id="298" r:id="rId39"/>
    <p:sldId id="296" r:id="rId40"/>
    <p:sldId id="299" r:id="rId41"/>
    <p:sldId id="312" r:id="rId42"/>
    <p:sldId id="301" r:id="rId43"/>
    <p:sldId id="305" r:id="rId44"/>
    <p:sldId id="313" r:id="rId45"/>
    <p:sldId id="303" r:id="rId46"/>
    <p:sldId id="30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ECC"/>
    <a:srgbClr val="D3FFF6"/>
    <a:srgbClr val="F4D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BDA1F-F521-B83D-ED2C-3917F694D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84FEB8-6BC2-B06A-75EC-BAE2794B4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48AAD0-3511-CD0F-003B-F54D7E32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26BE-10D1-4759-BE3D-38F1912E57E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C07E1F-2D4D-513B-FFB0-D775BA8C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69A9BA-30C8-F485-8C8F-AD056F15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1041-02DF-412F-9F62-5D1977F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0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E527E-E98A-7095-BF43-AEE44645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A33D4F-069F-7936-C1D9-AF8100BF6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C21936-CF01-0E7F-1844-CAC38305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26BE-10D1-4759-BE3D-38F1912E57E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6BBC5C-DCDC-B6F7-2F6F-40F65F66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DBE5E2-868C-BDE4-4504-0EB4B733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1041-02DF-412F-9F62-5D1977F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5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CDA5163-84C8-825D-4D20-A32B87F72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D85FFDD-87BB-5CD7-3C85-CAE52A21A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014BC4-A7C5-F507-488D-55980F57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26BE-10D1-4759-BE3D-38F1912E57E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4AADC2-DEBC-355D-C177-9A393586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76D280-435A-06DE-6898-DCA50723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1041-02DF-412F-9F62-5D1977F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4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6A577-60FC-8647-3114-5C8051AC8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196CC0-B7D6-6A28-4F3A-2E871DD5F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B52DEB-C8EE-1C0D-4F99-5BB29CE2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26BE-10D1-4759-BE3D-38F1912E57E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8C7FA6-7E90-DD8D-690E-860049B6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E01285-9CEC-0511-3772-FB756999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1041-02DF-412F-9F62-5D1977F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0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A78AE-9210-6903-9894-BA04CD25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9D3CBA-37A7-18D1-DCEC-ED352164F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98CB04-47A3-73D2-FD49-A757BF9C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26BE-10D1-4759-BE3D-38F1912E57E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BD652F-E90D-7E6B-BF70-1B89A816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B921E2-D92B-D3A3-ECD7-089EBF47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1041-02DF-412F-9F62-5D1977F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16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11A26-712B-5B75-3880-16D12FC3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22FFD2-42B9-A21A-9C90-4907E45EF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F4E1405-C866-CA1A-4F54-64F3FAE40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EF9194-85C8-E801-A814-927AC63F8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26BE-10D1-4759-BE3D-38F1912E57E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6089E8-AE0A-5578-C649-933D80F0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062628-3859-0304-7D84-308F1984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1041-02DF-412F-9F62-5D1977F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02C04-479F-7FBF-E277-9BFB4FC3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F94BEB-058F-5C8C-ACCA-6BC07780D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5CCA76-6BCF-EAE5-EE50-4AA415D04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CB38709-5E51-8860-6D64-2A31C0899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6482FA2-C4A5-8ACD-3A4C-0DDDE267E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3DBCC4-03F7-7B1C-F0A2-417EC4AB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26BE-10D1-4759-BE3D-38F1912E57E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4ECA189-6173-6327-9B44-12AFD4A7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A4BCB3-E68B-68D4-2671-3180A101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1041-02DF-412F-9F62-5D1977F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0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DC224-7283-4878-BD36-09C0A117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C42B64-BC4B-6D67-38BA-53E76A9F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26BE-10D1-4759-BE3D-38F1912E57E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48904D7-622B-3261-4D3E-D3EA0F1E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DA2359-201B-4EAC-0A00-369BB643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1041-02DF-412F-9F62-5D1977F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9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07E023-1594-FA0E-80CF-6B0A5C10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26BE-10D1-4759-BE3D-38F1912E57E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78E5A85-1DE4-5637-6D57-C6A49F1E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EDE3B8-A31B-A1F9-6077-E144C91E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1041-02DF-412F-9F62-5D1977F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5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2E9BC-FE7E-C2C7-BD74-E3CCDE91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EC624-7AC3-CEE5-2CA5-C00221857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8DD2A3-289D-CE20-09A6-5C06893D2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80B8DB-9CB6-A0F2-A1BA-975F2393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26BE-10D1-4759-BE3D-38F1912E57E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C45B54-6282-05AB-BA5B-B10C2166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404132-6837-E979-8233-17F6A3FD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1041-02DF-412F-9F62-5D1977F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3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B9A2A-C620-2F38-9304-07E0A445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1B0D597-2DDA-20DC-4E18-27421341E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3540DE-8804-46C5-7B20-E7884EFB4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7B333FB-25F6-2B1E-24CE-20915E36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26BE-10D1-4759-BE3D-38F1912E57E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0DE91F-2FFB-BDCE-E04C-687E4729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B54B97-9347-D04A-2107-20567BD9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1041-02DF-412F-9F62-5D1977F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16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AFC61AF-5ECF-7DD5-F6BF-CE80E3DA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E18410-4B95-F206-B0DE-E7DEEA09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97C15D-3EEA-3090-E57B-E9BABD3E4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426BE-10D1-4759-BE3D-38F1912E57E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437A4D-FC83-83C3-0179-5FEB9BCB8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71753B-19A7-D644-D654-BB4B7C4F7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1041-02DF-412F-9F62-5D1977F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2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photos/ferrybridge-power-station-5428427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rBPOfVqROzY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unsplash.com/photos/nbRgZltoOc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eb-network-points-lines-249619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park-city-park-people-walk-stroll-715312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eb-network-points-lines-249619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pixabay.com/photos/pumpkin-steps-orange-halloween-1170272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eb-network-points-lines-249619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ar-transportation-travel-road-trip-6603726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pixabay.com/photos/library-books-bookshelves-bookcases-114781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17/CBO9780511753930" TargetMode="Externa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eb-network-points-lines-249619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park-city-park-people-walk-stroll-715312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button-yes-no-red-green-icon-32259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eb-network-points-lines-249619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eb-network-points-lines-249619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eb-network-points-lines-249619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pexels.com/photo/woman-standing-near-the-white-board-6592740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eb-network-points-lines-249619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photos/ferrybridge-power-station-542842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eb-network-points-lines-249619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hemel, buitenshuis, gebouw, elektriciteit&#10;&#10;Automatisch gegenereerde beschrijving">
            <a:extLst>
              <a:ext uri="{FF2B5EF4-FFF2-40B4-BE49-F238E27FC236}">
                <a16:creationId xmlns:a16="http://schemas.microsoft.com/office/drawing/2014/main" id="{D020F7AC-8B74-ABB8-B70B-AF8F97CB0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/>
          <a:stretch/>
        </p:blipFill>
        <p:spPr>
          <a:xfrm>
            <a:off x="0" y="0"/>
            <a:ext cx="12192000" cy="687082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52A81F-E1CB-C5DD-DF58-DB7E0B8F7ACB}"/>
              </a:ext>
            </a:extLst>
          </p:cNvPr>
          <p:cNvSpPr txBox="1"/>
          <p:nvPr/>
        </p:nvSpPr>
        <p:spPr>
          <a:xfrm>
            <a:off x="0" y="200881"/>
            <a:ext cx="9784080" cy="104644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nl-NL" sz="4400" dirty="0">
                <a:solidFill>
                  <a:schemeClr val="bg1"/>
                </a:solidFill>
                <a:latin typeface="Goudy Old Style" panose="02020502050305020303" pitchFamily="18" charset="0"/>
              </a:rPr>
              <a:t>The Transport System and Transport Policy</a:t>
            </a:r>
          </a:p>
          <a:p>
            <a:pPr algn="r"/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Edited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by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Bert van Wee, Jan Anne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Annema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, David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Banister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and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Baiba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Pudãne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5149B7-3BCB-3F6A-BA5B-3FD51C81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38" y="5926992"/>
            <a:ext cx="5922141" cy="73012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7DA1B25-B255-3FA5-A83B-4A67DE2DEE74}"/>
              </a:ext>
            </a:extLst>
          </p:cNvPr>
          <p:cNvSpPr txBox="1"/>
          <p:nvPr/>
        </p:nvSpPr>
        <p:spPr>
          <a:xfrm>
            <a:off x="0" y="2232564"/>
            <a:ext cx="9784080" cy="892552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 err="1">
                <a:latin typeface="Goudy Old Style" panose="02020502050305020303" pitchFamily="18" charset="0"/>
              </a:rPr>
              <a:t>Chapter</a:t>
            </a:r>
            <a:r>
              <a:rPr lang="nl-NL" sz="3200" b="1" dirty="0">
                <a:latin typeface="Goudy Old Style" panose="02020502050305020303" pitchFamily="18" charset="0"/>
              </a:rPr>
              <a:t> 16: Transportation </a:t>
            </a:r>
            <a:r>
              <a:rPr lang="nl-NL" sz="3200" b="1" dirty="0" err="1">
                <a:latin typeface="Goudy Old Style" panose="02020502050305020303" pitchFamily="18" charset="0"/>
              </a:rPr>
              <a:t>models</a:t>
            </a:r>
            <a:r>
              <a:rPr lang="nl-NL" sz="3200" b="1" dirty="0">
                <a:latin typeface="Goudy Old Style" panose="02020502050305020303" pitchFamily="18" charset="0"/>
              </a:rPr>
              <a:t> and </a:t>
            </a:r>
            <a:r>
              <a:rPr lang="nl-NL" sz="3200" b="1" dirty="0" err="1">
                <a:latin typeface="Goudy Old Style" panose="02020502050305020303" pitchFamily="18" charset="0"/>
              </a:rPr>
              <a:t>their</a:t>
            </a:r>
            <a:r>
              <a:rPr lang="nl-NL" sz="3200" b="1" dirty="0">
                <a:latin typeface="Goudy Old Style" panose="02020502050305020303" pitchFamily="18" charset="0"/>
              </a:rPr>
              <a:t> </a:t>
            </a:r>
            <a:r>
              <a:rPr lang="nl-NL" sz="3200" b="1" dirty="0" err="1">
                <a:latin typeface="Goudy Old Style" panose="02020502050305020303" pitchFamily="18" charset="0"/>
              </a:rPr>
              <a:t>applications</a:t>
            </a:r>
            <a:endParaRPr lang="nl-NL" sz="3200" b="1" dirty="0">
              <a:latin typeface="Goudy Old Style" panose="02020502050305020303" pitchFamily="18" charset="0"/>
            </a:endParaRPr>
          </a:p>
          <a:p>
            <a:r>
              <a:rPr lang="nl-NL" sz="2000" b="1" dirty="0" err="1">
                <a:latin typeface="Goudy Old Style" panose="02020502050305020303" pitchFamily="18" charset="0"/>
              </a:rPr>
              <a:t>Authors</a:t>
            </a:r>
            <a:r>
              <a:rPr lang="nl-NL" sz="2000" b="1" dirty="0">
                <a:latin typeface="Goudy Old Style" panose="02020502050305020303" pitchFamily="18" charset="0"/>
              </a:rPr>
              <a:t>: </a:t>
            </a:r>
            <a:r>
              <a:rPr lang="nl-NL" sz="2000" b="1" dirty="0" err="1">
                <a:latin typeface="Goudy Old Style" panose="02020502050305020303" pitchFamily="18" charset="0"/>
              </a:rPr>
              <a:t>Gonçalo</a:t>
            </a:r>
            <a:r>
              <a:rPr lang="nl-NL" sz="2000" b="1" dirty="0">
                <a:latin typeface="Goudy Old Style" panose="02020502050305020303" pitchFamily="18" charset="0"/>
              </a:rPr>
              <a:t> </a:t>
            </a:r>
            <a:r>
              <a:rPr lang="nl-NL" sz="2000" b="1" dirty="0" err="1">
                <a:latin typeface="Goudy Old Style" panose="02020502050305020303" pitchFamily="18" charset="0"/>
              </a:rPr>
              <a:t>Homem</a:t>
            </a:r>
            <a:r>
              <a:rPr lang="nl-NL" sz="2000" b="1" dirty="0">
                <a:latin typeface="Goudy Old Style" panose="02020502050305020303" pitchFamily="18" charset="0"/>
              </a:rPr>
              <a:t> de </a:t>
            </a:r>
            <a:r>
              <a:rPr lang="nl-NL" sz="2000" b="1" dirty="0" err="1">
                <a:latin typeface="Goudy Old Style" panose="02020502050305020303" pitchFamily="18" charset="0"/>
              </a:rPr>
              <a:t>Almeida</a:t>
            </a:r>
            <a:r>
              <a:rPr lang="nl-NL" sz="2000" b="1" dirty="0">
                <a:latin typeface="Goudy Old Style" panose="02020502050305020303" pitchFamily="18" charset="0"/>
              </a:rPr>
              <a:t> </a:t>
            </a:r>
            <a:r>
              <a:rPr lang="nl-NL" sz="2000" b="1" dirty="0" err="1">
                <a:latin typeface="Goudy Old Style" panose="02020502050305020303" pitchFamily="18" charset="0"/>
              </a:rPr>
              <a:t>Correia</a:t>
            </a:r>
            <a:r>
              <a:rPr lang="nl-NL" sz="2000" b="1" dirty="0">
                <a:latin typeface="Goudy Old Style" panose="02020502050305020303" pitchFamily="18" charset="0"/>
              </a:rPr>
              <a:t> and Bert van Wee</a:t>
            </a:r>
            <a:endParaRPr lang="nl-NL" sz="2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B461D3-156C-0807-EB56-BE2C73EA5BF6}"/>
              </a:ext>
            </a:extLst>
          </p:cNvPr>
          <p:cNvSpPr txBox="1"/>
          <p:nvPr/>
        </p:nvSpPr>
        <p:spPr>
          <a:xfrm>
            <a:off x="333906" y="6292055"/>
            <a:ext cx="331823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/>
              </a:rPr>
              <a:t>Ferrybridge - Free image on </a:t>
            </a:r>
            <a:r>
              <a:rPr lang="en-GB" sz="900" dirty="0" err="1">
                <a:hlinkClick r:id="rId4"/>
              </a:rPr>
              <a:t>Pixabay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16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07BD944-3F2D-9808-F5A2-963F96930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420821"/>
              </p:ext>
            </p:extLst>
          </p:nvPr>
        </p:nvGraphicFramePr>
        <p:xfrm>
          <a:off x="838200" y="1690688"/>
          <a:ext cx="10515600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1141">
                  <a:extLst>
                    <a:ext uri="{9D8B030D-6E8A-4147-A177-3AD203B41FA5}">
                      <a16:colId xmlns:a16="http://schemas.microsoft.com/office/drawing/2014/main" val="3201426340"/>
                    </a:ext>
                  </a:extLst>
                </a:gridCol>
                <a:gridCol w="3196502">
                  <a:extLst>
                    <a:ext uri="{9D8B030D-6E8A-4147-A177-3AD203B41FA5}">
                      <a16:colId xmlns:a16="http://schemas.microsoft.com/office/drawing/2014/main" val="574028625"/>
                    </a:ext>
                  </a:extLst>
                </a:gridCol>
                <a:gridCol w="3222228">
                  <a:extLst>
                    <a:ext uri="{9D8B030D-6E8A-4147-A177-3AD203B41FA5}">
                      <a16:colId xmlns:a16="http://schemas.microsoft.com/office/drawing/2014/main" val="408830366"/>
                    </a:ext>
                  </a:extLst>
                </a:gridCol>
                <a:gridCol w="1465729">
                  <a:extLst>
                    <a:ext uri="{9D8B030D-6E8A-4147-A177-3AD203B41FA5}">
                      <a16:colId xmlns:a16="http://schemas.microsoft.com/office/drawing/2014/main" val="10923574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Spatial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Non-spatial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4643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Include physical space as an explicit component in the model</a:t>
                      </a:r>
                    </a:p>
                    <a:p>
                      <a:br>
                        <a:rPr lang="en-GB" sz="1600" dirty="0">
                          <a:latin typeface="+mj-lt"/>
                        </a:rPr>
                      </a:br>
                      <a:r>
                        <a:rPr lang="en-GB" sz="1600" dirty="0">
                          <a:latin typeface="+mj-lt"/>
                        </a:rPr>
                        <a:t>Spatial Models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divide the research area into zones/regions/areas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specify networks for cars and other transport modes, often with many nodes and links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Physical space is not considered in the model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14453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Example: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used to estimate the origin-destination (OD) matrices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used for statistical analysis of relations between car usage and public transport accessibility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Example: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Model of car use based on population age groups, GDP, fuel prices, road capacity, and price per km for road transport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265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latin typeface="+mj-lt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Between spatial and non-spatial: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Spatial statistical explanatory models recognize the influence zones have on each other, accounting for spatial autocorrelation. E.g.: model for metro use in a city that considers the zones of the metro stations and their neighbouring zones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latin typeface="+mj-lt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784952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2F70CFF4-0104-8F1D-E34C-B8FF554492FF}"/>
              </a:ext>
            </a:extLst>
          </p:cNvPr>
          <p:cNvSpPr txBox="1">
            <a:spLocks/>
          </p:cNvSpPr>
          <p:nvPr/>
        </p:nvSpPr>
        <p:spPr>
          <a:xfrm>
            <a:off x="838199" y="367795"/>
            <a:ext cx="1135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B0F0"/>
                </a:solidFill>
              </a:rPr>
              <a:t>Types of transport models: </a:t>
            </a:r>
            <a:r>
              <a:rPr lang="en-GB" sz="3600" dirty="0">
                <a:solidFill>
                  <a:srgbClr val="00B0F0"/>
                </a:solidFill>
              </a:rPr>
              <a:t>Spatial vs non-spatial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5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07BD944-3F2D-9808-F5A2-963F96930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80655"/>
              </p:ext>
            </p:extLst>
          </p:nvPr>
        </p:nvGraphicFramePr>
        <p:xfrm>
          <a:off x="838200" y="1690688"/>
          <a:ext cx="10515600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0142634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883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Aggregated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Disaggregated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6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Unit of generation and attraction of trips: zones, areas or regions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Trips are aggregated per time interval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Origin and destination information is not specific to individual travellers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Developed in 1950s to support the ‘predict and provide’ transport planning policy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Model individual travellers with specific origin and destination locations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Focus on individual mobility rather than zone averages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Developed in 1970s and can be estimated more efficiently at present.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Can support more diverse transport planning policies (e.g., traffic containing measures, regulations, promotion of car alternatives, etc.)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44539"/>
                  </a:ext>
                </a:extLst>
              </a:tr>
              <a:tr h="33851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Aggregating Disaggregated Models: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Although disaggregated models focus on individual mobility, their results need to be aggregated for policymaking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63610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0C7302C2-0B48-4611-F559-4612BE557AF9}"/>
              </a:ext>
            </a:extLst>
          </p:cNvPr>
          <p:cNvSpPr txBox="1">
            <a:spLocks/>
          </p:cNvSpPr>
          <p:nvPr/>
        </p:nvSpPr>
        <p:spPr>
          <a:xfrm>
            <a:off x="838199" y="367795"/>
            <a:ext cx="1135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B0F0"/>
                </a:solidFill>
              </a:rPr>
              <a:t>Types of transport models: </a:t>
            </a:r>
            <a:r>
              <a:rPr lang="en-GB" sz="3200" dirty="0">
                <a:solidFill>
                  <a:srgbClr val="00B0F0"/>
                </a:solidFill>
              </a:rPr>
              <a:t>Aggregated vs disaggregated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2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07BD944-3F2D-9808-F5A2-963F96930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334776"/>
              </p:ext>
            </p:extLst>
          </p:nvPr>
        </p:nvGraphicFramePr>
        <p:xfrm>
          <a:off x="838200" y="1690688"/>
          <a:ext cx="10515600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1023">
                  <a:extLst>
                    <a:ext uri="{9D8B030D-6E8A-4147-A177-3AD203B41FA5}">
                      <a16:colId xmlns:a16="http://schemas.microsoft.com/office/drawing/2014/main" val="3201426340"/>
                    </a:ext>
                  </a:extLst>
                </a:gridCol>
                <a:gridCol w="7774577">
                  <a:extLst>
                    <a:ext uri="{9D8B030D-6E8A-4147-A177-3AD203B41FA5}">
                      <a16:colId xmlns:a16="http://schemas.microsoft.com/office/drawing/2014/main" val="40883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Static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Dynamic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643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Changes in behaviour occur instantly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Estimated on cross-sectional data (data collected at a snapshot of time)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Time is a crucial factor in measuring the state of the system.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Changes in behaviour occur over a certain period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The area of interest (e.g., region) never reaches a final equilibrium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Exogenous and endogenous factors continuously change the system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Estimation requires time-series or panel (as opposed to cross-sectional) data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445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8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j-lt"/>
                        </a:rPr>
                        <a:t>Example: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A rise in fuel price has a ‘lagged’ impact on car use due to limited alternatives Over time, travellers may adjust their routines, reduce car use, relocate, 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65730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1306BE18-C0D2-BDE1-C10B-9E2207A5B71D}"/>
              </a:ext>
            </a:extLst>
          </p:cNvPr>
          <p:cNvSpPr txBox="1">
            <a:spLocks/>
          </p:cNvSpPr>
          <p:nvPr/>
        </p:nvSpPr>
        <p:spPr>
          <a:xfrm>
            <a:off x="838199" y="367795"/>
            <a:ext cx="1135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B0F0"/>
                </a:solidFill>
              </a:rPr>
              <a:t>Types of transport models: </a:t>
            </a:r>
            <a:r>
              <a:rPr lang="en-GB" sz="3600" dirty="0">
                <a:solidFill>
                  <a:srgbClr val="00B0F0"/>
                </a:solidFill>
              </a:rPr>
              <a:t>Static vs dynamic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8" name="Picture 7" descr="Close-up of a clock face&#10;&#10;Description automatically generated">
            <a:extLst>
              <a:ext uri="{FF2B5EF4-FFF2-40B4-BE49-F238E27FC236}">
                <a16:creationId xmlns:a16="http://schemas.microsoft.com/office/drawing/2014/main" id="{BB10F3DF-8C22-8988-C574-323E7745C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6" y="4502572"/>
            <a:ext cx="3532093" cy="23554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E8CAF0-C5E1-4FAA-B2BD-DFD3F297CEFC}"/>
              </a:ext>
            </a:extLst>
          </p:cNvPr>
          <p:cNvSpPr txBox="1"/>
          <p:nvPr/>
        </p:nvSpPr>
        <p:spPr>
          <a:xfrm>
            <a:off x="5069539" y="6610221"/>
            <a:ext cx="6127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A close up of a silver watch face photo – Free Time Image on </a:t>
            </a:r>
            <a:r>
              <a:rPr lang="en-US" sz="900" dirty="0" err="1">
                <a:hlinkClick r:id="rId3"/>
              </a:rPr>
              <a:t>Unsplash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287273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07BD944-3F2D-9808-F5A2-963F96930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862442"/>
              </p:ext>
            </p:extLst>
          </p:nvPr>
        </p:nvGraphicFramePr>
        <p:xfrm>
          <a:off x="838200" y="1690688"/>
          <a:ext cx="10515600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6409">
                  <a:extLst>
                    <a:ext uri="{9D8B030D-6E8A-4147-A177-3AD203B41FA5}">
                      <a16:colId xmlns:a16="http://schemas.microsoft.com/office/drawing/2014/main" val="3201426340"/>
                    </a:ext>
                  </a:extLst>
                </a:gridCol>
                <a:gridCol w="6119191">
                  <a:extLst>
                    <a:ext uri="{9D8B030D-6E8A-4147-A177-3AD203B41FA5}">
                      <a16:colId xmlns:a16="http://schemas.microsoft.com/office/drawing/2014/main" val="40883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Based on revealed preference (RP)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Based on stated preference (SP)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6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RP involves observing actual choices made by individuals in real situations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Data can be collected through travel diaries or using Information and Communications Technologies (ICT) (e.g., big data from </a:t>
                      </a:r>
                      <a:r>
                        <a:rPr lang="en-GB" sz="1800" dirty="0" err="1">
                          <a:latin typeface="+mj-lt"/>
                        </a:rPr>
                        <a:t>cellphones</a:t>
                      </a:r>
                      <a:r>
                        <a:rPr lang="en-GB" sz="1800" dirty="0">
                          <a:latin typeface="+mj-lt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SP involves presenting hypothetical choice situations to respondents in surveys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Respondents choose preferred alternatives from given choice sets (e.g., two trip alternatives)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Often less expensive than RP data collection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Can study non-existing alternatives, such as automated vehicles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Social desirability can bias the results: e.g., studying electric vehicle adoption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445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latin typeface="+mj-lt"/>
                        </a:rPr>
                        <a:t>Combining RP and SP data </a:t>
                      </a:r>
                      <a:r>
                        <a:rPr lang="en-GB" sz="1800" b="0" dirty="0">
                          <a:latin typeface="+mj-lt"/>
                        </a:rPr>
                        <a:t>- possible and advisable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RP data provides realistic preferences between existing alternatives, while SP data compares existing alternatives with new ones to be introduced (e.g., new vehicles in the market)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65730"/>
                  </a:ext>
                </a:extLst>
              </a:tr>
            </a:tbl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84724578-D8BD-391C-21D4-995D86B771EE}"/>
              </a:ext>
            </a:extLst>
          </p:cNvPr>
          <p:cNvSpPr txBox="1">
            <a:spLocks/>
          </p:cNvSpPr>
          <p:nvPr/>
        </p:nvSpPr>
        <p:spPr>
          <a:xfrm>
            <a:off x="838199" y="367795"/>
            <a:ext cx="1135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B0F0"/>
                </a:solidFill>
              </a:rPr>
              <a:t>Types of transport models: </a:t>
            </a:r>
            <a:r>
              <a:rPr lang="en-GB" sz="3200" dirty="0">
                <a:solidFill>
                  <a:srgbClr val="00B0F0"/>
                </a:solidFill>
              </a:rPr>
              <a:t>Revealed vs stated preference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7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07BD944-3F2D-9808-F5A2-963F96930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331520"/>
              </p:ext>
            </p:extLst>
          </p:nvPr>
        </p:nvGraphicFramePr>
        <p:xfrm>
          <a:off x="838200" y="1690688"/>
          <a:ext cx="10515600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9904">
                  <a:extLst>
                    <a:ext uri="{9D8B030D-6E8A-4147-A177-3AD203B41FA5}">
                      <a16:colId xmlns:a16="http://schemas.microsoft.com/office/drawing/2014/main" val="3201426340"/>
                    </a:ext>
                  </a:extLst>
                </a:gridCol>
                <a:gridCol w="6145696">
                  <a:extLst>
                    <a:ext uri="{9D8B030D-6E8A-4147-A177-3AD203B41FA5}">
                      <a16:colId xmlns:a16="http://schemas.microsoft.com/office/drawing/2014/main" val="40883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Trip-based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Activity-based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6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Early and many currently used transport models consider travel behaviour in isolation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Origin-destination (OD) matrices are ‘generated’ only by regional land 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Little connection between demand over different time periods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Early models used zones as units of analysis, not individuals or households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Activity-based models emerged later, making travel dependent on individual and household activity patterns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Individual and household characteristics (income, life-cycle stage, time budgets) significantly influence travel behaviour in these models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Offer better estimations of aggregate behaviour under a wider range of policies and measures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Activity-based models can become highly complex, requiring many resources for estimation and use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44539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64D8D00D-4DC8-7F48-0A20-75429CA4BFC3}"/>
              </a:ext>
            </a:extLst>
          </p:cNvPr>
          <p:cNvSpPr txBox="1">
            <a:spLocks/>
          </p:cNvSpPr>
          <p:nvPr/>
        </p:nvSpPr>
        <p:spPr>
          <a:xfrm>
            <a:off x="838199" y="367795"/>
            <a:ext cx="1135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B0F0"/>
                </a:solidFill>
              </a:rPr>
              <a:t>Types of transport models: </a:t>
            </a:r>
            <a:r>
              <a:rPr lang="en-GB" sz="3600" dirty="0">
                <a:solidFill>
                  <a:srgbClr val="00B0F0"/>
                </a:solidFill>
              </a:rPr>
              <a:t>Trip-based vs activity-based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4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07BD944-3F2D-9808-F5A2-963F96930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122022"/>
              </p:ext>
            </p:extLst>
          </p:nvPr>
        </p:nvGraphicFramePr>
        <p:xfrm>
          <a:off x="838200" y="1690688"/>
          <a:ext cx="10515600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3965">
                  <a:extLst>
                    <a:ext uri="{9D8B030D-6E8A-4147-A177-3AD203B41FA5}">
                      <a16:colId xmlns:a16="http://schemas.microsoft.com/office/drawing/2014/main" val="3201426340"/>
                    </a:ext>
                  </a:extLst>
                </a:gridCol>
                <a:gridCol w="2856155">
                  <a:extLst>
                    <a:ext uri="{9D8B030D-6E8A-4147-A177-3AD203B41FA5}">
                      <a16:colId xmlns:a16="http://schemas.microsoft.com/office/drawing/2014/main" val="593281545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4088303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Consider land-use changes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Not consider </a:t>
                      </a:r>
                      <a:r>
                        <a:rPr lang="en-GB" sz="2000" b="1">
                          <a:latin typeface="+mj-lt"/>
                        </a:rPr>
                        <a:t>land-use changes</a:t>
                      </a:r>
                      <a:endParaRPr lang="en-GB" sz="20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6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Land Use and Transportation Interaction (LUTI) models consider the bi-directional interaction between land use and transport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E.g.: building a new road can lead to businesses settling in its vicinity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Validation is difficult since land use changes over a long time and is influenced by factors beyond infrastructure changes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>
                          <a:latin typeface="+mj-lt"/>
                        </a:rPr>
                        <a:t>Traditional models describe transportation as a derivative of spatial planning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4453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GB" sz="2000" dirty="0">
                          <a:latin typeface="+mj-lt"/>
                        </a:rPr>
                        <a:t>Lowry model (Lowry, 1964):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The Lowry model is the first operational LUTI static model: it used road accessibility to explain where people live and work in a city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20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65730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8CFC63B1-AE55-5296-8142-879BB20C9DE0}"/>
              </a:ext>
            </a:extLst>
          </p:cNvPr>
          <p:cNvSpPr txBox="1">
            <a:spLocks/>
          </p:cNvSpPr>
          <p:nvPr/>
        </p:nvSpPr>
        <p:spPr>
          <a:xfrm>
            <a:off x="838199" y="367795"/>
            <a:ext cx="1135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B0F0"/>
                </a:solidFill>
              </a:rPr>
              <a:t>Types of transport models: </a:t>
            </a:r>
            <a:r>
              <a:rPr lang="en-GB" sz="3200" dirty="0">
                <a:solidFill>
                  <a:srgbClr val="00B0F0"/>
                </a:solidFill>
              </a:rPr>
              <a:t>Considering land-use changes?</a:t>
            </a:r>
            <a:endParaRPr lang="en-GB" dirty="0">
              <a:solidFill>
                <a:srgbClr val="00B0F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E5AA3-6206-2622-03CA-782E97847ACD}"/>
              </a:ext>
            </a:extLst>
          </p:cNvPr>
          <p:cNvGrpSpPr/>
          <p:nvPr/>
        </p:nvGrpSpPr>
        <p:grpSpPr>
          <a:xfrm>
            <a:off x="6515099" y="2480604"/>
            <a:ext cx="2722193" cy="2506344"/>
            <a:chOff x="5828962" y="2875051"/>
            <a:chExt cx="2722193" cy="250634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F5334A-6AD9-751C-52F7-1773B2C58DD9}"/>
                </a:ext>
              </a:extLst>
            </p:cNvPr>
            <p:cNvGrpSpPr/>
            <p:nvPr/>
          </p:nvGrpSpPr>
          <p:grpSpPr>
            <a:xfrm>
              <a:off x="6096000" y="3268477"/>
              <a:ext cx="2234797" cy="1169052"/>
              <a:chOff x="3550024" y="1412783"/>
              <a:chExt cx="2234797" cy="1169052"/>
            </a:xfrm>
          </p:grpSpPr>
          <p:sp>
            <p:nvSpPr>
              <p:cNvPr id="7" name="Arrow: Curved Up 6">
                <a:extLst>
                  <a:ext uri="{FF2B5EF4-FFF2-40B4-BE49-F238E27FC236}">
                    <a16:creationId xmlns:a16="http://schemas.microsoft.com/office/drawing/2014/main" id="{62CA2A97-4D23-E3F0-D783-11A9A34EB848}"/>
                  </a:ext>
                </a:extLst>
              </p:cNvPr>
              <p:cNvSpPr/>
              <p:nvPr/>
            </p:nvSpPr>
            <p:spPr>
              <a:xfrm flipH="1">
                <a:off x="3944471" y="2171238"/>
                <a:ext cx="1299882" cy="410597"/>
              </a:xfrm>
              <a:prstGeom prst="curvedUpArrow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Arrow: Curved Down 7">
                <a:extLst>
                  <a:ext uri="{FF2B5EF4-FFF2-40B4-BE49-F238E27FC236}">
                    <a16:creationId xmlns:a16="http://schemas.microsoft.com/office/drawing/2014/main" id="{4DF5BFE8-D117-80AA-A5B8-35E1BC3C6AA5}"/>
                  </a:ext>
                </a:extLst>
              </p:cNvPr>
              <p:cNvSpPr/>
              <p:nvPr/>
            </p:nvSpPr>
            <p:spPr>
              <a:xfrm>
                <a:off x="4019505" y="1412783"/>
                <a:ext cx="1224848" cy="385482"/>
              </a:xfrm>
              <a:prstGeom prst="curved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46AC9C-553E-9A05-55CB-90A4FE7FFA33}"/>
                  </a:ext>
                </a:extLst>
              </p:cNvPr>
              <p:cNvSpPr txBox="1"/>
              <p:nvPr/>
            </p:nvSpPr>
            <p:spPr>
              <a:xfrm>
                <a:off x="3550024" y="1801906"/>
                <a:ext cx="1034257" cy="36933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Land-use</a:t>
                </a:r>
                <a:endParaRPr lang="nl-NL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EDFB7B-6581-9940-9149-56952C10E001}"/>
                  </a:ext>
                </a:extLst>
              </p:cNvPr>
              <p:cNvSpPr txBox="1"/>
              <p:nvPr/>
            </p:nvSpPr>
            <p:spPr>
              <a:xfrm>
                <a:off x="4703884" y="1810864"/>
                <a:ext cx="1080937" cy="36933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Transport</a:t>
                </a:r>
                <a:endParaRPr lang="nl-NL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EC1B3D-C182-56E9-9B1B-04816D84F6FD}"/>
                </a:ext>
              </a:extLst>
            </p:cNvPr>
            <p:cNvSpPr txBox="1"/>
            <p:nvPr/>
          </p:nvSpPr>
          <p:spPr>
            <a:xfrm>
              <a:off x="5948565" y="4458065"/>
              <a:ext cx="26025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5">
                      <a:lumMod val="75000"/>
                    </a:schemeClr>
                  </a:solidFill>
                </a:rPr>
                <a:t>Additional feedback considered in LUTI models</a:t>
              </a:r>
              <a:endParaRPr lang="nl-NL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C65822-E132-C536-C263-E071E04475A0}"/>
                </a:ext>
              </a:extLst>
            </p:cNvPr>
            <p:cNvSpPr txBox="1"/>
            <p:nvPr/>
          </p:nvSpPr>
          <p:spPr>
            <a:xfrm>
              <a:off x="5828962" y="2875051"/>
              <a:ext cx="2602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Traditional models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09125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07BD944-3F2D-9808-F5A2-963F96930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769676"/>
              </p:ext>
            </p:extLst>
          </p:nvPr>
        </p:nvGraphicFramePr>
        <p:xfrm>
          <a:off x="838200" y="1690688"/>
          <a:ext cx="8207188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0129">
                  <a:extLst>
                    <a:ext uri="{9D8B030D-6E8A-4147-A177-3AD203B41FA5}">
                      <a16:colId xmlns:a16="http://schemas.microsoft.com/office/drawing/2014/main" val="3201426340"/>
                    </a:ext>
                  </a:extLst>
                </a:gridCol>
                <a:gridCol w="5827059">
                  <a:extLst>
                    <a:ext uri="{9D8B030D-6E8A-4147-A177-3AD203B41FA5}">
                      <a16:colId xmlns:a16="http://schemas.microsoft.com/office/drawing/2014/main" val="40883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Passenger transport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Freight transport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6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>
                          <a:latin typeface="+mj-lt"/>
                        </a:rPr>
                        <a:t>Most transport modelling studies focus on passenger transport and overlook the freight component</a:t>
                      </a:r>
                      <a:endParaRPr lang="en-GB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>
                          <a:latin typeface="+mj-lt"/>
                        </a:rPr>
                        <a:t>Freight transport modelling has gained importance due to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the significant and ongoing growth of freight transport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high environmental footprint of trucks (CO</a:t>
                      </a:r>
                      <a:r>
                        <a:rPr lang="en-GB" sz="1800" baseline="-25000" dirty="0">
                          <a:latin typeface="+mj-lt"/>
                        </a:rPr>
                        <a:t>2</a:t>
                      </a:r>
                      <a:r>
                        <a:rPr lang="en-GB" sz="1800" baseline="0" dirty="0">
                          <a:latin typeface="+mj-lt"/>
                        </a:rPr>
                        <a:t>, road surface damage, contribution to traffic jams)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800" b="1" dirty="0">
                        <a:latin typeface="+mj-lt"/>
                      </a:endParaRPr>
                    </a:p>
                    <a:p>
                      <a:r>
                        <a:rPr lang="en-GB" sz="1800" dirty="0">
                          <a:latin typeface="+mj-lt"/>
                        </a:rPr>
                        <a:t>Challenge in d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eveloping freight transport models</a:t>
                      </a:r>
                      <a:r>
                        <a:rPr lang="en-GB" sz="1800" dirty="0">
                          <a:latin typeface="+mj-lt"/>
                        </a:rPr>
                        <a:t>: lack of suitable data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Aggregated economic statistics often use coarse classifications of economic sectors, limiting accuracy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Disaggregated data depends on voluntary cooperation of businesses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+mj-lt"/>
                        </a:rPr>
                        <a:t>Data may be scattered over multiple departments: management, administration, production, logistics, and transportation departments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07507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2B4B5195-1C66-7264-A670-D5B3339001E1}"/>
              </a:ext>
            </a:extLst>
          </p:cNvPr>
          <p:cNvSpPr txBox="1">
            <a:spLocks/>
          </p:cNvSpPr>
          <p:nvPr/>
        </p:nvSpPr>
        <p:spPr>
          <a:xfrm>
            <a:off x="838199" y="367795"/>
            <a:ext cx="1135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B0F0"/>
                </a:solidFill>
              </a:rPr>
              <a:t>Types of transport models:</a:t>
            </a:r>
            <a:r>
              <a:rPr lang="en-GB" sz="4000" dirty="0">
                <a:solidFill>
                  <a:srgbClr val="00B0F0"/>
                </a:solidFill>
              </a:rPr>
              <a:t> </a:t>
            </a:r>
            <a:r>
              <a:rPr lang="en-GB" sz="3200" dirty="0">
                <a:solidFill>
                  <a:srgbClr val="00B0F0"/>
                </a:solidFill>
              </a:rPr>
              <a:t>Passenger vs freight transport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1C865-70D2-2B42-932E-363D386C857E}"/>
              </a:ext>
            </a:extLst>
          </p:cNvPr>
          <p:cNvSpPr txBox="1"/>
          <p:nvPr/>
        </p:nvSpPr>
        <p:spPr>
          <a:xfrm>
            <a:off x="8695765" y="6018848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Grayscale photo of cars on road photo – Free Truck Image on </a:t>
            </a:r>
            <a:r>
              <a:rPr lang="en-US" sz="900" dirty="0" err="1">
                <a:hlinkClick r:id="rId2"/>
              </a:rPr>
              <a:t>Unsplash</a:t>
            </a:r>
            <a:endParaRPr lang="nl-NL" sz="900" dirty="0"/>
          </a:p>
        </p:txBody>
      </p:sp>
      <p:pic>
        <p:nvPicPr>
          <p:cNvPr id="10" name="Picture 9" descr="A row of trucks parked on a road&#10;&#10;Description automatically generated">
            <a:extLst>
              <a:ext uri="{FF2B5EF4-FFF2-40B4-BE49-F238E27FC236}">
                <a16:creationId xmlns:a16="http://schemas.microsoft.com/office/drawing/2014/main" id="{F51A585E-7698-E71B-94E2-4C7D64F4B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51" y="1692638"/>
            <a:ext cx="2863486" cy="42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0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2C6B71-AA17-7865-0056-8AFC17965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522063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j-lt"/>
              </a:rPr>
              <a:t>Agent-Based Models (ABMs) can represent complex systems, including transport</a:t>
            </a:r>
          </a:p>
          <a:p>
            <a:r>
              <a:rPr lang="en-GB" sz="2000" dirty="0">
                <a:latin typeface="+mj-lt"/>
              </a:rPr>
              <a:t>ABMs focus on the emergence of behaviour: a bottom-up approach modelling individual agents and their interactions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ABMs often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combine many </a:t>
            </a:r>
            <a:r>
              <a:rPr lang="en-US" altLang="en-US" sz="2000" b="1" dirty="0">
                <a:latin typeface="+mj-lt"/>
              </a:rPr>
              <a:t>model advancements</a:t>
            </a:r>
            <a:r>
              <a:rPr lang="en-US" altLang="en-US" sz="2000" dirty="0">
                <a:latin typeface="+mj-lt"/>
              </a:rPr>
              <a:t> discussed before: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Disaggregated,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Dynamic,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Spatial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+mj-lt"/>
              </a:rPr>
              <a:t>Activity-based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May include LUTI component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</a:t>
            </a:r>
            <a:r>
              <a:rPr lang="en-GB" sz="2000" dirty="0">
                <a:latin typeface="+mj-lt"/>
              </a:rPr>
              <a:t>ain agents are typically citizens who make decisions on activities, modes of transport, and routes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latin typeface="+mj-lt"/>
              </a:rPr>
              <a:t>It is possible to model one synthetic agent for each real citizen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EF95F23-7497-FF35-7708-952B31848C9F}"/>
              </a:ext>
            </a:extLst>
          </p:cNvPr>
          <p:cNvSpPr txBox="1">
            <a:spLocks/>
          </p:cNvSpPr>
          <p:nvPr/>
        </p:nvSpPr>
        <p:spPr>
          <a:xfrm>
            <a:off x="838199" y="367795"/>
            <a:ext cx="1135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B0F0"/>
                </a:solidFill>
              </a:rPr>
              <a:t>Types of transport models: </a:t>
            </a:r>
            <a:r>
              <a:rPr lang="en-GB" sz="3600" dirty="0">
                <a:solidFill>
                  <a:srgbClr val="00B0F0"/>
                </a:solidFill>
              </a:rPr>
              <a:t>Agent-based models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3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hexagon&#10;&#10;Description automatically generated">
            <a:extLst>
              <a:ext uri="{FF2B5EF4-FFF2-40B4-BE49-F238E27FC236}">
                <a16:creationId xmlns:a16="http://schemas.microsoft.com/office/drawing/2014/main" id="{77753969-5DA6-811F-F0A1-6B312A08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7" y="1189690"/>
            <a:ext cx="5586032" cy="37225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87AD74-2BB2-8AAB-1046-50CA4BFA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+mj-lt"/>
              </a:rPr>
              <a:t>Overview chapter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0D71F-7638-59B5-4567-5305F4BB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Types of transport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Elasticities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The 4-step model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Human behaviour modelling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Validation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Some examples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What can a transport model be used for?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269EA-F3EB-0BFA-4249-B5DB54F49F26}"/>
              </a:ext>
            </a:extLst>
          </p:cNvPr>
          <p:cNvSpPr txBox="1"/>
          <p:nvPr/>
        </p:nvSpPr>
        <p:spPr>
          <a:xfrm>
            <a:off x="9074093" y="5047192"/>
            <a:ext cx="28918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Web Network Points - Free photo on </a:t>
            </a:r>
            <a:r>
              <a:rPr lang="en-US" sz="900" dirty="0" err="1">
                <a:hlinkClick r:id="rId3"/>
              </a:rPr>
              <a:t>Pixabay</a:t>
            </a:r>
            <a:r>
              <a:rPr lang="en-US" sz="900" dirty="0">
                <a:hlinkClick r:id="rId3"/>
              </a:rPr>
              <a:t> - </a:t>
            </a:r>
            <a:r>
              <a:rPr lang="en-US" sz="900" dirty="0" err="1">
                <a:hlinkClick r:id="rId3"/>
              </a:rPr>
              <a:t>Pixabay</a:t>
            </a:r>
            <a:endParaRPr lang="nl-NL" sz="9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9A0601-8332-4086-9789-842D3C7FC6A1}"/>
              </a:ext>
            </a:extLst>
          </p:cNvPr>
          <p:cNvSpPr/>
          <p:nvPr/>
        </p:nvSpPr>
        <p:spPr>
          <a:xfrm>
            <a:off x="757323" y="2287019"/>
            <a:ext cx="5010445" cy="489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307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12C6B71-AA17-7865-0056-8AFC17965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395317"/>
                <a:ext cx="10515600" cy="5220635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>
                    <a:latin typeface="+mj-lt"/>
                  </a:rPr>
                  <a:t>Simplest answer to the question: ‘to what extent is a </a:t>
                </a:r>
                <a:r>
                  <a:rPr lang="en-GB" sz="2000" b="1" dirty="0">
                    <a:latin typeface="+mj-lt"/>
                  </a:rPr>
                  <a:t>change in one variable</a:t>
                </a:r>
                <a:r>
                  <a:rPr lang="en-GB" sz="2000" dirty="0">
                    <a:latin typeface="+mj-lt"/>
                  </a:rPr>
                  <a:t> associated with a </a:t>
                </a:r>
                <a:r>
                  <a:rPr lang="en-GB" sz="2000" b="1" dirty="0">
                    <a:latin typeface="+mj-lt"/>
                  </a:rPr>
                  <a:t>change in another variable</a:t>
                </a:r>
                <a:r>
                  <a:rPr lang="en-GB" sz="2000" dirty="0">
                    <a:latin typeface="+mj-lt"/>
                  </a:rPr>
                  <a:t>?’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𝑒𝑙𝑎𝑠𝑡𝑖𝑐𝑖𝑡𝑦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nl-NL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000" dirty="0">
                    <a:latin typeface="+mj-lt"/>
                  </a:rPr>
                  <a:t>Example: If the fuel price 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+mj-lt"/>
                  </a:rPr>
                  <a:t>) elasticity of car use in km 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+mj-lt"/>
                  </a:rPr>
                  <a:t>) is -0,4, then car use will decline by 4% when fuel prices increase by 10%.</a:t>
                </a:r>
              </a:p>
              <a:p>
                <a:r>
                  <a:rPr lang="en-GB" sz="2000" b="1" dirty="0">
                    <a:latin typeface="+mj-lt"/>
                  </a:rPr>
                  <a:t>Direct price elasticities</a:t>
                </a:r>
                <a:r>
                  <a:rPr lang="en-GB" sz="2000" dirty="0">
                    <a:latin typeface="+mj-lt"/>
                  </a:rPr>
                  <a:t> are usually </a:t>
                </a:r>
                <a:r>
                  <a:rPr lang="en-GB" sz="2000" b="1" dirty="0">
                    <a:latin typeface="+mj-lt"/>
                  </a:rPr>
                  <a:t>negative</a:t>
                </a:r>
                <a:r>
                  <a:rPr lang="en-GB" sz="2000" dirty="0">
                    <a:latin typeface="+mj-lt"/>
                  </a:rPr>
                  <a:t> (demand decreases as price goes up), whereas </a:t>
                </a:r>
                <a:r>
                  <a:rPr lang="en-GB" sz="2000" b="1" dirty="0">
                    <a:latin typeface="+mj-lt"/>
                  </a:rPr>
                  <a:t>cross price elasticities </a:t>
                </a:r>
                <a:r>
                  <a:rPr lang="en-GB" sz="2000" dirty="0">
                    <a:latin typeface="+mj-lt"/>
                  </a:rPr>
                  <a:t>may be </a:t>
                </a:r>
                <a:r>
                  <a:rPr lang="en-GB" sz="2000" b="1" dirty="0">
                    <a:latin typeface="+mj-lt"/>
                  </a:rPr>
                  <a:t>positive</a:t>
                </a:r>
                <a:r>
                  <a:rPr lang="en-GB" sz="2000" dirty="0">
                    <a:latin typeface="+mj-lt"/>
                  </a:rPr>
                  <a:t> (in case the products are substitutes) or </a:t>
                </a:r>
                <a:r>
                  <a:rPr lang="en-GB" sz="2000" b="1" dirty="0">
                    <a:latin typeface="+mj-lt"/>
                  </a:rPr>
                  <a:t>zero</a:t>
                </a:r>
                <a:r>
                  <a:rPr lang="en-GB" sz="2000" dirty="0">
                    <a:latin typeface="+mj-lt"/>
                  </a:rPr>
                  <a:t> (if they are independent)</a:t>
                </a:r>
              </a:p>
              <a:p>
                <a:r>
                  <a:rPr lang="en-GB" sz="2000" b="1" dirty="0">
                    <a:latin typeface="+mj-lt"/>
                  </a:rPr>
                  <a:t>Caution points</a:t>
                </a:r>
                <a:r>
                  <a:rPr lang="en-GB" sz="2000" dirty="0">
                    <a:latin typeface="+mj-lt"/>
                  </a:rPr>
                  <a:t> when using elasticities:</a:t>
                </a:r>
              </a:p>
              <a:p>
                <a:pPr lvl="1"/>
                <a:r>
                  <a:rPr lang="en-GB" sz="1600" dirty="0">
                    <a:latin typeface="+mj-lt"/>
                  </a:rPr>
                  <a:t>The elasticity can differ at different values of the independent variable – it is </a:t>
                </a:r>
                <a:r>
                  <a:rPr lang="en-GB" sz="1600" b="1" dirty="0">
                    <a:latin typeface="+mj-lt"/>
                  </a:rPr>
                  <a:t>point-specific</a:t>
                </a:r>
              </a:p>
              <a:p>
                <a:pPr lvl="1"/>
                <a:r>
                  <a:rPr lang="en-GB" sz="1600" dirty="0">
                    <a:latin typeface="+mj-lt"/>
                  </a:rPr>
                  <a:t>The elasticity can differ when the variable is decreasing or increasing – it is </a:t>
                </a:r>
                <a:r>
                  <a:rPr lang="en-GB" sz="1600" b="1" dirty="0">
                    <a:latin typeface="+mj-lt"/>
                  </a:rPr>
                  <a:t>direction-specific</a:t>
                </a:r>
              </a:p>
              <a:p>
                <a:r>
                  <a:rPr lang="en-GB" sz="2000" b="1" dirty="0">
                    <a:latin typeface="+mj-lt"/>
                  </a:rPr>
                  <a:t>Transport system </a:t>
                </a:r>
                <a:r>
                  <a:rPr lang="en-GB" sz="2000" dirty="0">
                    <a:latin typeface="+mj-lt"/>
                  </a:rPr>
                  <a:t>is complex with </a:t>
                </a:r>
                <a:r>
                  <a:rPr lang="en-GB" sz="2000" b="1" dirty="0">
                    <a:latin typeface="+mj-lt"/>
                  </a:rPr>
                  <a:t>multiple feedback loops</a:t>
                </a:r>
                <a:r>
                  <a:rPr lang="en-GB" sz="2000" dirty="0">
                    <a:latin typeface="+mj-lt"/>
                  </a:rPr>
                  <a:t>. E.g., in response to fuel price increase, there may be reduction of car travel demand. This would however decrease travel times leading to increased demand, perhaps by different car users.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  <a:sym typeface="Wingdings" panose="05000000000000000000" pitchFamily="2" charset="2"/>
                  </a:rPr>
                  <a:t>	 Use of </a:t>
                </a:r>
                <a:r>
                  <a:rPr lang="en-GB" sz="2000" b="1" dirty="0">
                    <a:latin typeface="+mj-lt"/>
                    <a:sym typeface="Wingdings" panose="05000000000000000000" pitchFamily="2" charset="2"/>
                  </a:rPr>
                  <a:t>elasticities as a single method is not recommended</a:t>
                </a:r>
                <a:endParaRPr lang="en-GB" sz="2000" b="1" dirty="0">
                  <a:latin typeface="+mj-lt"/>
                </a:endParaRPr>
              </a:p>
              <a:p>
                <a:pPr lvl="1"/>
                <a:endParaRPr lang="en-GB" sz="1600" dirty="0">
                  <a:latin typeface="+mj-lt"/>
                </a:endParaRP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12C6B71-AA17-7865-0056-8AFC17965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395317"/>
                <a:ext cx="10515600" cy="5220635"/>
              </a:xfrm>
              <a:blipFill>
                <a:blip r:embed="rId2"/>
                <a:stretch>
                  <a:fillRect l="-522" t="-1285" r="-116" b="-8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1">
            <a:extLst>
              <a:ext uri="{FF2B5EF4-FFF2-40B4-BE49-F238E27FC236}">
                <a16:creationId xmlns:a16="http://schemas.microsoft.com/office/drawing/2014/main" id="{FEF95F23-7497-FF35-7708-952B31848C9F}"/>
              </a:ext>
            </a:extLst>
          </p:cNvPr>
          <p:cNvSpPr txBox="1">
            <a:spLocks/>
          </p:cNvSpPr>
          <p:nvPr/>
        </p:nvSpPr>
        <p:spPr>
          <a:xfrm>
            <a:off x="838199" y="367795"/>
            <a:ext cx="1135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B0F0"/>
                </a:solidFill>
              </a:rPr>
              <a:t>Elasticities </a:t>
            </a:r>
            <a:r>
              <a:rPr lang="en-GB" sz="1800" dirty="0">
                <a:solidFill>
                  <a:srgbClr val="00B0F0"/>
                </a:solidFill>
              </a:rPr>
              <a:t>(see also </a:t>
            </a:r>
            <a:r>
              <a:rPr lang="en-GB" sz="1800" dirty="0" err="1">
                <a:solidFill>
                  <a:srgbClr val="00B0F0"/>
                </a:solidFill>
              </a:rPr>
              <a:t>ch.</a:t>
            </a:r>
            <a:r>
              <a:rPr lang="en-GB" sz="1800" dirty="0">
                <a:solidFill>
                  <a:srgbClr val="00B0F0"/>
                </a:solidFill>
              </a:rPr>
              <a:t> 3 and 6)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9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A3684-3E2F-E7D4-7BA4-E7420B44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36A3B9-08E9-2A77-B8CE-1AD09787C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3904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+mj-lt"/>
              </a:rPr>
              <a:t>Definition: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Model is a </a:t>
            </a:r>
            <a:r>
              <a:rPr lang="en-GB" sz="2400" b="1" dirty="0">
                <a:latin typeface="+mj-lt"/>
              </a:rPr>
              <a:t>simplified representation</a:t>
            </a:r>
            <a:r>
              <a:rPr lang="en-GB" sz="2400" dirty="0">
                <a:latin typeface="+mj-lt"/>
              </a:rPr>
              <a:t> of part of reality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br>
              <a:rPr lang="en-GB" sz="2400" dirty="0">
                <a:latin typeface="+mj-lt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Use of models: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Gain insight into the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behaviour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of the system in a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do-nothing scenario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Understand the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effects of proposed policies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on transport, accessibility, environment, safety, land-use, etc</a:t>
            </a:r>
            <a:r>
              <a:rPr lang="en-US" altLang="en-US" sz="2400" dirty="0">
                <a:latin typeface="+mj-lt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A01F90-9482-B763-E9BD-BDE96832624B}"/>
              </a:ext>
            </a:extLst>
          </p:cNvPr>
          <p:cNvSpPr/>
          <p:nvPr/>
        </p:nvSpPr>
        <p:spPr>
          <a:xfrm>
            <a:off x="838200" y="1690688"/>
            <a:ext cx="5761383" cy="13255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fbeelding 5" descr="Afbeelding met hemel, speeltuin, persoon, boom&#10;&#10;Automatisch gegenereerde beschrijving">
            <a:extLst>
              <a:ext uri="{FF2B5EF4-FFF2-40B4-BE49-F238E27FC236}">
                <a16:creationId xmlns:a16="http://schemas.microsoft.com/office/drawing/2014/main" id="{69B9B27F-2F9E-E2D6-2AB2-E343C1464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00" y="1825625"/>
            <a:ext cx="4407000" cy="454549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FE3CE3C-152C-97DA-E71B-1DC2AB5765DE}"/>
              </a:ext>
            </a:extLst>
          </p:cNvPr>
          <p:cNvSpPr txBox="1"/>
          <p:nvPr/>
        </p:nvSpPr>
        <p:spPr>
          <a:xfrm>
            <a:off x="6838122" y="6371121"/>
            <a:ext cx="18420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Park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135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hexagon&#10;&#10;Description automatically generated">
            <a:extLst>
              <a:ext uri="{FF2B5EF4-FFF2-40B4-BE49-F238E27FC236}">
                <a16:creationId xmlns:a16="http://schemas.microsoft.com/office/drawing/2014/main" id="{77753969-5DA6-811F-F0A1-6B312A08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7" y="1189690"/>
            <a:ext cx="5586032" cy="37225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87AD74-2BB2-8AAB-1046-50CA4BFA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+mj-lt"/>
              </a:rPr>
              <a:t>Overview chapter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0D71F-7638-59B5-4567-5305F4BB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Types of transport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Elasticities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The 4-step model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Human behaviour modelling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Validation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Some examples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What can a transport model be used for?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269EA-F3EB-0BFA-4249-B5DB54F49F26}"/>
              </a:ext>
            </a:extLst>
          </p:cNvPr>
          <p:cNvSpPr txBox="1"/>
          <p:nvPr/>
        </p:nvSpPr>
        <p:spPr>
          <a:xfrm>
            <a:off x="9074093" y="5047192"/>
            <a:ext cx="28918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Web Network Points - Free photo on </a:t>
            </a:r>
            <a:r>
              <a:rPr lang="en-US" sz="900" dirty="0" err="1">
                <a:hlinkClick r:id="rId3"/>
              </a:rPr>
              <a:t>Pixabay</a:t>
            </a:r>
            <a:r>
              <a:rPr lang="en-US" sz="900" dirty="0">
                <a:hlinkClick r:id="rId3"/>
              </a:rPr>
              <a:t> - </a:t>
            </a:r>
            <a:r>
              <a:rPr lang="en-US" sz="900" dirty="0" err="1">
                <a:hlinkClick r:id="rId3"/>
              </a:rPr>
              <a:t>Pixabay</a:t>
            </a:r>
            <a:endParaRPr lang="nl-NL" sz="9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9A0601-8332-4086-9789-842D3C7FC6A1}"/>
              </a:ext>
            </a:extLst>
          </p:cNvPr>
          <p:cNvSpPr/>
          <p:nvPr/>
        </p:nvSpPr>
        <p:spPr>
          <a:xfrm>
            <a:off x="757323" y="2806104"/>
            <a:ext cx="5010445" cy="489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35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D945B-BDDC-E082-9362-4FA272E3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The 4-step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7E4D11-E8EC-4D1B-5120-EF98661B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76"/>
            <a:ext cx="10515600" cy="51016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000" dirty="0">
                <a:latin typeface="+mj-lt"/>
              </a:rPr>
              <a:t>The 4-Step is the most </a:t>
            </a:r>
            <a:r>
              <a:rPr lang="en-GB" sz="2000" b="1" dirty="0">
                <a:latin typeface="+mj-lt"/>
              </a:rPr>
              <a:t>traditional aggregate modelling approach</a:t>
            </a:r>
            <a:r>
              <a:rPr lang="en-GB" sz="2000" dirty="0">
                <a:latin typeface="+mj-lt"/>
              </a:rPr>
              <a:t>, having originated in 1950s in the US. </a:t>
            </a: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Having divided the study area into </a:t>
            </a:r>
            <a:r>
              <a:rPr lang="en-GB" sz="2000" b="1" dirty="0">
                <a:latin typeface="+mj-lt"/>
              </a:rPr>
              <a:t>zones</a:t>
            </a:r>
            <a:r>
              <a:rPr lang="en-GB" sz="2000" dirty="0">
                <a:latin typeface="+mj-lt"/>
              </a:rPr>
              <a:t>, the model proceeds through 4 steps using a sub-model to answer a question in each step:</a:t>
            </a:r>
          </a:p>
          <a:p>
            <a:r>
              <a:rPr lang="en-GB" sz="2000" b="1" dirty="0">
                <a:latin typeface="+mj-lt"/>
              </a:rPr>
              <a:t>1st step</a:t>
            </a:r>
            <a:r>
              <a:rPr lang="en-GB" sz="2000" dirty="0">
                <a:latin typeface="+mj-lt"/>
              </a:rPr>
              <a:t>: </a:t>
            </a:r>
            <a:r>
              <a:rPr lang="en-GB" sz="2000" b="1" dirty="0">
                <a:latin typeface="+mj-lt"/>
              </a:rPr>
              <a:t>Generation</a:t>
            </a:r>
            <a:r>
              <a:rPr lang="en-GB" sz="2000" dirty="0">
                <a:latin typeface="+mj-lt"/>
              </a:rPr>
              <a:t> (production) and attraction – </a:t>
            </a:r>
            <a:r>
              <a:rPr lang="en-GB" sz="2000" b="1" dirty="0">
                <a:latin typeface="+mj-lt"/>
              </a:rPr>
              <a:t>how many trips depart and arrive</a:t>
            </a:r>
            <a:r>
              <a:rPr lang="en-GB" sz="2000" dirty="0">
                <a:latin typeface="+mj-lt"/>
              </a:rPr>
              <a:t> at each zone?</a:t>
            </a:r>
          </a:p>
          <a:p>
            <a:pPr lvl="1"/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Trip-generation models provide the total number of trips departing from each zone based on land-use variables (e.g., population, retail area, employment)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Trip-attraction models provide the total number of trips arriving at each zone based on similar variables.</a:t>
            </a:r>
            <a:endParaRPr lang="en-GB" sz="1700" dirty="0">
              <a:latin typeface="+mj-lt"/>
            </a:endParaRPr>
          </a:p>
          <a:p>
            <a:r>
              <a:rPr lang="en-GB" sz="2000" b="1" dirty="0">
                <a:latin typeface="+mj-lt"/>
              </a:rPr>
              <a:t>2nd step: Distribution</a:t>
            </a:r>
            <a:r>
              <a:rPr lang="en-GB" sz="2000" dirty="0">
                <a:latin typeface="+mj-lt"/>
              </a:rPr>
              <a:t> – from the trips that depart from each zone </a:t>
            </a:r>
            <a:r>
              <a:rPr lang="en-GB" sz="2000" b="1" dirty="0">
                <a:latin typeface="+mj-lt"/>
              </a:rPr>
              <a:t>what are their destination zones</a:t>
            </a:r>
            <a:r>
              <a:rPr lang="en-GB" sz="2000" dirty="0">
                <a:latin typeface="+mj-lt"/>
              </a:rPr>
              <a:t>? </a:t>
            </a:r>
          </a:p>
          <a:p>
            <a:pPr lvl="1"/>
            <a:r>
              <a:rPr lang="en-GB" sz="1500" dirty="0">
                <a:latin typeface="+mj-lt"/>
              </a:rPr>
              <a:t>The distribution model determines the number of trips between each OD pair. The sum of trips departing from each origin / arriving at each destination zone equals the outputs from the corresponding models in step 1. This is called a ‘</a:t>
            </a:r>
            <a:r>
              <a:rPr lang="en-GB" sz="1500" b="1" dirty="0">
                <a:latin typeface="+mj-lt"/>
              </a:rPr>
              <a:t>doubly-constrained model</a:t>
            </a:r>
            <a:r>
              <a:rPr lang="en-GB" sz="1500" dirty="0">
                <a:latin typeface="+mj-lt"/>
              </a:rPr>
              <a:t>’.</a:t>
            </a:r>
          </a:p>
          <a:p>
            <a:pPr lvl="1"/>
            <a:r>
              <a:rPr lang="en-GB" sz="1500" dirty="0">
                <a:latin typeface="+mj-lt"/>
              </a:rPr>
              <a:t>The classic distribution model is derived from </a:t>
            </a:r>
            <a:r>
              <a:rPr lang="en-GB" sz="1500" b="1" dirty="0">
                <a:latin typeface="+mj-lt"/>
              </a:rPr>
              <a:t>Newton’s gravity theory</a:t>
            </a:r>
            <a:r>
              <a:rPr lang="en-GB" sz="1500" dirty="0">
                <a:latin typeface="+mj-lt"/>
              </a:rPr>
              <a:t>, considering generalised travel costs as distance</a:t>
            </a:r>
            <a:endParaRPr lang="en-GB" sz="1700" dirty="0">
              <a:latin typeface="+mj-lt"/>
            </a:endParaRPr>
          </a:p>
          <a:p>
            <a:r>
              <a:rPr lang="en-GB" sz="2000" b="1" dirty="0">
                <a:latin typeface="+mj-lt"/>
              </a:rPr>
              <a:t>3rd step: Modal split </a:t>
            </a:r>
            <a:r>
              <a:rPr lang="en-GB" sz="2000" dirty="0">
                <a:latin typeface="+mj-lt"/>
              </a:rPr>
              <a:t>– how many trips identified in step 2 are performed </a:t>
            </a:r>
            <a:r>
              <a:rPr lang="en-GB" sz="2000" b="1" dirty="0">
                <a:latin typeface="+mj-lt"/>
              </a:rPr>
              <a:t>using each travel mode</a:t>
            </a:r>
            <a:r>
              <a:rPr lang="en-GB" sz="2000" dirty="0">
                <a:latin typeface="+mj-lt"/>
              </a:rPr>
              <a:t>? </a:t>
            </a:r>
          </a:p>
          <a:p>
            <a:pPr lvl="1"/>
            <a:r>
              <a:rPr lang="en-GB" sz="1500" dirty="0">
                <a:latin typeface="+mj-lt"/>
              </a:rPr>
              <a:t>Modal split (or mode choice) models divide the trips among different modes of transport available in the region </a:t>
            </a:r>
          </a:p>
          <a:p>
            <a:pPr lvl="1"/>
            <a:r>
              <a:rPr lang="en-GB" sz="1500" dirty="0">
                <a:latin typeface="+mj-lt"/>
              </a:rPr>
              <a:t>Typically, car, public transport and active modes are distinguished, as well as possibly their combinations</a:t>
            </a:r>
          </a:p>
          <a:p>
            <a:pPr lvl="1"/>
            <a:r>
              <a:rPr lang="en-GB" sz="1500" dirty="0">
                <a:latin typeface="+mj-lt"/>
              </a:rPr>
              <a:t>Discrete choice models are typically used at this step</a:t>
            </a:r>
            <a:endParaRPr lang="en-GB" sz="1700" dirty="0">
              <a:latin typeface="+mj-lt"/>
            </a:endParaRPr>
          </a:p>
          <a:p>
            <a:r>
              <a:rPr lang="en-GB" sz="2000" b="1" dirty="0">
                <a:latin typeface="+mj-lt"/>
              </a:rPr>
              <a:t>4th step</a:t>
            </a:r>
            <a:r>
              <a:rPr lang="en-GB" sz="2000" dirty="0">
                <a:latin typeface="+mj-lt"/>
              </a:rPr>
              <a:t>: </a:t>
            </a:r>
            <a:r>
              <a:rPr lang="en-GB" sz="2000" b="1" dirty="0">
                <a:latin typeface="+mj-lt"/>
              </a:rPr>
              <a:t>Assignment</a:t>
            </a:r>
            <a:r>
              <a:rPr lang="en-GB" sz="2000" dirty="0">
                <a:latin typeface="+mj-lt"/>
              </a:rPr>
              <a:t> – </a:t>
            </a:r>
            <a:r>
              <a:rPr lang="en-GB" sz="2000" b="1" dirty="0">
                <a:latin typeface="+mj-lt"/>
              </a:rPr>
              <a:t>which route </a:t>
            </a:r>
            <a:r>
              <a:rPr lang="en-GB" sz="2000" dirty="0">
                <a:latin typeface="+mj-lt"/>
              </a:rPr>
              <a:t>is taken to get from an origin to the destination zone in the existing networks?</a:t>
            </a:r>
          </a:p>
          <a:p>
            <a:pPr lvl="1"/>
            <a:r>
              <a:rPr lang="en-GB" sz="1500" dirty="0">
                <a:latin typeface="+mj-lt"/>
              </a:rPr>
              <a:t>Simplest assignment method is ‘all or nothing’ – assumption that everyone takes the shortest route</a:t>
            </a:r>
          </a:p>
          <a:p>
            <a:pPr lvl="1"/>
            <a:r>
              <a:rPr lang="en-GB" sz="1500" dirty="0">
                <a:latin typeface="+mj-lt"/>
              </a:rPr>
              <a:t>Alternatively, and more realistically, discrete choice models are used</a:t>
            </a:r>
          </a:p>
          <a:p>
            <a:pPr lvl="1"/>
            <a:r>
              <a:rPr lang="en-GB" sz="1500" dirty="0">
                <a:latin typeface="+mj-lt"/>
              </a:rPr>
              <a:t>The most used methodology is </a:t>
            </a:r>
            <a:r>
              <a:rPr lang="en-GB" sz="1500" b="1" dirty="0">
                <a:latin typeface="+mj-lt"/>
              </a:rPr>
              <a:t>user equilibrium traffic assignment</a:t>
            </a:r>
            <a:r>
              <a:rPr lang="en-GB" sz="1500" dirty="0">
                <a:latin typeface="+mj-lt"/>
              </a:rPr>
              <a:t>. This method considers the relationships between travel demand, road capacities, congestion and travel times in car travel – see </a:t>
            </a:r>
            <a:r>
              <a:rPr lang="en-GB" sz="1500" dirty="0" err="1">
                <a:latin typeface="+mj-lt"/>
              </a:rPr>
              <a:t>ch.</a:t>
            </a:r>
            <a:r>
              <a:rPr lang="en-GB" sz="1500" dirty="0">
                <a:latin typeface="+mj-lt"/>
              </a:rPr>
              <a:t> 7.</a:t>
            </a:r>
          </a:p>
          <a:p>
            <a:pPr lvl="1"/>
            <a:r>
              <a:rPr lang="en-GB" sz="1500" dirty="0">
                <a:latin typeface="+mj-lt"/>
              </a:rPr>
              <a:t>The most recent class of models is </a:t>
            </a:r>
            <a:r>
              <a:rPr lang="en-GB" sz="1500" b="1" dirty="0">
                <a:latin typeface="+mj-lt"/>
              </a:rPr>
              <a:t>dynamic traffic assignment methods</a:t>
            </a:r>
            <a:r>
              <a:rPr lang="en-GB" sz="1500" dirty="0">
                <a:latin typeface="+mj-lt"/>
              </a:rPr>
              <a:t> – these consider also the departure time choices of drivers </a:t>
            </a:r>
          </a:p>
        </p:txBody>
      </p:sp>
    </p:spTree>
    <p:extLst>
      <p:ext uri="{BB962C8B-B14F-4D97-AF65-F5344CB8AC3E}">
        <p14:creationId xmlns:p14="http://schemas.microsoft.com/office/powerpoint/2010/main" val="1169499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7A2E4-0772-B88B-FE2B-A78C3011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The 4-step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175DEA-426C-6FC9-B337-D56F30D36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016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200" b="1" dirty="0">
                <a:latin typeface="+mj-lt"/>
              </a:rPr>
              <a:t>Do the 4 steps correspond to travellers’ sequential decisions?</a:t>
            </a:r>
          </a:p>
          <a:p>
            <a:r>
              <a:rPr lang="en-GB" sz="2200" dirty="0">
                <a:latin typeface="+mj-lt"/>
              </a:rPr>
              <a:t>They may</a:t>
            </a:r>
          </a:p>
          <a:p>
            <a:r>
              <a:rPr lang="en-GB" sz="2200" dirty="0">
                <a:latin typeface="+mj-lt"/>
              </a:rPr>
              <a:t>However, the decisions are likely interconnected and there are feedback loops – e.g., traffic congestion likely influences travel mode choice (potentially making car less attractive) </a:t>
            </a:r>
          </a:p>
          <a:p>
            <a:r>
              <a:rPr lang="en-GB" sz="2200" dirty="0">
                <a:latin typeface="+mj-lt"/>
              </a:rPr>
              <a:t>4-step models often consider such loops and simultaneous decisions, e.g., simultaneous destination and mode choice (steps 2 &amp; 3)</a:t>
            </a:r>
          </a:p>
          <a:p>
            <a:pPr marL="0" indent="0">
              <a:buNone/>
            </a:pPr>
            <a:r>
              <a:rPr lang="en-GB" sz="2200" dirty="0">
                <a:latin typeface="+mj-lt"/>
              </a:rPr>
              <a:t>The 4-step model remains a </a:t>
            </a:r>
            <a:r>
              <a:rPr lang="en-GB" sz="2200" b="1" dirty="0">
                <a:latin typeface="+mj-lt"/>
              </a:rPr>
              <a:t>widely used approach </a:t>
            </a:r>
            <a:r>
              <a:rPr lang="en-GB" sz="2200" dirty="0">
                <a:latin typeface="+mj-lt"/>
              </a:rPr>
              <a:t>in transport modelling in many large cities, even as disaggregated models are being developed and are gaining popularity with the advent of big data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81475C8-70A1-04EE-8261-3C5527FAEF75}"/>
              </a:ext>
            </a:extLst>
          </p:cNvPr>
          <p:cNvSpPr txBox="1"/>
          <p:nvPr/>
        </p:nvSpPr>
        <p:spPr>
          <a:xfrm>
            <a:off x="6990348" y="5779085"/>
            <a:ext cx="43634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2"/>
              </a:rPr>
              <a:t>Pumpkin steps - Free image on </a:t>
            </a:r>
            <a:r>
              <a:rPr lang="en-GB" sz="900" dirty="0" err="1">
                <a:hlinkClick r:id="rId2"/>
              </a:rPr>
              <a:t>Pixabay</a:t>
            </a:r>
            <a:r>
              <a:rPr lang="en-GB" sz="900" dirty="0"/>
              <a:t> </a:t>
            </a:r>
          </a:p>
        </p:txBody>
      </p:sp>
      <p:pic>
        <p:nvPicPr>
          <p:cNvPr id="7" name="Afbeelding 6" descr="Afbeelding met groente, Komkommerachtigen, squash, kalebas&#10;&#10;Automatisch gegenereerde beschrijving">
            <a:extLst>
              <a:ext uri="{FF2B5EF4-FFF2-40B4-BE49-F238E27FC236}">
                <a16:creationId xmlns:a16="http://schemas.microsoft.com/office/drawing/2014/main" id="{94DA36CE-B5F1-58F8-316D-3CC7D6EDE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" b="10570"/>
          <a:stretch/>
        </p:blipFill>
        <p:spPr>
          <a:xfrm>
            <a:off x="7016635" y="677554"/>
            <a:ext cx="4036376" cy="51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60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hexagon&#10;&#10;Description automatically generated">
            <a:extLst>
              <a:ext uri="{FF2B5EF4-FFF2-40B4-BE49-F238E27FC236}">
                <a16:creationId xmlns:a16="http://schemas.microsoft.com/office/drawing/2014/main" id="{77753969-5DA6-811F-F0A1-6B312A08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7" y="1189690"/>
            <a:ext cx="5586032" cy="37225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87AD74-2BB2-8AAB-1046-50CA4BFA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+mj-lt"/>
              </a:rPr>
              <a:t>Overview chapter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0D71F-7638-59B5-4567-5305F4BB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Types of transport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Elasticities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The 4-step model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Human behaviour modelling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Validation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Some examples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What can a transport model be used for?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269EA-F3EB-0BFA-4249-B5DB54F49F26}"/>
              </a:ext>
            </a:extLst>
          </p:cNvPr>
          <p:cNvSpPr txBox="1"/>
          <p:nvPr/>
        </p:nvSpPr>
        <p:spPr>
          <a:xfrm>
            <a:off x="9074093" y="5047192"/>
            <a:ext cx="28918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Web Network Points - Free photo on </a:t>
            </a:r>
            <a:r>
              <a:rPr lang="en-US" sz="900" dirty="0" err="1">
                <a:hlinkClick r:id="rId3"/>
              </a:rPr>
              <a:t>Pixabay</a:t>
            </a:r>
            <a:r>
              <a:rPr lang="en-US" sz="900" dirty="0">
                <a:hlinkClick r:id="rId3"/>
              </a:rPr>
              <a:t> - </a:t>
            </a:r>
            <a:r>
              <a:rPr lang="en-US" sz="900" dirty="0" err="1">
                <a:hlinkClick r:id="rId3"/>
              </a:rPr>
              <a:t>Pixabay</a:t>
            </a:r>
            <a:endParaRPr lang="nl-NL" sz="9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9A0601-8332-4086-9789-842D3C7FC6A1}"/>
              </a:ext>
            </a:extLst>
          </p:cNvPr>
          <p:cNvSpPr/>
          <p:nvPr/>
        </p:nvSpPr>
        <p:spPr>
          <a:xfrm>
            <a:off x="838200" y="3318866"/>
            <a:ext cx="5010445" cy="489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79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E6DB6-E857-7070-F4AC-3CAD8D68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Human behaviour modelling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136F52-EA04-CA4B-C9CC-1D52AB642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0428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Behind each of the 4 steps in the 4-step model are decisions on an individual level: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To make a certain trip or not?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What destination to choose?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What travel mode to choose?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Which route to choose?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What time of day to choose for the trip?</a:t>
            </a:r>
            <a:br>
              <a:rPr lang="en-GB" dirty="0">
                <a:latin typeface="+mj-lt"/>
              </a:rPr>
            </a:br>
            <a:r>
              <a:rPr lang="en-GB" sz="2200" dirty="0">
                <a:latin typeface="+mj-lt"/>
              </a:rPr>
              <a:t>(sometimes added as 5</a:t>
            </a:r>
            <a:r>
              <a:rPr lang="en-GB" sz="2200" baseline="30000" dirty="0">
                <a:latin typeface="+mj-lt"/>
              </a:rPr>
              <a:t>th</a:t>
            </a:r>
            <a:r>
              <a:rPr lang="en-GB" sz="2200" dirty="0">
                <a:latin typeface="+mj-lt"/>
              </a:rPr>
              <a:t> step in 4-step model)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These decisions can be modelled using </a:t>
            </a:r>
            <a:r>
              <a:rPr lang="en-GB" b="1" dirty="0">
                <a:latin typeface="+mj-lt"/>
              </a:rPr>
              <a:t>human behaviour models</a:t>
            </a:r>
            <a:r>
              <a:rPr lang="en-GB" dirty="0">
                <a:latin typeface="+mj-lt"/>
              </a:rPr>
              <a:t>, based in microeconomics (see also </a:t>
            </a:r>
            <a:r>
              <a:rPr lang="en-GB" dirty="0" err="1">
                <a:latin typeface="+mj-lt"/>
              </a:rPr>
              <a:t>ch.</a:t>
            </a:r>
            <a:r>
              <a:rPr lang="en-GB" dirty="0">
                <a:latin typeface="+mj-lt"/>
              </a:rPr>
              <a:t> 3).</a:t>
            </a:r>
          </a:p>
        </p:txBody>
      </p:sp>
      <p:pic>
        <p:nvPicPr>
          <p:cNvPr id="5" name="Afbeelding 4" descr="Afbeelding met buitenshuis, hemel, Landvoertuig, Zonnehoed&#10;&#10;Automatisch gegenereerde beschrijving">
            <a:extLst>
              <a:ext uri="{FF2B5EF4-FFF2-40B4-BE49-F238E27FC236}">
                <a16:creationId xmlns:a16="http://schemas.microsoft.com/office/drawing/2014/main" id="{1F032413-7501-5CBB-8422-632E2DEF7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5" r="9237"/>
          <a:stretch/>
        </p:blipFill>
        <p:spPr>
          <a:xfrm>
            <a:off x="7042485" y="1825625"/>
            <a:ext cx="4590593" cy="408066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B0A4BB8-FEF4-AE34-1216-BD96A7A01B2E}"/>
              </a:ext>
            </a:extLst>
          </p:cNvPr>
          <p:cNvSpPr txBox="1"/>
          <p:nvPr/>
        </p:nvSpPr>
        <p:spPr>
          <a:xfrm>
            <a:off x="7042485" y="5925815"/>
            <a:ext cx="32886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Car transportation travel road trip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449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20BFE-B48B-3859-716B-1CD3AA30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70341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Human behaviour modelling: </a:t>
            </a:r>
            <a:r>
              <a:rPr lang="en-GB" sz="2800" dirty="0">
                <a:solidFill>
                  <a:srgbClr val="00B0F0"/>
                </a:solidFill>
              </a:rPr>
              <a:t>The microeconomic approach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9FEA89-FFDE-BE31-4458-91A2968DF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4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effectLst/>
                <a:latin typeface="+mj-lt"/>
              </a:rPr>
              <a:t>The </a:t>
            </a:r>
            <a:r>
              <a:rPr lang="en-GB" sz="2400" b="1" dirty="0">
                <a:effectLst/>
                <a:latin typeface="+mj-lt"/>
              </a:rPr>
              <a:t>microeconomic human behaviour models</a:t>
            </a:r>
            <a:r>
              <a:rPr lang="en-GB" sz="2400" dirty="0">
                <a:effectLst/>
                <a:latin typeface="+mj-lt"/>
              </a:rPr>
              <a:t> consider the following:</a:t>
            </a:r>
          </a:p>
          <a:p>
            <a:r>
              <a:rPr lang="en-GB" sz="2400" dirty="0">
                <a:effectLst/>
                <a:latin typeface="+mj-lt"/>
              </a:rPr>
              <a:t>There is a </a:t>
            </a:r>
            <a:r>
              <a:rPr lang="en-GB" sz="2400" b="1" dirty="0">
                <a:effectLst/>
                <a:latin typeface="+mj-lt"/>
              </a:rPr>
              <a:t>set of alternatives</a:t>
            </a:r>
            <a:r>
              <a:rPr lang="en-GB" sz="2400" dirty="0">
                <a:effectLst/>
                <a:latin typeface="+mj-lt"/>
              </a:rPr>
              <a:t> available for a decision</a:t>
            </a:r>
          </a:p>
          <a:p>
            <a:r>
              <a:rPr lang="en-GB" sz="2400" dirty="0">
                <a:effectLst/>
                <a:latin typeface="+mj-lt"/>
              </a:rPr>
              <a:t>A rational individual will choose the alternative that yields the </a:t>
            </a:r>
            <a:r>
              <a:rPr lang="en-GB" sz="2400" b="1" dirty="0">
                <a:effectLst/>
                <a:latin typeface="+mj-lt"/>
              </a:rPr>
              <a:t>highest utility</a:t>
            </a:r>
          </a:p>
          <a:p>
            <a:endParaRPr lang="en-GB" sz="2400" dirty="0">
              <a:effectLst/>
              <a:latin typeface="+mj-lt"/>
            </a:endParaRPr>
          </a:p>
          <a:p>
            <a:endParaRPr lang="en-GB" sz="2400" dirty="0">
              <a:effectLst/>
              <a:latin typeface="+mj-lt"/>
            </a:endParaRPr>
          </a:p>
          <a:p>
            <a:endParaRPr lang="en-GB" sz="2400" dirty="0">
              <a:effectLst/>
              <a:latin typeface="+mj-lt"/>
            </a:endParaRPr>
          </a:p>
          <a:p>
            <a:r>
              <a:rPr lang="en-GB" sz="2400" dirty="0">
                <a:effectLst/>
                <a:latin typeface="+mj-lt"/>
              </a:rPr>
              <a:t>Utility </a:t>
            </a:r>
            <a:r>
              <a:rPr lang="en-GB" sz="2400" b="1" dirty="0">
                <a:effectLst/>
                <a:latin typeface="+mj-lt"/>
              </a:rPr>
              <a:t>cannot be directly measured</a:t>
            </a:r>
            <a:r>
              <a:rPr lang="en-GB" sz="2400" dirty="0">
                <a:effectLst/>
                <a:latin typeface="+mj-lt"/>
              </a:rPr>
              <a:t>, but it is inferred from the popularity of all the alternatives</a:t>
            </a:r>
          </a:p>
          <a:p>
            <a:r>
              <a:rPr lang="en-GB" sz="2400" dirty="0">
                <a:effectLst/>
                <a:latin typeface="+mj-lt"/>
              </a:rPr>
              <a:t>The utility is composed of </a:t>
            </a:r>
            <a:r>
              <a:rPr lang="en-GB" sz="2400" b="1" dirty="0">
                <a:effectLst/>
                <a:latin typeface="+mj-lt"/>
              </a:rPr>
              <a:t>deterministic</a:t>
            </a:r>
            <a:r>
              <a:rPr lang="en-GB" sz="2400" dirty="0">
                <a:effectLst/>
                <a:latin typeface="+mj-lt"/>
              </a:rPr>
              <a:t> (and observable) and </a:t>
            </a:r>
            <a:r>
              <a:rPr lang="en-GB" sz="2400" b="1" dirty="0">
                <a:effectLst/>
                <a:latin typeface="+mj-lt"/>
              </a:rPr>
              <a:t>stochastic</a:t>
            </a:r>
            <a:r>
              <a:rPr lang="en-GB" sz="2400" dirty="0">
                <a:effectLst/>
                <a:latin typeface="+mj-lt"/>
              </a:rPr>
              <a:t> (and unobservable) component</a:t>
            </a:r>
          </a:p>
          <a:p>
            <a:r>
              <a:rPr lang="en-GB" sz="2400" b="1" dirty="0">
                <a:effectLst/>
                <a:latin typeface="+mj-lt"/>
              </a:rPr>
              <a:t>Random Utility Maximisation</a:t>
            </a:r>
            <a:r>
              <a:rPr lang="en-GB" sz="2400" dirty="0">
                <a:effectLst/>
                <a:latin typeface="+mj-lt"/>
              </a:rPr>
              <a:t>: principle that postulates that the alternative with the largest total utility for the individual is chosen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499C5-424B-A456-C2A6-88DCEF7D2440}"/>
              </a:ext>
            </a:extLst>
          </p:cNvPr>
          <p:cNvSpPr txBox="1"/>
          <p:nvPr/>
        </p:nvSpPr>
        <p:spPr>
          <a:xfrm>
            <a:off x="2664759" y="3303494"/>
            <a:ext cx="722331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+mj-lt"/>
              </a:rPr>
              <a:t>Definition</a:t>
            </a:r>
            <a:r>
              <a:rPr lang="en-GB" sz="2400" dirty="0">
                <a:effectLst/>
                <a:latin typeface="+mj-lt"/>
              </a:rPr>
              <a:t>. </a:t>
            </a:r>
            <a:r>
              <a:rPr lang="en-GB" sz="2400" b="1" dirty="0">
                <a:effectLst/>
                <a:latin typeface="+mj-lt"/>
              </a:rPr>
              <a:t>Utility</a:t>
            </a:r>
            <a:r>
              <a:rPr lang="en-GB" sz="2400" dirty="0">
                <a:effectLst/>
                <a:latin typeface="+mj-lt"/>
              </a:rPr>
              <a:t> reflects the satisfaction or benefit that individuals gain from choosing a certain alternative.</a:t>
            </a:r>
          </a:p>
        </p:txBody>
      </p:sp>
    </p:spTree>
    <p:extLst>
      <p:ext uri="{BB962C8B-B14F-4D97-AF65-F5344CB8AC3E}">
        <p14:creationId xmlns:p14="http://schemas.microsoft.com/office/powerpoint/2010/main" val="2338756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20BFE-B48B-3859-716B-1CD3AA30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70341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Human behaviour modelling: </a:t>
            </a:r>
            <a:r>
              <a:rPr lang="en-GB" sz="2800" dirty="0">
                <a:solidFill>
                  <a:srgbClr val="00B0F0"/>
                </a:solidFill>
              </a:rPr>
              <a:t>The microeconomic approach</a:t>
            </a:r>
            <a:endParaRPr lang="en-GB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E99FEA89-FFDE-BE31-4458-91A2968DF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effectLst/>
                    <a:latin typeface="+mj-lt"/>
                  </a:rPr>
                  <a:t>The simplest and most used choice model is the </a:t>
                </a:r>
                <a:r>
                  <a:rPr lang="en-GB" sz="2000" b="1" dirty="0">
                    <a:effectLst/>
                    <a:latin typeface="+mj-lt"/>
                  </a:rPr>
                  <a:t>multinomial logit (MNL)</a:t>
                </a:r>
                <a:r>
                  <a:rPr lang="en-GB" sz="2000" dirty="0">
                    <a:effectLst/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</a:rPr>
                  <a:t>In this model, the choice </a:t>
                </a:r>
                <a:r>
                  <a:rPr lang="en-GB" sz="2000" b="1" dirty="0">
                    <a:latin typeface="+mj-lt"/>
                  </a:rPr>
                  <a:t>probabilities</a:t>
                </a:r>
                <a:r>
                  <a:rPr lang="en-GB" sz="2000" dirty="0">
                    <a:latin typeface="+mj-lt"/>
                  </a:rPr>
                  <a:t> have a </a:t>
                </a:r>
                <a:r>
                  <a:rPr lang="en-GB" sz="2000" b="1" dirty="0">
                    <a:latin typeface="+mj-lt"/>
                  </a:rPr>
                  <a:t>simple closed form</a:t>
                </a:r>
                <a:r>
                  <a:rPr lang="en-GB" sz="2000" dirty="0">
                    <a:latin typeface="+mj-lt"/>
                  </a:rPr>
                  <a:t>:</a:t>
                </a:r>
                <a:br>
                  <a:rPr lang="en-GB" sz="2000" dirty="0">
                    <a:effectLst/>
                    <a:latin typeface="+mj-lt"/>
                  </a:rPr>
                </a:br>
                <a:br>
                  <a:rPr lang="en-GB" sz="2000" dirty="0">
                    <a:effectLst/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effectLst/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sz="2000" dirty="0">
                  <a:effectLst/>
                  <a:latin typeface="+mj-lt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effectLst/>
                    <a:latin typeface="+mj-lt"/>
                  </a:rPr>
                  <a:t>Where:</a:t>
                </a:r>
                <a:br>
                  <a:rPr lang="en-GB" sz="2000" dirty="0">
                    <a:latin typeface="+mj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effectLst/>
                    <a:latin typeface="+mj-lt"/>
                  </a:rPr>
                  <a:t> - probability that individual will choose alternative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GB" sz="2000" dirty="0">
                    <a:latin typeface="+mj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effectLst/>
                    <a:latin typeface="+mj-lt"/>
                  </a:rPr>
                  <a:t> - deterministic (or observed) utility of alternative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GB" sz="200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GB" sz="2000" b="0" i="1" dirty="0" smtClean="0">
                        <a:effectLst/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000" dirty="0">
                    <a:effectLst/>
                    <a:latin typeface="+mj-lt"/>
                  </a:rPr>
                  <a:t> - the set of all alternatives</a:t>
                </a:r>
              </a:p>
              <a:p>
                <a:pPr marL="0" indent="0">
                  <a:buNone/>
                </a:pPr>
                <a:endParaRPr lang="en-GB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</a:rPr>
                  <a:t>The deterministic part of utility for public transport (PT) could be, e.g.,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𝑃𝑇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𝑃𝑇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𝑃𝑇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𝑃𝑇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𝑇𝑟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𝑃𝑇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𝐶𝑂</m:t>
                      </m:r>
                    </m:oMath>
                  </m:oMathPara>
                </a14:m>
                <a:endParaRPr lang="en-GB" sz="2000" dirty="0">
                  <a:latin typeface="+mj-lt"/>
                </a:endParaRP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E99FEA89-FFDE-BE31-4458-91A2968DF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638" t="-130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F1B788-B5A4-D147-DC66-93035ABB25D3}"/>
              </a:ext>
            </a:extLst>
          </p:cNvPr>
          <p:cNvCxnSpPr/>
          <p:nvPr/>
        </p:nvCxnSpPr>
        <p:spPr>
          <a:xfrm flipV="1">
            <a:off x="2348753" y="5791200"/>
            <a:ext cx="1201271" cy="331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69DA0E9-86E2-B018-6491-8A00E2303895}"/>
              </a:ext>
            </a:extLst>
          </p:cNvPr>
          <p:cNvSpPr txBox="1"/>
          <p:nvPr/>
        </p:nvSpPr>
        <p:spPr>
          <a:xfrm>
            <a:off x="1362635" y="5722411"/>
            <a:ext cx="158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Alternative-specific constant</a:t>
            </a:r>
            <a:endParaRPr lang="nl-NL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B73AE-FCCF-D519-B914-18FD2DF4F11E}"/>
              </a:ext>
            </a:extLst>
          </p:cNvPr>
          <p:cNvSpPr txBox="1"/>
          <p:nvPr/>
        </p:nvSpPr>
        <p:spPr>
          <a:xfrm>
            <a:off x="3422275" y="5997132"/>
            <a:ext cx="150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PT travel time</a:t>
            </a:r>
            <a:endParaRPr lang="nl-NL" dirty="0">
              <a:latin typeface="+mj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0E3533-B3CC-705D-6DFD-CA9037A21BF3}"/>
              </a:ext>
            </a:extLst>
          </p:cNvPr>
          <p:cNvCxnSpPr>
            <a:cxnSpLocks/>
          </p:cNvCxnSpPr>
          <p:nvPr/>
        </p:nvCxnSpPr>
        <p:spPr>
          <a:xfrm flipV="1">
            <a:off x="4267199" y="5722411"/>
            <a:ext cx="268943" cy="355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7788F4E-0091-D3E9-EF5E-EFDCC1DC3509}"/>
              </a:ext>
            </a:extLst>
          </p:cNvPr>
          <p:cNvSpPr txBox="1"/>
          <p:nvPr/>
        </p:nvSpPr>
        <p:spPr>
          <a:xfrm>
            <a:off x="4401670" y="6241351"/>
            <a:ext cx="150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PT travel costs</a:t>
            </a:r>
            <a:endParaRPr lang="nl-NL" dirty="0">
              <a:latin typeface="+mj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029230-BF01-CB2A-DBB9-F80F6C28B46A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5152465" y="5803096"/>
            <a:ext cx="351864" cy="438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E3C64B3-5FA4-A8E0-1948-F2F0B75A07B4}"/>
              </a:ext>
            </a:extLst>
          </p:cNvPr>
          <p:cNvSpPr txBox="1"/>
          <p:nvPr/>
        </p:nvSpPr>
        <p:spPr>
          <a:xfrm>
            <a:off x="5782236" y="5959636"/>
            <a:ext cx="184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PT waiting time</a:t>
            </a:r>
            <a:endParaRPr lang="nl-NL" dirty="0">
              <a:latin typeface="+mj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D75814-C259-13A1-592C-ABB74C33642F}"/>
              </a:ext>
            </a:extLst>
          </p:cNvPr>
          <p:cNvCxnSpPr>
            <a:cxnSpLocks/>
          </p:cNvCxnSpPr>
          <p:nvPr/>
        </p:nvCxnSpPr>
        <p:spPr>
          <a:xfrm flipV="1">
            <a:off x="6594660" y="5754807"/>
            <a:ext cx="223003" cy="323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5D5440C-5828-A58F-28D1-0538D9D2BCF7}"/>
              </a:ext>
            </a:extLst>
          </p:cNvPr>
          <p:cNvSpPr txBox="1"/>
          <p:nvPr/>
        </p:nvSpPr>
        <p:spPr>
          <a:xfrm>
            <a:off x="6893858" y="6231143"/>
            <a:ext cx="184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PT transfer time</a:t>
            </a:r>
            <a:endParaRPr lang="nl-NL" dirty="0">
              <a:latin typeface="+mj-lt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7F40FF-506A-5A39-1426-80C62F4D0CD9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7814982" y="5752218"/>
            <a:ext cx="235324" cy="478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B99F5ED-418A-D22D-6738-A4C80676A2C2}"/>
              </a:ext>
            </a:extLst>
          </p:cNvPr>
          <p:cNvSpPr txBox="1"/>
          <p:nvPr/>
        </p:nvSpPr>
        <p:spPr>
          <a:xfrm>
            <a:off x="8641975" y="5944924"/>
            <a:ext cx="342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Dummy indicating whether a person owns a car or not</a:t>
            </a:r>
            <a:endParaRPr lang="nl-NL" dirty="0">
              <a:latin typeface="+mj-lt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307BE9-2995-457D-F30C-E036E50A0F43}"/>
              </a:ext>
            </a:extLst>
          </p:cNvPr>
          <p:cNvCxnSpPr>
            <a:cxnSpLocks/>
          </p:cNvCxnSpPr>
          <p:nvPr/>
        </p:nvCxnSpPr>
        <p:spPr>
          <a:xfrm flipH="1" flipV="1">
            <a:off x="9161928" y="5803096"/>
            <a:ext cx="430307" cy="234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2438E72-86A9-940D-7BA7-397819BF92A6}"/>
              </a:ext>
            </a:extLst>
          </p:cNvPr>
          <p:cNvSpPr txBox="1"/>
          <p:nvPr/>
        </p:nvSpPr>
        <p:spPr>
          <a:xfrm>
            <a:off x="10031506" y="290456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(3)</a:t>
            </a:r>
            <a:endParaRPr lang="nl-NL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4BC672-5201-B279-A777-C8D246221891}"/>
              </a:ext>
            </a:extLst>
          </p:cNvPr>
          <p:cNvSpPr txBox="1"/>
          <p:nvPr/>
        </p:nvSpPr>
        <p:spPr>
          <a:xfrm>
            <a:off x="10096503" y="54218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(4)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3069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20BFE-B48B-3859-716B-1CD3AA30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70341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Human behaviour modelling: </a:t>
            </a:r>
            <a:r>
              <a:rPr lang="en-GB" sz="2800" dirty="0">
                <a:solidFill>
                  <a:srgbClr val="00B0F0"/>
                </a:solidFill>
              </a:rPr>
              <a:t>The microeconomic approach</a:t>
            </a:r>
            <a:endParaRPr lang="en-GB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E99FEA89-FFDE-BE31-4458-91A2968DF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effectLst/>
                    <a:latin typeface="+mj-lt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effectLst/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sz="2000" b="1" dirty="0">
                    <a:effectLst/>
                    <a:latin typeface="+mj-lt"/>
                  </a:rPr>
                  <a:t> coefficients</a:t>
                </a:r>
                <a:r>
                  <a:rPr lang="en-GB" sz="2000" dirty="0">
                    <a:effectLst/>
                    <a:latin typeface="+mj-lt"/>
                  </a:rPr>
                  <a:t> in the previous model indicate the importance of each variable in relation to others</a:t>
                </a:r>
              </a:p>
              <a:p>
                <a:pPr marL="0" indent="0">
                  <a:buNone/>
                </a:pPr>
                <a:r>
                  <a:rPr lang="en-GB" sz="2000" b="1" dirty="0">
                    <a:latin typeface="+mj-lt"/>
                  </a:rPr>
                  <a:t>Negative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sz="2000" dirty="0">
                    <a:effectLst/>
                    <a:latin typeface="+mj-lt"/>
                  </a:rPr>
                  <a:t> indicate that the corresponding variable decreases the utility of the transport mode. </a:t>
                </a:r>
              </a:p>
              <a:p>
                <a:pPr lvl="1"/>
                <a:r>
                  <a:rPr lang="en-GB" sz="1600" dirty="0">
                    <a:effectLst/>
                    <a:latin typeface="+mj-lt"/>
                  </a:rPr>
                  <a:t>E.g., all travel time and travel costs are expected to be negative – with longer travel times or higher costs, the PT alternative becomes less attractive.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</a:rPr>
                  <a:t>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dirty="0">
                    <a:effectLst/>
                    <a:latin typeface="+mj-lt"/>
                  </a:rPr>
                  <a:t> is called </a:t>
                </a:r>
                <a:r>
                  <a:rPr lang="en-GB" sz="2000" b="1" dirty="0">
                    <a:effectLst/>
                    <a:latin typeface="+mj-lt"/>
                  </a:rPr>
                  <a:t>alternative-specific constant</a:t>
                </a:r>
                <a:r>
                  <a:rPr lang="en-GB" sz="2000" dirty="0">
                    <a:effectLst/>
                    <a:latin typeface="+mj-lt"/>
                  </a:rPr>
                  <a:t>. It captures the mean utility effect of all variables that are not explicitly part of the utility function – e.g., a positive or negative attitude towards PT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sz="2000" b="1" dirty="0">
                    <a:effectLst/>
                    <a:latin typeface="+mj-lt"/>
                  </a:rPr>
                  <a:t> coefficients are estimated </a:t>
                </a:r>
                <a:r>
                  <a:rPr lang="en-GB" sz="2000" dirty="0">
                    <a:effectLst/>
                    <a:latin typeface="+mj-lt"/>
                  </a:rPr>
                  <a:t>having collected choice data (revealed or stated preference, see before) and using statistical estimation techniques.</a:t>
                </a:r>
              </a:p>
              <a:p>
                <a:pPr marL="0" indent="0">
                  <a:buNone/>
                </a:pPr>
                <a:endParaRPr lang="en-GB" sz="2000" b="1" dirty="0">
                  <a:effectLst/>
                  <a:latin typeface="+mj-lt"/>
                </a:endParaRPr>
              </a:p>
              <a:p>
                <a:pPr marL="0" indent="0">
                  <a:buNone/>
                </a:pPr>
                <a:endParaRPr lang="en-GB" sz="2000" dirty="0">
                  <a:effectLst/>
                  <a:latin typeface="+mj-lt"/>
                </a:endParaRPr>
              </a:p>
              <a:p>
                <a:pPr marL="0" indent="0">
                  <a:buNone/>
                </a:pPr>
                <a:endParaRPr lang="en-GB" sz="2000" dirty="0">
                  <a:effectLst/>
                  <a:latin typeface="+mj-lt"/>
                </a:endParaRPr>
              </a:p>
              <a:p>
                <a:pPr marL="0" indent="0">
                  <a:buNone/>
                </a:pPr>
                <a:endParaRPr lang="en-GB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GB" sz="2000" dirty="0">
                  <a:latin typeface="+mj-lt"/>
                </a:endParaRP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E99FEA89-FFDE-BE31-4458-91A2968DF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638" t="-1305" r="-34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621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20BFE-B48B-3859-716B-1CD3AA30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70341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Human behaviour modelling: </a:t>
            </a:r>
            <a:r>
              <a:rPr lang="en-GB" sz="2800" dirty="0">
                <a:solidFill>
                  <a:srgbClr val="00B0F0"/>
                </a:solidFill>
              </a:rPr>
              <a:t>Applications to travel decisions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9FEA89-FFDE-BE31-4458-91A2968DF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437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+mj-lt"/>
              </a:rPr>
              <a:t>Each of the </a:t>
            </a:r>
            <a:r>
              <a:rPr lang="en-GB" sz="2000" b="1" dirty="0">
                <a:latin typeface="+mj-lt"/>
              </a:rPr>
              <a:t>5 individual travel decisions </a:t>
            </a:r>
            <a:r>
              <a:rPr lang="en-GB" sz="2000" dirty="0">
                <a:latin typeface="+mj-lt"/>
              </a:rPr>
              <a:t>(see before) can be modelled using this microeconomic approach. </a:t>
            </a:r>
            <a:r>
              <a:rPr lang="en-GB" sz="2000" dirty="0">
                <a:effectLst/>
                <a:latin typeface="+mj-lt"/>
              </a:rPr>
              <a:t>There is much research in specifying and applying various models to these decisions. </a:t>
            </a:r>
            <a:br>
              <a:rPr lang="en-GB" sz="2000" dirty="0">
                <a:effectLst/>
                <a:latin typeface="+mj-lt"/>
              </a:rPr>
            </a:br>
            <a:r>
              <a:rPr lang="en-GB" sz="2000" dirty="0">
                <a:effectLst/>
                <a:latin typeface="+mj-lt"/>
              </a:rPr>
              <a:t>Some examples:</a:t>
            </a:r>
          </a:p>
          <a:p>
            <a:r>
              <a:rPr lang="en-GB" sz="2000" dirty="0">
                <a:effectLst/>
                <a:latin typeface="+mj-lt"/>
              </a:rPr>
              <a:t>Joint choice of travel mode and destination can be modelled using </a:t>
            </a:r>
            <a:r>
              <a:rPr lang="en-GB" sz="2000" b="1" dirty="0">
                <a:effectLst/>
                <a:latin typeface="+mj-lt"/>
              </a:rPr>
              <a:t>nested logit</a:t>
            </a:r>
          </a:p>
          <a:p>
            <a:pPr marL="0" indent="0">
              <a:buNone/>
            </a:pPr>
            <a:endParaRPr lang="en-GB" sz="2000" dirty="0">
              <a:effectLst/>
              <a:latin typeface="+mj-lt"/>
            </a:endParaRPr>
          </a:p>
          <a:p>
            <a:pPr marL="0" indent="0">
              <a:buNone/>
            </a:pPr>
            <a:endParaRPr lang="en-GB" sz="2000" dirty="0">
              <a:effectLst/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AADA7-5311-2DE8-13CB-9BDE1A206FD4}"/>
              </a:ext>
            </a:extLst>
          </p:cNvPr>
          <p:cNvSpPr txBox="1"/>
          <p:nvPr/>
        </p:nvSpPr>
        <p:spPr>
          <a:xfrm>
            <a:off x="8792136" y="6627168"/>
            <a:ext cx="61542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Library Books Bookshelves - Free photo on </a:t>
            </a:r>
            <a:r>
              <a:rPr lang="en-US" sz="900" dirty="0" err="1">
                <a:hlinkClick r:id="rId2"/>
              </a:rPr>
              <a:t>Pixabay</a:t>
            </a:r>
            <a:r>
              <a:rPr lang="en-US" sz="900" dirty="0">
                <a:hlinkClick r:id="rId2"/>
              </a:rPr>
              <a:t> - </a:t>
            </a:r>
            <a:r>
              <a:rPr lang="en-US" sz="900" dirty="0" err="1">
                <a:hlinkClick r:id="rId2"/>
              </a:rPr>
              <a:t>Pixabay</a:t>
            </a:r>
            <a:endParaRPr lang="nl-NL" sz="900" dirty="0"/>
          </a:p>
        </p:txBody>
      </p:sp>
      <p:pic>
        <p:nvPicPr>
          <p:cNvPr id="7" name="Picture 6" descr="A shelf with books on it&#10;&#10;Description automatically generated">
            <a:extLst>
              <a:ext uri="{FF2B5EF4-FFF2-40B4-BE49-F238E27FC236}">
                <a16:creationId xmlns:a16="http://schemas.microsoft.com/office/drawing/2014/main" id="{A0FED6DF-65DC-BC01-AC0B-062CF6CF1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7" y="3122386"/>
            <a:ext cx="5360894" cy="35515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8766A1-76FB-8417-8868-141052BB12BE}"/>
                  </a:ext>
                </a:extLst>
              </p:cNvPr>
              <p:cNvSpPr txBox="1"/>
              <p:nvPr/>
            </p:nvSpPr>
            <p:spPr>
              <a:xfrm>
                <a:off x="838199" y="2916198"/>
                <a:ext cx="5490883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effectLst/>
                    <a:latin typeface="+mj-lt"/>
                  </a:rPr>
                  <a:t>When modelling destination choices</a:t>
                </a:r>
                <a:r>
                  <a:rPr lang="en-GB" sz="2000" dirty="0">
                    <a:latin typeface="+mj-lt"/>
                  </a:rPr>
                  <a:t>, the denominator of eq. (3), see before, expresses the level of </a:t>
                </a:r>
                <a:r>
                  <a:rPr lang="en-GB" sz="2000" b="1" dirty="0">
                    <a:latin typeface="+mj-lt"/>
                  </a:rPr>
                  <a:t>accessibility </a:t>
                </a:r>
                <a:r>
                  <a:rPr lang="en-GB" sz="2000" dirty="0">
                    <a:latin typeface="+mj-lt"/>
                  </a:rPr>
                  <a:t>(see also utility-based accessibility measure, </a:t>
                </a:r>
                <a:r>
                  <a:rPr lang="en-GB" sz="2000" dirty="0" err="1">
                    <a:latin typeface="+mj-lt"/>
                  </a:rPr>
                  <a:t>ch.</a:t>
                </a:r>
                <a:r>
                  <a:rPr lang="en-GB" sz="2000" dirty="0">
                    <a:latin typeface="+mj-lt"/>
                  </a:rPr>
                  <a:t> 9)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effectLst/>
                    <a:latin typeface="+mj-lt"/>
                  </a:rPr>
                  <a:t>It is possible to model random individual differences in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effectLst/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2000" dirty="0">
                    <a:effectLst/>
                    <a:latin typeface="+mj-lt"/>
                  </a:rPr>
                  <a:t> coefficients using a </a:t>
                </a:r>
                <a:r>
                  <a:rPr lang="en-GB" sz="2000" b="1" dirty="0">
                    <a:effectLst/>
                    <a:latin typeface="+mj-lt"/>
                  </a:rPr>
                  <a:t>mixed logit model</a:t>
                </a:r>
              </a:p>
              <a:p>
                <a:endParaRPr lang="en-GB" sz="2000" dirty="0"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8766A1-76FB-8417-8868-141052BB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916198"/>
                <a:ext cx="5490883" cy="2554545"/>
              </a:xfrm>
              <a:prstGeom prst="rect">
                <a:avLst/>
              </a:prstGeom>
              <a:blipFill>
                <a:blip r:embed="rId4"/>
                <a:stretch>
                  <a:fillRect l="-888" t="-1193" r="-18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B07F484-B8FC-6599-F7A9-1B6FBCC04972}"/>
              </a:ext>
            </a:extLst>
          </p:cNvPr>
          <p:cNvSpPr txBox="1"/>
          <p:nvPr/>
        </p:nvSpPr>
        <p:spPr>
          <a:xfrm>
            <a:off x="838198" y="5272242"/>
            <a:ext cx="536089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effectLst/>
                <a:latin typeface="+mj-lt"/>
              </a:rPr>
              <a:t>Recommended reading:</a:t>
            </a:r>
          </a:p>
          <a:p>
            <a:pPr lvl="1"/>
            <a:r>
              <a:rPr lang="en-US" sz="1100" dirty="0">
                <a:latin typeface="+mj-lt"/>
              </a:rPr>
              <a:t>Train, K.E., 2003. Discrete Choice Methods with Simulation, Discrete Choice Methods with Simulation. Cambridge University Press, Cambridge. </a:t>
            </a:r>
            <a:r>
              <a:rPr lang="en-US" sz="1100" dirty="0">
                <a:latin typeface="+mj-lt"/>
                <a:hlinkClick r:id="rId5"/>
              </a:rPr>
              <a:t>https://doi.org/10.1017/CBO9780511753930</a:t>
            </a:r>
            <a:endParaRPr lang="en-US" sz="1100" dirty="0">
              <a:latin typeface="+mj-lt"/>
            </a:endParaRPr>
          </a:p>
          <a:p>
            <a:pPr lvl="1"/>
            <a:endParaRPr lang="en-US" sz="1100" dirty="0">
              <a:effectLst/>
              <a:latin typeface="+mj-lt"/>
            </a:endParaRPr>
          </a:p>
          <a:p>
            <a:pPr lvl="1"/>
            <a:r>
              <a:rPr lang="en-US" sz="1100" dirty="0">
                <a:effectLst/>
                <a:latin typeface="+mj-lt"/>
              </a:rPr>
              <a:t>Ben-Akiva, M.E., </a:t>
            </a:r>
            <a:r>
              <a:rPr lang="en-US" sz="1100" dirty="0" err="1">
                <a:effectLst/>
                <a:latin typeface="+mj-lt"/>
              </a:rPr>
              <a:t>Lerman</a:t>
            </a:r>
            <a:r>
              <a:rPr lang="en-US" sz="1100" dirty="0">
                <a:effectLst/>
                <a:latin typeface="+mj-lt"/>
              </a:rPr>
              <a:t>, S.R., 1985. Discrete choice analysis: theory and application to travel demand, MIT Press series in transportation studies ; 9. MIT Press, Cambridge.</a:t>
            </a:r>
          </a:p>
          <a:p>
            <a:endParaRPr lang="en-GB" sz="11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224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hexagon&#10;&#10;Description automatically generated">
            <a:extLst>
              <a:ext uri="{FF2B5EF4-FFF2-40B4-BE49-F238E27FC236}">
                <a16:creationId xmlns:a16="http://schemas.microsoft.com/office/drawing/2014/main" id="{77753969-5DA6-811F-F0A1-6B312A08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7" y="1189690"/>
            <a:ext cx="5586032" cy="37225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87AD74-2BB2-8AAB-1046-50CA4BFA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+mj-lt"/>
              </a:rPr>
              <a:t>Overview chapter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0D71F-7638-59B5-4567-5305F4BB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Types of transport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Elasticities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The 4-step model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Human behaviour modelling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Validation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Some examples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What can a transport model be used for?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269EA-F3EB-0BFA-4249-B5DB54F49F26}"/>
              </a:ext>
            </a:extLst>
          </p:cNvPr>
          <p:cNvSpPr txBox="1"/>
          <p:nvPr/>
        </p:nvSpPr>
        <p:spPr>
          <a:xfrm>
            <a:off x="9074093" y="5047192"/>
            <a:ext cx="28918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Web Network Points - Free photo on </a:t>
            </a:r>
            <a:r>
              <a:rPr lang="en-US" sz="900" dirty="0" err="1">
                <a:hlinkClick r:id="rId3"/>
              </a:rPr>
              <a:t>Pixabay</a:t>
            </a:r>
            <a:r>
              <a:rPr lang="en-US" sz="900" dirty="0">
                <a:hlinkClick r:id="rId3"/>
              </a:rPr>
              <a:t> - </a:t>
            </a:r>
            <a:r>
              <a:rPr lang="en-US" sz="900" dirty="0" err="1">
                <a:hlinkClick r:id="rId3"/>
              </a:rPr>
              <a:t>Pixabay</a:t>
            </a:r>
            <a:endParaRPr lang="nl-NL" sz="9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9A0601-8332-4086-9789-842D3C7FC6A1}"/>
              </a:ext>
            </a:extLst>
          </p:cNvPr>
          <p:cNvSpPr/>
          <p:nvPr/>
        </p:nvSpPr>
        <p:spPr>
          <a:xfrm>
            <a:off x="838200" y="3830593"/>
            <a:ext cx="5010445" cy="489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A3684-3E2F-E7D4-7BA4-E7420B44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36A3B9-08E9-2A77-B8CE-1AD09787C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3904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This chapter focusses on </a:t>
            </a:r>
            <a:r>
              <a:rPr lang="en-GB" sz="2400" b="1" dirty="0">
                <a:latin typeface="+mj-lt"/>
              </a:rPr>
              <a:t>‘strategic models’</a:t>
            </a:r>
            <a:r>
              <a:rPr lang="en-GB" sz="2400" dirty="0">
                <a:latin typeface="+mj-lt"/>
              </a:rPr>
              <a:t>:</a:t>
            </a:r>
          </a:p>
          <a:p>
            <a:r>
              <a:rPr lang="en-GB" sz="2400" dirty="0">
                <a:latin typeface="+mj-lt"/>
              </a:rPr>
              <a:t>Strategic models aggregate volumes of travellers for faster </a:t>
            </a:r>
            <a:r>
              <a:rPr lang="en-GB" sz="2400" b="1" dirty="0">
                <a:latin typeface="+mj-lt"/>
              </a:rPr>
              <a:t>representation of mobility patterns</a:t>
            </a:r>
            <a:r>
              <a:rPr lang="en-GB" sz="2400" dirty="0">
                <a:latin typeface="+mj-lt"/>
              </a:rPr>
              <a:t> in a city, region, or country</a:t>
            </a:r>
          </a:p>
          <a:p>
            <a:pPr lvl="1"/>
            <a:r>
              <a:rPr lang="en-GB" sz="2000" dirty="0">
                <a:latin typeface="+mj-lt"/>
              </a:rPr>
              <a:t>Typical output: number of passenger kilometres in a country, region or city</a:t>
            </a:r>
          </a:p>
          <a:p>
            <a:r>
              <a:rPr lang="en-GB" sz="2400" dirty="0">
                <a:latin typeface="+mj-lt"/>
              </a:rPr>
              <a:t>Different from </a:t>
            </a:r>
            <a:r>
              <a:rPr lang="en-GB" sz="2400" b="1" dirty="0">
                <a:latin typeface="+mj-lt"/>
              </a:rPr>
              <a:t>real-time traffic management</a:t>
            </a:r>
            <a:r>
              <a:rPr lang="en-GB" sz="2400" dirty="0">
                <a:latin typeface="+mj-lt"/>
              </a:rPr>
              <a:t> models that require modelling each vehicle (see Chapter 7)</a:t>
            </a:r>
          </a:p>
        </p:txBody>
      </p:sp>
      <p:pic>
        <p:nvPicPr>
          <p:cNvPr id="6" name="Afbeelding 5" descr="Afbeelding met hemel, speeltuin, persoon, boom&#10;&#10;Automatisch gegenereerde beschrijving">
            <a:extLst>
              <a:ext uri="{FF2B5EF4-FFF2-40B4-BE49-F238E27FC236}">
                <a16:creationId xmlns:a16="http://schemas.microsoft.com/office/drawing/2014/main" id="{69B9B27F-2F9E-E2D6-2AB2-E343C1464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00" y="1825625"/>
            <a:ext cx="4407000" cy="454549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FE3CE3C-152C-97DA-E71B-1DC2AB5765DE}"/>
              </a:ext>
            </a:extLst>
          </p:cNvPr>
          <p:cNvSpPr txBox="1"/>
          <p:nvPr/>
        </p:nvSpPr>
        <p:spPr>
          <a:xfrm>
            <a:off x="6838122" y="6371121"/>
            <a:ext cx="18420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Park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680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145D3-7377-5BB2-BED0-93B9AA39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Validation of models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1FF4CC-BE86-6598-1EE8-C4E7ADF54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</a:rPr>
              <a:t>Validation is defined as the assessment of whether the model describes reality correctly or not</a:t>
            </a:r>
          </a:p>
          <a:p>
            <a:r>
              <a:rPr lang="en-GB" dirty="0">
                <a:latin typeface="+mj-lt"/>
              </a:rPr>
              <a:t>The question is phrased simply, but the answer is usually complicated (Cambridge Systematics, 2010)</a:t>
            </a:r>
          </a:p>
          <a:p>
            <a:r>
              <a:rPr lang="en-GB" dirty="0">
                <a:latin typeface="+mj-lt"/>
              </a:rPr>
              <a:t>For validation purposes, designers use independent data not used during the construction of the model to assess the reliability of the model for a wide range of situations</a:t>
            </a:r>
          </a:p>
        </p:txBody>
      </p:sp>
      <p:pic>
        <p:nvPicPr>
          <p:cNvPr id="5" name="Afbeelding 4" descr="Afbeelding met Graphics, symbool, Kleurrijkheid, logo&#10;&#10;Automatisch gegenereerde beschrijving">
            <a:extLst>
              <a:ext uri="{FF2B5EF4-FFF2-40B4-BE49-F238E27FC236}">
                <a16:creationId xmlns:a16="http://schemas.microsoft.com/office/drawing/2014/main" id="{C7DD7DFC-07C4-53D7-7988-6F0E575F6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687386"/>
            <a:ext cx="3249028" cy="162451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0B2CABB-661D-49FA-2311-0E48B439F37E}"/>
              </a:ext>
            </a:extLst>
          </p:cNvPr>
          <p:cNvSpPr txBox="1"/>
          <p:nvPr/>
        </p:nvSpPr>
        <p:spPr>
          <a:xfrm>
            <a:off x="7315200" y="6262043"/>
            <a:ext cx="29036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Button red green icon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6679E63-FFF3-C283-7872-B4E6AAE41D00}"/>
              </a:ext>
            </a:extLst>
          </p:cNvPr>
          <p:cNvSpPr txBox="1"/>
          <p:nvPr/>
        </p:nvSpPr>
        <p:spPr>
          <a:xfrm>
            <a:off x="0" y="6627168"/>
            <a:ext cx="83058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Cambridge Systematics, Inc. (2010), Travel Model Validation and Reasonability Checking Manual Second Edition. Federal Highway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289677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58B51-FE7D-55EF-7F8D-F695CA48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Validation of models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BD77B6-1343-3CC2-4A53-58F9A761C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20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Aspects that must be taken care of during validation of a transport model may be: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Application scope 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E.g.: when using a peak model designed for working days, model users cannot expect the model to perform well for peak travel during holidays.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Qualitative criteria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E.g.: for which policy measures should the model be suitable in general?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The level of validation 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E.g.: on which road links should the model be able to calculate delays due to congestion?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Analysis of the discrepancies between the independent data and model outcomes should give </a:t>
            </a:r>
            <a:r>
              <a:rPr lang="en-GB" b="1" dirty="0">
                <a:latin typeface="+mj-lt"/>
              </a:rPr>
              <a:t>clues about needed improvements</a:t>
            </a:r>
            <a:r>
              <a:rPr lang="en-GB" dirty="0">
                <a:latin typeface="+mj-lt"/>
              </a:rPr>
              <a:t>:</a:t>
            </a:r>
          </a:p>
          <a:p>
            <a:pPr marL="514350" indent="-514350">
              <a:buAutoNum type="arabicPeriod"/>
            </a:pPr>
            <a:r>
              <a:rPr lang="en-GB" dirty="0">
                <a:latin typeface="+mj-lt"/>
              </a:rPr>
              <a:t>Additional model parameters?</a:t>
            </a:r>
          </a:p>
          <a:p>
            <a:pPr marL="514350" indent="-514350">
              <a:buAutoNum type="arabicPeriod"/>
            </a:pPr>
            <a:r>
              <a:rPr lang="en-GB" dirty="0">
                <a:latin typeface="+mj-lt"/>
              </a:rPr>
              <a:t>Calculation with smaller digits or taking smaller steps (in dynamic models)?</a:t>
            </a:r>
          </a:p>
          <a:p>
            <a:pPr marL="514350" indent="-514350">
              <a:buAutoNum type="arabicPeriod"/>
            </a:pPr>
            <a:r>
              <a:rPr lang="en-GB" dirty="0">
                <a:latin typeface="+mj-lt"/>
              </a:rPr>
              <a:t>Reducing step size or increasing the number of iterations in iterative algorithms?</a:t>
            </a:r>
          </a:p>
          <a:p>
            <a:pPr marL="514350" indent="-514350">
              <a:buAutoNum type="arabicPeriod"/>
            </a:pPr>
            <a:r>
              <a:rPr lang="en-GB" dirty="0">
                <a:latin typeface="+mj-lt"/>
              </a:rPr>
              <a:t>Adjusting the mathematical model to fit the conceptual model?</a:t>
            </a:r>
          </a:p>
          <a:p>
            <a:pPr marL="514350" indent="-514350">
              <a:buAutoNum type="arabicPeriod"/>
            </a:pPr>
            <a:r>
              <a:rPr lang="en-GB" dirty="0">
                <a:latin typeface="+mj-lt"/>
              </a:rPr>
              <a:t>Adjusting the conceptual model to better represent some dependencies or amend the theories?</a:t>
            </a:r>
          </a:p>
        </p:txBody>
      </p:sp>
    </p:spTree>
    <p:extLst>
      <p:ext uri="{BB962C8B-B14F-4D97-AF65-F5344CB8AC3E}">
        <p14:creationId xmlns:p14="http://schemas.microsoft.com/office/powerpoint/2010/main" val="1171269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hexagon&#10;&#10;Description automatically generated">
            <a:extLst>
              <a:ext uri="{FF2B5EF4-FFF2-40B4-BE49-F238E27FC236}">
                <a16:creationId xmlns:a16="http://schemas.microsoft.com/office/drawing/2014/main" id="{77753969-5DA6-811F-F0A1-6B312A08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7" y="1189690"/>
            <a:ext cx="5586032" cy="37225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87AD74-2BB2-8AAB-1046-50CA4BFA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+mj-lt"/>
              </a:rPr>
              <a:t>Overview chapter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0D71F-7638-59B5-4567-5305F4BB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Types of transport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Elasticities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The 4-step model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Human behaviour modelling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Validation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Some examples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What can a transport model be used for?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269EA-F3EB-0BFA-4249-B5DB54F49F26}"/>
              </a:ext>
            </a:extLst>
          </p:cNvPr>
          <p:cNvSpPr txBox="1"/>
          <p:nvPr/>
        </p:nvSpPr>
        <p:spPr>
          <a:xfrm>
            <a:off x="9074093" y="5047192"/>
            <a:ext cx="28918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Web Network Points - Free photo on </a:t>
            </a:r>
            <a:r>
              <a:rPr lang="en-US" sz="900" dirty="0" err="1">
                <a:hlinkClick r:id="rId3"/>
              </a:rPr>
              <a:t>Pixabay</a:t>
            </a:r>
            <a:r>
              <a:rPr lang="en-US" sz="900" dirty="0">
                <a:hlinkClick r:id="rId3"/>
              </a:rPr>
              <a:t> - </a:t>
            </a:r>
            <a:r>
              <a:rPr lang="en-US" sz="900" dirty="0" err="1">
                <a:hlinkClick r:id="rId3"/>
              </a:rPr>
              <a:t>Pixabay</a:t>
            </a:r>
            <a:endParaRPr lang="nl-NL" sz="9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9A0601-8332-4086-9789-842D3C7FC6A1}"/>
              </a:ext>
            </a:extLst>
          </p:cNvPr>
          <p:cNvSpPr/>
          <p:nvPr/>
        </p:nvSpPr>
        <p:spPr>
          <a:xfrm>
            <a:off x="838200" y="4350711"/>
            <a:ext cx="5010445" cy="489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42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C8144-3540-37C6-AFFC-7B7AC1D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Some examples of models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809549-51BB-8613-C2DF-A4035756F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</a:rPr>
              <a:t>The examples described are:</a:t>
            </a:r>
          </a:p>
          <a:p>
            <a:r>
              <a:rPr lang="en-GB" dirty="0">
                <a:latin typeface="+mj-lt"/>
              </a:rPr>
              <a:t>The LMS, the national Dutch model system, being an example of a state-of-the-art mainstream transport model.</a:t>
            </a:r>
          </a:p>
          <a:p>
            <a:r>
              <a:rPr lang="en-GB" dirty="0">
                <a:latin typeface="+mj-lt"/>
              </a:rPr>
              <a:t>ILUTE, a state-of-the-art agent-based LUTI model </a:t>
            </a:r>
          </a:p>
          <a:p>
            <a:r>
              <a:rPr lang="en-GB" dirty="0">
                <a:latin typeface="+mj-lt"/>
              </a:rPr>
              <a:t>DYNAMO, an example of an impact model, in this case a model for car ownership, energy use and emissions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74870DCB-F2AE-5560-32A2-C3FFF7E7130D}"/>
              </a:ext>
            </a:extLst>
          </p:cNvPr>
          <p:cNvSpPr/>
          <p:nvPr/>
        </p:nvSpPr>
        <p:spPr>
          <a:xfrm>
            <a:off x="3128209" y="4960853"/>
            <a:ext cx="1604211" cy="153202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LMS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87C7C7D-59DB-68DD-36B7-D9833ECE2550}"/>
              </a:ext>
            </a:extLst>
          </p:cNvPr>
          <p:cNvSpPr/>
          <p:nvPr/>
        </p:nvSpPr>
        <p:spPr>
          <a:xfrm>
            <a:off x="5293894" y="4960853"/>
            <a:ext cx="1604211" cy="1532021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ILUTE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A912D39E-609A-7FD1-0D99-5E9859BAD48F}"/>
              </a:ext>
            </a:extLst>
          </p:cNvPr>
          <p:cNvSpPr/>
          <p:nvPr/>
        </p:nvSpPr>
        <p:spPr>
          <a:xfrm>
            <a:off x="7459579" y="4960854"/>
            <a:ext cx="1604211" cy="1532021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DYNAMO</a:t>
            </a:r>
          </a:p>
        </p:txBody>
      </p:sp>
    </p:spTree>
    <p:extLst>
      <p:ext uri="{BB962C8B-B14F-4D97-AF65-F5344CB8AC3E}">
        <p14:creationId xmlns:p14="http://schemas.microsoft.com/office/powerpoint/2010/main" val="2413734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EFE95-EA0B-921A-FB7E-6FC30DA9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Some examples of models: LMS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F612B-334E-BDD2-25AD-24E331DFB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The </a:t>
            </a:r>
            <a:r>
              <a:rPr lang="en-GB" b="1" dirty="0">
                <a:latin typeface="+mj-lt"/>
              </a:rPr>
              <a:t>Dutch National Model System </a:t>
            </a:r>
            <a:r>
              <a:rPr lang="en-GB" sz="2300" dirty="0">
                <a:latin typeface="+mj-lt"/>
              </a:rPr>
              <a:t>(in Dutch: </a:t>
            </a:r>
            <a:r>
              <a:rPr lang="en-GB" sz="2300" dirty="0" err="1">
                <a:latin typeface="+mj-lt"/>
              </a:rPr>
              <a:t>Landelijk</a:t>
            </a:r>
            <a:r>
              <a:rPr lang="en-GB" sz="2300" dirty="0">
                <a:latin typeface="+mj-lt"/>
              </a:rPr>
              <a:t> Model </a:t>
            </a:r>
            <a:r>
              <a:rPr lang="en-GB" sz="2300" dirty="0" err="1">
                <a:latin typeface="+mj-lt"/>
              </a:rPr>
              <a:t>Systeem</a:t>
            </a:r>
            <a:r>
              <a:rPr lang="en-GB" sz="2300" dirty="0">
                <a:latin typeface="+mj-lt"/>
              </a:rPr>
              <a:t> - LMS)</a:t>
            </a:r>
            <a:r>
              <a:rPr lang="en-GB" dirty="0">
                <a:latin typeface="+mj-lt"/>
              </a:rPr>
              <a:t> is a renowned and unique transportation policy design instrument used by Rijkswaterstaat, the public works department of the Dutch Ministry of Infrastructure and the Environment, since 1986.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It is a </a:t>
            </a:r>
            <a:r>
              <a:rPr lang="en-GB" b="1" dirty="0">
                <a:latin typeface="+mj-lt"/>
              </a:rPr>
              <a:t>disaggregated model</a:t>
            </a:r>
            <a:r>
              <a:rPr lang="en-GB" dirty="0">
                <a:latin typeface="+mj-lt"/>
              </a:rPr>
              <a:t> system that estimates future traffic flows for both trunk-road networks and public transport in the Netherlands </a:t>
            </a:r>
          </a:p>
          <a:p>
            <a:pPr marL="0" indent="0">
              <a:buNone/>
            </a:pP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Zoning and data:</a:t>
            </a:r>
          </a:p>
          <a:p>
            <a:r>
              <a:rPr lang="en-GB" dirty="0">
                <a:latin typeface="+mj-lt"/>
              </a:rPr>
              <a:t>The Netherlands and small parts of bordering countries is divided into ~1500 zones</a:t>
            </a:r>
          </a:p>
          <a:p>
            <a:r>
              <a:rPr lang="en-GB" dirty="0">
                <a:latin typeface="+mj-lt"/>
              </a:rPr>
              <a:t>Socio-economic and employment data for each zone in the base year and forecasting year are used</a:t>
            </a:r>
          </a:p>
          <a:p>
            <a:r>
              <a:rPr lang="en-GB" dirty="0">
                <a:latin typeface="+mj-lt"/>
              </a:rPr>
              <a:t>Road and public transport network data</a:t>
            </a:r>
          </a:p>
          <a:p>
            <a:r>
              <a:rPr lang="en-GB" dirty="0">
                <a:latin typeface="+mj-lt"/>
              </a:rPr>
              <a:t>Trip diaries (RP data) and surveys (SP data) to create models of individual / household choice behaviour</a:t>
            </a:r>
          </a:p>
          <a:p>
            <a:r>
              <a:rPr lang="en-GB" dirty="0">
                <a:latin typeface="+mj-lt"/>
              </a:rPr>
              <a:t>Data on parking costs, driving licence and car ownership</a:t>
            </a:r>
          </a:p>
          <a:p>
            <a:r>
              <a:rPr lang="en-GB" dirty="0">
                <a:latin typeface="+mj-lt"/>
              </a:rPr>
              <a:t>Data on passenger mobility and freight transport in the base year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2325EECB-09D4-EA67-99DD-B97AC95F05BC}"/>
              </a:ext>
            </a:extLst>
          </p:cNvPr>
          <p:cNvSpPr/>
          <p:nvPr/>
        </p:nvSpPr>
        <p:spPr>
          <a:xfrm>
            <a:off x="10299030" y="293604"/>
            <a:ext cx="1604211" cy="153202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LMS</a:t>
            </a:r>
          </a:p>
        </p:txBody>
      </p:sp>
    </p:spTree>
    <p:extLst>
      <p:ext uri="{BB962C8B-B14F-4D97-AF65-F5344CB8AC3E}">
        <p14:creationId xmlns:p14="http://schemas.microsoft.com/office/powerpoint/2010/main" val="912544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EFE95-EA0B-921A-FB7E-6FC30DA9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Some examples of models: LMS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F612B-334E-BDD2-25AD-24E331DF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82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Here are the key steps and components of the LMS:</a:t>
            </a:r>
          </a:p>
          <a:p>
            <a:pPr marL="0" indent="0">
              <a:buNone/>
            </a:pP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Step 1: </a:t>
            </a:r>
            <a:r>
              <a:rPr lang="en-GB" b="1" dirty="0">
                <a:latin typeface="+mj-lt"/>
              </a:rPr>
              <a:t>Choice behaviour</a:t>
            </a:r>
            <a:r>
              <a:rPr lang="en-GB" dirty="0">
                <a:latin typeface="+mj-lt"/>
              </a:rPr>
              <a:t> for each type of household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Individuals and households make choices, including car ownership (by households) and mode choice (by individuals)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Step 2: </a:t>
            </a:r>
            <a:r>
              <a:rPr lang="en-GB" b="1" dirty="0">
                <a:latin typeface="+mj-lt"/>
              </a:rPr>
              <a:t>Type of travellers in the base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LMS establishes traveller types based on individual characteristics such as age, gender, car availability,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Classification is done for each zone in the base and forecasting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If, e.g., the number of people over 50 years of age grows in the future, then so does the number of trips made especially by this group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Step 3: </a:t>
            </a:r>
            <a:r>
              <a:rPr lang="en-GB" b="1" dirty="0">
                <a:latin typeface="+mj-lt"/>
              </a:rPr>
              <a:t>Applying the choice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Choice models are estimated for driving license and car ownership, trip-making decisions, travel destination, mode, time of day, station, and access/egress mode for car drivers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Route choice for car drivers and public transport assignment is done using commercial software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2325EECB-09D4-EA67-99DD-B97AC95F05BC}"/>
              </a:ext>
            </a:extLst>
          </p:cNvPr>
          <p:cNvSpPr/>
          <p:nvPr/>
        </p:nvSpPr>
        <p:spPr>
          <a:xfrm>
            <a:off x="10299030" y="293604"/>
            <a:ext cx="1604211" cy="153202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LMS</a:t>
            </a:r>
          </a:p>
        </p:txBody>
      </p:sp>
    </p:spTree>
    <p:extLst>
      <p:ext uri="{BB962C8B-B14F-4D97-AF65-F5344CB8AC3E}">
        <p14:creationId xmlns:p14="http://schemas.microsoft.com/office/powerpoint/2010/main" val="4023429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EFE95-EA0B-921A-FB7E-6FC30DA9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Some examples of models: LMS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F612B-334E-BDD2-25AD-24E331DF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754"/>
            <a:ext cx="10515600" cy="49776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Step 4:</a:t>
            </a:r>
            <a:r>
              <a:rPr lang="en-GB" b="1" dirty="0">
                <a:latin typeface="+mj-lt"/>
              </a:rPr>
              <a:t> Types of travellers in the forecasting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model determines the size and composition of the future traveller population for each location using demographic, socio-economic, and spatial data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Step 5: </a:t>
            </a:r>
            <a:r>
              <a:rPr lang="en-GB" b="1" dirty="0">
                <a:latin typeface="+mj-lt"/>
              </a:rPr>
              <a:t>Changed circumstances </a:t>
            </a:r>
            <a:r>
              <a:rPr lang="en-GB" dirty="0">
                <a:latin typeface="+mj-lt"/>
              </a:rPr>
              <a:t>– i.e., considered policy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Planned policy options are implemented in the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Examples: increasing railway connections, changing parking costs, or widening roads</a:t>
            </a:r>
          </a:p>
          <a:p>
            <a:pPr marL="0" indent="0">
              <a:buNone/>
            </a:pP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Step 6: </a:t>
            </a:r>
            <a:r>
              <a:rPr lang="en-GB" b="1" dirty="0">
                <a:latin typeface="+mj-lt"/>
              </a:rPr>
              <a:t>Forecast</a:t>
            </a:r>
            <a:r>
              <a:rPr lang="en-GB" dirty="0">
                <a:latin typeface="+mj-lt"/>
              </a:rPr>
              <a:t>: New travelling behaviour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model computes </a:t>
            </a:r>
            <a:r>
              <a:rPr lang="en-GB" b="1" dirty="0">
                <a:latin typeface="+mj-lt"/>
              </a:rPr>
              <a:t>short-term and long-term changes in choice behaviour</a:t>
            </a:r>
            <a:r>
              <a:rPr lang="en-GB" dirty="0">
                <a:latin typeface="+mj-lt"/>
              </a:rPr>
              <a:t>, such as route shifts or mode changes due to changed circumstances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It forecasts the number of travellers for each transport mode and the number of kilometres travelled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model also computes transport flows within and between zones and allocates trips to the trunk-road network and public transport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2325EECB-09D4-EA67-99DD-B97AC95F05BC}"/>
              </a:ext>
            </a:extLst>
          </p:cNvPr>
          <p:cNvSpPr/>
          <p:nvPr/>
        </p:nvSpPr>
        <p:spPr>
          <a:xfrm>
            <a:off x="10299030" y="293604"/>
            <a:ext cx="1604211" cy="153202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LMS</a:t>
            </a:r>
          </a:p>
        </p:txBody>
      </p:sp>
    </p:spTree>
    <p:extLst>
      <p:ext uri="{BB962C8B-B14F-4D97-AF65-F5344CB8AC3E}">
        <p14:creationId xmlns:p14="http://schemas.microsoft.com/office/powerpoint/2010/main" val="2457718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E949591-3EEA-B2F8-780D-DE1FEE79E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409" y="1590829"/>
            <a:ext cx="5855392" cy="49020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DEFE95-EA0B-921A-FB7E-6FC30DA9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Some examples of models: ILUTE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F612B-334E-BDD2-25AD-24E331DF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11881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The </a:t>
            </a:r>
            <a:r>
              <a:rPr lang="en-GB" b="1" dirty="0">
                <a:latin typeface="+mj-lt"/>
              </a:rPr>
              <a:t>ILUTE model </a:t>
            </a:r>
            <a:r>
              <a:rPr lang="en-GB" dirty="0">
                <a:latin typeface="+mj-lt"/>
              </a:rPr>
              <a:t>is a state-of-the-art agent-based Land Use and Transport Interaction (LUTI) model for the Toronto-Hamilton region in Canada (Salvini and Miller, 2005)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The model changes the system state from an initial base case to a future end state in discrete time steps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The model considers individual agents such as persons, households, housing units, and firms collectively defining the urban region state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2325EECB-09D4-EA67-99DD-B97AC95F05BC}"/>
              </a:ext>
            </a:extLst>
          </p:cNvPr>
          <p:cNvSpPr/>
          <p:nvPr/>
        </p:nvSpPr>
        <p:spPr>
          <a:xfrm>
            <a:off x="10299030" y="293604"/>
            <a:ext cx="1604211" cy="15320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ILUTE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759C59D-FED6-B69C-E2EA-CA781FBC3B79}"/>
              </a:ext>
            </a:extLst>
          </p:cNvPr>
          <p:cNvSpPr txBox="1"/>
          <p:nvPr/>
        </p:nvSpPr>
        <p:spPr>
          <a:xfrm>
            <a:off x="0" y="6627812"/>
            <a:ext cx="137320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Salvini, P. and E.J. Miller (2005), ‘ILUTE: An Operational Prototype of a Comprehensive Microsimulation Model of Urban Systems’, Networks and Spatial Economics, 5, 217–34. https://doi.org/10.1007/ s11067–005–2630–5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932CA69-44BF-6C8B-8470-F60FB811337E}"/>
              </a:ext>
            </a:extLst>
          </p:cNvPr>
          <p:cNvSpPr txBox="1"/>
          <p:nvPr/>
        </p:nvSpPr>
        <p:spPr>
          <a:xfrm>
            <a:off x="5037221" y="6329512"/>
            <a:ext cx="68660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Figure 16.3 The ILUTE model structure (Taken from Chapter 16, page 352)</a:t>
            </a:r>
          </a:p>
        </p:txBody>
      </p:sp>
    </p:spTree>
    <p:extLst>
      <p:ext uri="{BB962C8B-B14F-4D97-AF65-F5344CB8AC3E}">
        <p14:creationId xmlns:p14="http://schemas.microsoft.com/office/powerpoint/2010/main" val="695770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EFE95-EA0B-921A-FB7E-6FC30DA9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Some examples of models: ILUTE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F612B-334E-BDD2-25AD-24E331DF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8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The main modules of the ILUTE model are</a:t>
            </a:r>
          </a:p>
          <a:p>
            <a:pPr>
              <a:buFont typeface="+mj-lt"/>
              <a:buAutoNum type="arabicPeriod"/>
            </a:pPr>
            <a:r>
              <a:rPr lang="en-GB" b="1" dirty="0">
                <a:latin typeface="+mj-lt"/>
              </a:rPr>
              <a:t>Demographics </a:t>
            </a:r>
            <a:r>
              <a:rPr lang="en-GB" dirty="0">
                <a:latin typeface="+mj-lt"/>
              </a:rPr>
              <a:t>Module:</a:t>
            </a:r>
          </a:p>
          <a:p>
            <a:pPr lvl="1"/>
            <a:r>
              <a:rPr lang="en-GB" dirty="0">
                <a:latin typeface="+mj-lt"/>
              </a:rPr>
              <a:t>Models population and household evolution over time, including births, deaths, migration, marriages, and divorces</a:t>
            </a:r>
          </a:p>
          <a:p>
            <a:pPr>
              <a:buFont typeface="+mj-lt"/>
              <a:buAutoNum type="arabicPeriod"/>
            </a:pPr>
            <a:r>
              <a:rPr lang="en-GB" b="1" dirty="0">
                <a:latin typeface="+mj-lt"/>
              </a:rPr>
              <a:t>Housing Market</a:t>
            </a:r>
            <a:r>
              <a:rPr lang="en-GB" dirty="0">
                <a:latin typeface="+mj-lt"/>
              </a:rPr>
              <a:t> Component:</a:t>
            </a:r>
          </a:p>
          <a:p>
            <a:pPr lvl="1"/>
            <a:r>
              <a:rPr lang="en-GB" dirty="0">
                <a:latin typeface="+mj-lt"/>
              </a:rPr>
              <a:t>Endogenously explains the supply of housing by type and location, along with corresponding prices</a:t>
            </a:r>
          </a:p>
          <a:p>
            <a:pPr>
              <a:buFont typeface="+mj-lt"/>
              <a:buAutoNum type="arabicPeriod"/>
            </a:pPr>
            <a:r>
              <a:rPr lang="en-GB" b="1" dirty="0">
                <a:latin typeface="+mj-lt"/>
              </a:rPr>
              <a:t>Household Automobile Ownership</a:t>
            </a:r>
            <a:r>
              <a:rPr lang="en-GB" dirty="0">
                <a:latin typeface="+mj-lt"/>
              </a:rPr>
              <a:t>:</a:t>
            </a:r>
          </a:p>
          <a:p>
            <a:pPr lvl="1"/>
            <a:r>
              <a:rPr lang="en-GB" dirty="0">
                <a:latin typeface="+mj-lt"/>
              </a:rPr>
              <a:t>Dynamically updated using models of household vehicle transactions</a:t>
            </a:r>
          </a:p>
          <a:p>
            <a:pPr>
              <a:buFont typeface="+mj-lt"/>
              <a:buAutoNum type="arabicPeriod"/>
            </a:pPr>
            <a:r>
              <a:rPr lang="en-GB" b="1" dirty="0">
                <a:latin typeface="+mj-lt"/>
              </a:rPr>
              <a:t>Travel Activity Scheduler</a:t>
            </a:r>
            <a:r>
              <a:rPr lang="en-GB" dirty="0">
                <a:latin typeface="+mj-lt"/>
              </a:rPr>
              <a:t> for Household Agents (TASHA):</a:t>
            </a:r>
          </a:p>
          <a:p>
            <a:pPr lvl="1"/>
            <a:r>
              <a:rPr lang="en-GB" dirty="0">
                <a:latin typeface="+mj-lt"/>
              </a:rPr>
              <a:t>An activity generator for agents that schedules the activities of the synthetic population in the region</a:t>
            </a:r>
          </a:p>
          <a:p>
            <a:pPr>
              <a:buFont typeface="+mj-lt"/>
              <a:buAutoNum type="arabicPeriod"/>
            </a:pPr>
            <a:r>
              <a:rPr lang="en-GB" b="1" dirty="0">
                <a:latin typeface="+mj-lt"/>
              </a:rPr>
              <a:t>Trip Assignment</a:t>
            </a:r>
            <a:r>
              <a:rPr lang="en-GB" dirty="0">
                <a:latin typeface="+mj-lt"/>
              </a:rPr>
              <a:t>:</a:t>
            </a:r>
          </a:p>
          <a:p>
            <a:pPr lvl="1"/>
            <a:r>
              <a:rPr lang="en-GB" dirty="0">
                <a:latin typeface="+mj-lt"/>
              </a:rPr>
              <a:t>Assigns trips resulting from agents' movements to modes of transport (public transport and car) and paths in the networks</a:t>
            </a:r>
          </a:p>
          <a:p>
            <a:pPr lvl="1"/>
            <a:r>
              <a:rPr lang="en-GB" dirty="0">
                <a:latin typeface="+mj-lt"/>
              </a:rPr>
              <a:t>This process can use traditional aggregated traffic assignment methods or an agent-based dynamic traffic simulation model like </a:t>
            </a:r>
            <a:r>
              <a:rPr lang="en-GB" dirty="0" err="1">
                <a:latin typeface="+mj-lt"/>
              </a:rPr>
              <a:t>MATSim</a:t>
            </a:r>
            <a:endParaRPr lang="en-GB" dirty="0">
              <a:latin typeface="+mj-lt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2325EECB-09D4-EA67-99DD-B97AC95F05BC}"/>
              </a:ext>
            </a:extLst>
          </p:cNvPr>
          <p:cNvSpPr/>
          <p:nvPr/>
        </p:nvSpPr>
        <p:spPr>
          <a:xfrm>
            <a:off x="10299030" y="293604"/>
            <a:ext cx="1604211" cy="15320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ILUTE</a:t>
            </a:r>
          </a:p>
        </p:txBody>
      </p:sp>
    </p:spTree>
    <p:extLst>
      <p:ext uri="{BB962C8B-B14F-4D97-AF65-F5344CB8AC3E}">
        <p14:creationId xmlns:p14="http://schemas.microsoft.com/office/powerpoint/2010/main" val="3466940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A0EF8-F5B1-1DEF-9B17-F592ABC2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Some examples of models: ILUTE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62D427-E76B-39D4-EA54-47152B114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On-going work on ILUTE:</a:t>
            </a:r>
          </a:p>
          <a:p>
            <a:r>
              <a:rPr lang="en-GB" dirty="0">
                <a:latin typeface="+mj-lt"/>
              </a:rPr>
              <a:t>addition of a labour market </a:t>
            </a:r>
          </a:p>
          <a:p>
            <a:r>
              <a:rPr lang="en-GB" dirty="0">
                <a:latin typeface="+mj-lt"/>
              </a:rPr>
              <a:t>implementing firms' characteristics and location choices to explain population dynamics and mobility choices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ILUTE uses random utility maximization principles for simulating choices and employs specific procedures to enhance the realism of those choices. </a:t>
            </a:r>
          </a:p>
          <a:p>
            <a:r>
              <a:rPr lang="en-GB" dirty="0">
                <a:latin typeface="+mj-lt"/>
              </a:rPr>
              <a:t>E.g.: it implements search process for house selection as opposed to assuming that decision makers consider all homes on the market at once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ILUTE allows tracking each agent over time, monitoring the changes in their workplace, household composition, modes of transport, chosen paths, etc.: </a:t>
            </a:r>
          </a:p>
          <a:p>
            <a:r>
              <a:rPr lang="en-GB" dirty="0">
                <a:latin typeface="+mj-lt"/>
              </a:rPr>
              <a:t>This allows to study how policies may affect different populations differently</a:t>
            </a:r>
          </a:p>
          <a:p>
            <a:r>
              <a:rPr lang="en-GB" dirty="0">
                <a:latin typeface="+mj-lt"/>
              </a:rPr>
              <a:t>E.g.: ILUTE has been used to model population exposure to pollution in the Toronto region</a:t>
            </a:r>
          </a:p>
          <a:p>
            <a:endParaRPr lang="en-GB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C05847AB-264C-E39C-AA7C-CCD5293DC2D8}"/>
              </a:ext>
            </a:extLst>
          </p:cNvPr>
          <p:cNvSpPr/>
          <p:nvPr/>
        </p:nvSpPr>
        <p:spPr>
          <a:xfrm>
            <a:off x="10299030" y="293604"/>
            <a:ext cx="1604211" cy="15320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ILUTE</a:t>
            </a:r>
          </a:p>
        </p:txBody>
      </p:sp>
    </p:spTree>
    <p:extLst>
      <p:ext uri="{BB962C8B-B14F-4D97-AF65-F5344CB8AC3E}">
        <p14:creationId xmlns:p14="http://schemas.microsoft.com/office/powerpoint/2010/main" val="167752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hexagon&#10;&#10;Description automatically generated">
            <a:extLst>
              <a:ext uri="{FF2B5EF4-FFF2-40B4-BE49-F238E27FC236}">
                <a16:creationId xmlns:a16="http://schemas.microsoft.com/office/drawing/2014/main" id="{77753969-5DA6-811F-F0A1-6B312A08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7" y="1189690"/>
            <a:ext cx="5586032" cy="37225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87AD74-2BB2-8AAB-1046-50CA4BFA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+mj-lt"/>
              </a:rPr>
              <a:t>Overview chapter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0D71F-7638-59B5-4567-5305F4BB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Types of transport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Elasticities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The 4-step model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Human behaviour modelling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Validation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Some examples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What can a transport model be used for?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269EA-F3EB-0BFA-4249-B5DB54F49F26}"/>
              </a:ext>
            </a:extLst>
          </p:cNvPr>
          <p:cNvSpPr txBox="1"/>
          <p:nvPr/>
        </p:nvSpPr>
        <p:spPr>
          <a:xfrm>
            <a:off x="9074093" y="5047192"/>
            <a:ext cx="28918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Web Network Points - Free photo on </a:t>
            </a:r>
            <a:r>
              <a:rPr lang="en-US" sz="900" dirty="0" err="1">
                <a:hlinkClick r:id="rId3"/>
              </a:rPr>
              <a:t>Pixabay</a:t>
            </a:r>
            <a:r>
              <a:rPr lang="en-US" sz="900" dirty="0">
                <a:hlinkClick r:id="rId3"/>
              </a:rPr>
              <a:t> - </a:t>
            </a:r>
            <a:r>
              <a:rPr lang="en-US" sz="900" dirty="0" err="1">
                <a:hlinkClick r:id="rId3"/>
              </a:rPr>
              <a:t>Pixabay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1362243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44C89A6-4632-A96F-D5F1-987A2D5C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947" y="1516197"/>
            <a:ext cx="5413054" cy="45797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0A0EF8-F5B1-1DEF-9B17-F592ABC2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Some examples of models: DYNAMO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62D427-E76B-39D4-EA54-47152B11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197"/>
            <a:ext cx="4199021" cy="54314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+mj-lt"/>
              </a:rPr>
              <a:t>DYNAMO </a:t>
            </a:r>
            <a:r>
              <a:rPr lang="en-GB" sz="2100" dirty="0">
                <a:latin typeface="+mj-lt"/>
              </a:rPr>
              <a:t>(</a:t>
            </a:r>
            <a:r>
              <a:rPr lang="en-GB" sz="2100" dirty="0" err="1">
                <a:latin typeface="+mj-lt"/>
              </a:rPr>
              <a:t>Meurs</a:t>
            </a:r>
            <a:r>
              <a:rPr lang="en-GB" sz="2100" dirty="0">
                <a:latin typeface="+mj-lt"/>
              </a:rPr>
              <a:t> and </a:t>
            </a:r>
            <a:r>
              <a:rPr lang="en-GB" sz="2100" dirty="0" err="1">
                <a:latin typeface="+mj-lt"/>
              </a:rPr>
              <a:t>Haaijer</a:t>
            </a:r>
            <a:r>
              <a:rPr lang="en-GB" sz="2100" dirty="0">
                <a:latin typeface="+mj-lt"/>
              </a:rPr>
              <a:t>, 2006) </a:t>
            </a:r>
            <a:r>
              <a:rPr lang="en-GB" dirty="0">
                <a:latin typeface="+mj-lt"/>
              </a:rPr>
              <a:t>is a dynamic model for forecasting the size, composition, and use of the Dutch passenger car fleet from 2003 to 2040, along with the resulting emissions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The model's core is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an equilibrium module</a:t>
            </a:r>
            <a:r>
              <a:rPr lang="en-GB" dirty="0">
                <a:latin typeface="+mj-lt"/>
              </a:rPr>
              <a:t> where prices for second-hand cars emerge to balance the demand and supply for second-hand cars each year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It needs the following </a:t>
            </a:r>
            <a:r>
              <a:rPr lang="en-GB" b="1" dirty="0">
                <a:latin typeface="+mj-lt"/>
              </a:rPr>
              <a:t>input</a:t>
            </a:r>
            <a:r>
              <a:rPr lang="en-GB" dirty="0">
                <a:latin typeface="+mj-lt"/>
              </a:rPr>
              <a:t>:</a:t>
            </a:r>
          </a:p>
          <a:p>
            <a:r>
              <a:rPr lang="en-GB" dirty="0">
                <a:latin typeface="+mj-lt"/>
              </a:rPr>
              <a:t>Number of cars per household</a:t>
            </a:r>
          </a:p>
          <a:p>
            <a:r>
              <a:rPr lang="en-GB" dirty="0">
                <a:latin typeface="+mj-lt"/>
              </a:rPr>
              <a:t>For each car in the household: type of fuel and fuel consumption, car age and weight category</a:t>
            </a:r>
          </a:p>
          <a:p>
            <a:r>
              <a:rPr lang="en-GB" dirty="0">
                <a:latin typeface="+mj-lt"/>
              </a:rPr>
              <a:t>Type of ownership: private / lease / company-owned cars</a:t>
            </a:r>
          </a:p>
          <a:p>
            <a:r>
              <a:rPr lang="en-GB" dirty="0">
                <a:latin typeface="+mj-lt"/>
              </a:rPr>
              <a:t>Car use: number of kilometres driven by cars</a:t>
            </a:r>
          </a:p>
          <a:p>
            <a:r>
              <a:rPr lang="en-GB" dirty="0">
                <a:latin typeface="+mj-lt"/>
              </a:rPr>
              <a:t>Types of households: household size, number of working people, age of the oldest individual, and real disposable household income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The model considers </a:t>
            </a:r>
          </a:p>
          <a:p>
            <a:r>
              <a:rPr lang="en-GB" dirty="0">
                <a:latin typeface="+mj-lt"/>
              </a:rPr>
              <a:t>how </a:t>
            </a:r>
            <a:r>
              <a:rPr lang="en-GB" b="1" dirty="0">
                <a:latin typeface="+mj-lt"/>
              </a:rPr>
              <a:t>household income</a:t>
            </a:r>
            <a:r>
              <a:rPr lang="en-GB" dirty="0">
                <a:latin typeface="+mj-lt"/>
              </a:rPr>
              <a:t> affects </a:t>
            </a:r>
            <a:r>
              <a:rPr lang="en-GB" b="1" dirty="0">
                <a:latin typeface="+mj-lt"/>
              </a:rPr>
              <a:t>car use and car choices</a:t>
            </a:r>
            <a:r>
              <a:rPr lang="en-GB" dirty="0">
                <a:latin typeface="+mj-lt"/>
              </a:rPr>
              <a:t> within each household group</a:t>
            </a:r>
          </a:p>
          <a:p>
            <a:r>
              <a:rPr lang="en-GB" dirty="0">
                <a:latin typeface="+mj-lt"/>
              </a:rPr>
              <a:t>how </a:t>
            </a:r>
            <a:r>
              <a:rPr lang="en-GB" b="1" dirty="0">
                <a:latin typeface="+mj-lt"/>
              </a:rPr>
              <a:t>fleet composition</a:t>
            </a:r>
            <a:r>
              <a:rPr lang="en-GB" dirty="0">
                <a:latin typeface="+mj-lt"/>
              </a:rPr>
              <a:t> and usage impacts </a:t>
            </a:r>
            <a:r>
              <a:rPr lang="en-GB" b="1" dirty="0">
                <a:latin typeface="+mj-lt"/>
              </a:rPr>
              <a:t>government income through taxes</a:t>
            </a:r>
          </a:p>
          <a:p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C05847AB-264C-E39C-AA7C-CCD5293DC2D8}"/>
              </a:ext>
            </a:extLst>
          </p:cNvPr>
          <p:cNvSpPr/>
          <p:nvPr/>
        </p:nvSpPr>
        <p:spPr>
          <a:xfrm>
            <a:off x="10299030" y="293604"/>
            <a:ext cx="1604211" cy="153202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DYNAMO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18BD929-893A-B804-EEAC-79C0C973548D}"/>
              </a:ext>
            </a:extLst>
          </p:cNvPr>
          <p:cNvSpPr txBox="1"/>
          <p:nvPr/>
        </p:nvSpPr>
        <p:spPr>
          <a:xfrm>
            <a:off x="5257800" y="6095916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Figure 16.4 Structure of the DYNAMO model (Taken from Chapter 16, page 354)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8E8F8E4-7210-ED41-11E1-E7B1CE62736C}"/>
              </a:ext>
            </a:extLst>
          </p:cNvPr>
          <p:cNvSpPr txBox="1"/>
          <p:nvPr/>
        </p:nvSpPr>
        <p:spPr>
          <a:xfrm>
            <a:off x="0" y="6627811"/>
            <a:ext cx="1219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/>
              <a:t>Meurs</a:t>
            </a:r>
            <a:r>
              <a:rPr lang="en-GB" sz="900" dirty="0"/>
              <a:t>, H. and R. </a:t>
            </a:r>
            <a:r>
              <a:rPr lang="en-GB" sz="900" dirty="0" err="1"/>
              <a:t>Haaijer</a:t>
            </a:r>
            <a:r>
              <a:rPr lang="en-GB" sz="900" dirty="0"/>
              <a:t> (2006), DYNAMO: a new dynamic model for the Dutch passenger car market, in: Colloquium </a:t>
            </a:r>
            <a:r>
              <a:rPr lang="en-GB" sz="900" dirty="0" err="1"/>
              <a:t>Vervoersplanologisch</a:t>
            </a:r>
            <a:r>
              <a:rPr lang="en-GB" sz="900" dirty="0"/>
              <a:t> </a:t>
            </a:r>
            <a:r>
              <a:rPr lang="en-GB" sz="900" dirty="0" err="1"/>
              <a:t>Speurwerk</a:t>
            </a:r>
            <a:r>
              <a:rPr lang="en-GB" sz="900" dirty="0"/>
              <a:t>. Amsterdam.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6F0145ED-3AAF-1227-AF4F-5ED2B8EB1E78}"/>
              </a:ext>
            </a:extLst>
          </p:cNvPr>
          <p:cNvSpPr/>
          <p:nvPr/>
        </p:nvSpPr>
        <p:spPr>
          <a:xfrm>
            <a:off x="7218947" y="3429000"/>
            <a:ext cx="1187116" cy="5975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43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hexagon&#10;&#10;Description automatically generated">
            <a:extLst>
              <a:ext uri="{FF2B5EF4-FFF2-40B4-BE49-F238E27FC236}">
                <a16:creationId xmlns:a16="http://schemas.microsoft.com/office/drawing/2014/main" id="{77753969-5DA6-811F-F0A1-6B312A08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7" y="1189690"/>
            <a:ext cx="5586032" cy="37225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87AD74-2BB2-8AAB-1046-50CA4BFA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+mj-lt"/>
              </a:rPr>
              <a:t>Overview chapter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0D71F-7638-59B5-4567-5305F4BB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Types of transport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Elasticities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The 4-step model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Human behaviour modelling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Validation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Some examples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What can a transport model be used for?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269EA-F3EB-0BFA-4249-B5DB54F49F26}"/>
              </a:ext>
            </a:extLst>
          </p:cNvPr>
          <p:cNvSpPr txBox="1"/>
          <p:nvPr/>
        </p:nvSpPr>
        <p:spPr>
          <a:xfrm>
            <a:off x="9074093" y="5047192"/>
            <a:ext cx="28918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Web Network Points - Free photo on </a:t>
            </a:r>
            <a:r>
              <a:rPr lang="en-US" sz="900" dirty="0" err="1">
                <a:hlinkClick r:id="rId3"/>
              </a:rPr>
              <a:t>Pixabay</a:t>
            </a:r>
            <a:r>
              <a:rPr lang="en-US" sz="900" dirty="0">
                <a:hlinkClick r:id="rId3"/>
              </a:rPr>
              <a:t> - </a:t>
            </a:r>
            <a:r>
              <a:rPr lang="en-US" sz="900" dirty="0" err="1">
                <a:hlinkClick r:id="rId3"/>
              </a:rPr>
              <a:t>Pixabay</a:t>
            </a:r>
            <a:endParaRPr lang="nl-NL" sz="9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9A0601-8332-4086-9789-842D3C7FC6A1}"/>
              </a:ext>
            </a:extLst>
          </p:cNvPr>
          <p:cNvSpPr/>
          <p:nvPr/>
        </p:nvSpPr>
        <p:spPr>
          <a:xfrm>
            <a:off x="838200" y="4802323"/>
            <a:ext cx="6527334" cy="541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8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DF1F2-CCF6-32DA-3EA8-B34B4CD3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What can a transport model be used for?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080DE8-9502-D4BB-F8EB-6F8D800E6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58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Transport models provide insights into the </a:t>
            </a:r>
            <a:r>
              <a:rPr lang="en-GB" b="1" dirty="0">
                <a:latin typeface="+mj-lt"/>
              </a:rPr>
              <a:t>magnitude of effects </a:t>
            </a:r>
            <a:r>
              <a:rPr lang="en-GB" dirty="0">
                <a:latin typeface="+mj-lt"/>
              </a:rPr>
              <a:t>of </a:t>
            </a:r>
            <a:r>
              <a:rPr lang="en-GB" b="1" dirty="0">
                <a:latin typeface="+mj-lt"/>
              </a:rPr>
              <a:t>developments and policy measures</a:t>
            </a:r>
            <a:r>
              <a:rPr lang="en-GB" dirty="0">
                <a:latin typeface="+mj-lt"/>
              </a:rPr>
              <a:t>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Various effects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Transport models can inform about effects on pollutant emissions, congestion levels, and long-term suburbanization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Incorporating developments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Models can show the impact of demographic, economic, spatial, and infrastructural changes on transport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latin typeface="+mj-lt"/>
              </a:rPr>
              <a:t>Should a model be used for a particular research question?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Cannot be answered in general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decision depends on the question's complexity, available time, budget, the desired level of precision and the expected impact on the system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Using models not only provides a result, but also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force researchers to make research questions explicit, facilitating better study design and thereby outcomes</a:t>
            </a:r>
          </a:p>
        </p:txBody>
      </p:sp>
    </p:spTree>
    <p:extLst>
      <p:ext uri="{BB962C8B-B14F-4D97-AF65-F5344CB8AC3E}">
        <p14:creationId xmlns:p14="http://schemas.microsoft.com/office/powerpoint/2010/main" val="2694983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7E14B-8E73-A309-C185-54277AEC6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What can a transport model be used for?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C37BAC-7F8F-2D28-913E-860455E23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953" y="1296707"/>
            <a:ext cx="10515600" cy="2351928"/>
          </a:xfrm>
        </p:spPr>
        <p:txBody>
          <a:bodyPr>
            <a:normAutofit lnSpcReduction="1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Caution point in using models: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Matching real-world </a:t>
            </a:r>
            <a:r>
              <a:rPr lang="en-US" altLang="en-US" sz="2400" b="1" dirty="0">
                <a:latin typeface="+mj-lt"/>
              </a:rPr>
              <a:t>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tructure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E.g.: adoption of more fuel-efficient cars do not only lead to less emissions directly, but can also induce more car travel that counters that effect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Handling small vs. major changes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Models are better suited to study the effects of relatively small changes which are within the scope of agents’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behaviour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and data used to develop the models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6E2E7-CE23-41A0-699D-DCE0A4C2FBC5}"/>
              </a:ext>
            </a:extLst>
          </p:cNvPr>
          <p:cNvSpPr txBox="1"/>
          <p:nvPr/>
        </p:nvSpPr>
        <p:spPr>
          <a:xfrm>
            <a:off x="1111623" y="6492875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Woman Standing Near the White Board · Free Stock Photo (pexels.com)</a:t>
            </a:r>
            <a:endParaRPr lang="nl-NL" sz="900" dirty="0"/>
          </a:p>
        </p:txBody>
      </p:sp>
      <p:pic>
        <p:nvPicPr>
          <p:cNvPr id="7" name="Picture 6" descr="A person standing in front of a white board&#10;&#10;Description automatically generated">
            <a:extLst>
              <a:ext uri="{FF2B5EF4-FFF2-40B4-BE49-F238E27FC236}">
                <a16:creationId xmlns:a16="http://schemas.microsoft.com/office/drawing/2014/main" id="{D365ED34-A4B5-A586-B20A-EE1D50DA3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3" y="3648635"/>
            <a:ext cx="4194374" cy="2796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A786EB-6AD6-81F9-1815-00226D3DC74F}"/>
              </a:ext>
            </a:extLst>
          </p:cNvPr>
          <p:cNvSpPr txBox="1"/>
          <p:nvPr/>
        </p:nvSpPr>
        <p:spPr>
          <a:xfrm>
            <a:off x="5033541" y="3535176"/>
            <a:ext cx="68042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Limitations of model </a:t>
            </a:r>
            <a:r>
              <a:rPr lang="en-US" altLang="en-US" sz="1600" b="1" dirty="0">
                <a:latin typeface="+mj-lt"/>
              </a:rPr>
              <a:t>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</a:rPr>
              <a:t>It is not important whether certain package of policy measures only just, or only just not, lead to achieving a goal in 2040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Instead: considering the uncertainties in the model, the conclusion should be that the package will lead to changes in the magnitude of the set aim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Interpreting model results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Researchers should not ‘hide behind the model’, but should take responsibility for model use, interpretation, and implications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036662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hexagon&#10;&#10;Description automatically generated">
            <a:extLst>
              <a:ext uri="{FF2B5EF4-FFF2-40B4-BE49-F238E27FC236}">
                <a16:creationId xmlns:a16="http://schemas.microsoft.com/office/drawing/2014/main" id="{77753969-5DA6-811F-F0A1-6B312A08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7" y="1189690"/>
            <a:ext cx="5586032" cy="37225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87AD74-2BB2-8AAB-1046-50CA4BFA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+mj-lt"/>
              </a:rPr>
              <a:t>Overview chapter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0D71F-7638-59B5-4567-5305F4BB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Types of transport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Elasticities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The 4-step model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Human behaviour modelling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Validation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Some examples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What can a transport model be used for?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269EA-F3EB-0BFA-4249-B5DB54F49F26}"/>
              </a:ext>
            </a:extLst>
          </p:cNvPr>
          <p:cNvSpPr txBox="1"/>
          <p:nvPr/>
        </p:nvSpPr>
        <p:spPr>
          <a:xfrm>
            <a:off x="9074093" y="5047192"/>
            <a:ext cx="28918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Web Network Points - Free photo on </a:t>
            </a:r>
            <a:r>
              <a:rPr lang="en-US" sz="900" dirty="0" err="1">
                <a:hlinkClick r:id="rId3"/>
              </a:rPr>
              <a:t>Pixabay</a:t>
            </a:r>
            <a:r>
              <a:rPr lang="en-US" sz="900" dirty="0">
                <a:hlinkClick r:id="rId3"/>
              </a:rPr>
              <a:t> - </a:t>
            </a:r>
            <a:r>
              <a:rPr lang="en-US" sz="900" dirty="0" err="1">
                <a:hlinkClick r:id="rId3"/>
              </a:rPr>
              <a:t>Pixabay</a:t>
            </a:r>
            <a:endParaRPr lang="nl-NL" sz="9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9A0601-8332-4086-9789-842D3C7FC6A1}"/>
              </a:ext>
            </a:extLst>
          </p:cNvPr>
          <p:cNvSpPr/>
          <p:nvPr/>
        </p:nvSpPr>
        <p:spPr>
          <a:xfrm>
            <a:off x="838200" y="5365779"/>
            <a:ext cx="5010445" cy="489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94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DF06A-CF9F-85CC-1C0A-7647ECAA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Conclusions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067228-AA81-16FC-C3BA-8D370BE9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sz="2400" dirty="0">
                <a:latin typeface="+mj-lt"/>
              </a:rPr>
              <a:t>A model is a simplified </a:t>
            </a:r>
            <a:r>
              <a:rPr lang="en-GB" sz="2400" b="1" dirty="0">
                <a:latin typeface="+mj-lt"/>
              </a:rPr>
              <a:t>representation of a part of a real system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+mj-lt"/>
              </a:rPr>
              <a:t>Transportation models are first and foremost a </a:t>
            </a:r>
            <a:r>
              <a:rPr lang="en-GB" sz="2400" b="1" dirty="0">
                <a:latin typeface="+mj-lt"/>
              </a:rPr>
              <a:t>means to gain insights </a:t>
            </a:r>
            <a:r>
              <a:rPr lang="en-GB" sz="2400" dirty="0">
                <a:latin typeface="+mj-lt"/>
              </a:rPr>
              <a:t>into the </a:t>
            </a:r>
            <a:r>
              <a:rPr lang="en-GB" sz="2400" b="1" dirty="0">
                <a:latin typeface="+mj-lt"/>
              </a:rPr>
              <a:t>effects of various developments</a:t>
            </a:r>
            <a:r>
              <a:rPr lang="en-GB" sz="2400" dirty="0">
                <a:latin typeface="+mj-lt"/>
              </a:rPr>
              <a:t> (like policy developments) on transportation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+mj-lt"/>
              </a:rPr>
              <a:t>Models can be </a:t>
            </a:r>
            <a:r>
              <a:rPr lang="en-GB" sz="2400" b="1" dirty="0">
                <a:latin typeface="+mj-lt"/>
              </a:rPr>
              <a:t>classified</a:t>
            </a:r>
            <a:r>
              <a:rPr lang="en-GB" sz="2400" dirty="0">
                <a:latin typeface="+mj-lt"/>
              </a:rPr>
              <a:t> by the transport mode they focus on, the period of time they focus on, and their technical characteristics – e.g., dynamic versus static, spatial or not</a:t>
            </a:r>
          </a:p>
          <a:p>
            <a:pPr marL="514350" indent="-514350">
              <a:buAutoNum type="arabicPeriod"/>
            </a:pPr>
            <a:r>
              <a:rPr lang="en-GB" sz="2400" b="1" dirty="0">
                <a:latin typeface="+mj-lt"/>
              </a:rPr>
              <a:t>Aggregated models </a:t>
            </a:r>
            <a:r>
              <a:rPr lang="en-GB" sz="2400" dirty="0">
                <a:latin typeface="+mj-lt"/>
              </a:rPr>
              <a:t>such as the 4-step method have been used extensively for the past decades to support transport policy decisions in urban areas. </a:t>
            </a:r>
            <a:br>
              <a:rPr lang="en-GB" sz="2400" dirty="0">
                <a:latin typeface="+mj-lt"/>
              </a:rPr>
            </a:br>
            <a:r>
              <a:rPr lang="en-GB" sz="2400" dirty="0">
                <a:latin typeface="+mj-lt"/>
              </a:rPr>
              <a:t>With the need to study more complex measures and advances in computational speed, </a:t>
            </a:r>
            <a:r>
              <a:rPr lang="en-GB" sz="2400" b="1" dirty="0">
                <a:latin typeface="+mj-lt"/>
              </a:rPr>
              <a:t>disaggregated models</a:t>
            </a:r>
            <a:r>
              <a:rPr lang="en-GB" sz="2400" dirty="0">
                <a:latin typeface="+mj-lt"/>
              </a:rPr>
              <a:t> have been developed more recently.</a:t>
            </a:r>
          </a:p>
          <a:p>
            <a:pPr marL="514350" indent="-514350">
              <a:buAutoNum type="arabicPeriod"/>
            </a:pPr>
            <a:r>
              <a:rPr lang="en-GB" sz="2400" b="1" dirty="0">
                <a:latin typeface="+mj-lt"/>
              </a:rPr>
              <a:t>Whether or not</a:t>
            </a:r>
            <a:r>
              <a:rPr lang="en-GB" sz="2400" dirty="0">
                <a:latin typeface="+mj-lt"/>
              </a:rPr>
              <a:t> to </a:t>
            </a:r>
            <a:r>
              <a:rPr lang="en-GB" sz="2400" b="1" dirty="0">
                <a:latin typeface="+mj-lt"/>
              </a:rPr>
              <a:t>answer a certain research or policy question </a:t>
            </a:r>
            <a:r>
              <a:rPr lang="en-GB" sz="2400" dirty="0">
                <a:latin typeface="+mj-lt"/>
              </a:rPr>
              <a:t>by </a:t>
            </a:r>
            <a:r>
              <a:rPr lang="en-GB" sz="2400" b="1" dirty="0">
                <a:latin typeface="+mj-lt"/>
              </a:rPr>
              <a:t>using a model</a:t>
            </a:r>
            <a:r>
              <a:rPr lang="en-GB" sz="2400" dirty="0">
                <a:latin typeface="+mj-lt"/>
              </a:rPr>
              <a:t> requires adequately weighing the available alternatives as well as the pros and cons of model simulations and the relevant alternatives</a:t>
            </a:r>
          </a:p>
        </p:txBody>
      </p:sp>
    </p:spTree>
    <p:extLst>
      <p:ext uri="{BB962C8B-B14F-4D97-AF65-F5344CB8AC3E}">
        <p14:creationId xmlns:p14="http://schemas.microsoft.com/office/powerpoint/2010/main" val="3768505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hemel, buitenshuis, gebouw, elektriciteit&#10;&#10;Automatisch gegenereerde beschrijving">
            <a:extLst>
              <a:ext uri="{FF2B5EF4-FFF2-40B4-BE49-F238E27FC236}">
                <a16:creationId xmlns:a16="http://schemas.microsoft.com/office/drawing/2014/main" id="{D020F7AC-8B74-ABB8-B70B-AF8F97CB0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/>
          <a:stretch/>
        </p:blipFill>
        <p:spPr>
          <a:xfrm>
            <a:off x="0" y="0"/>
            <a:ext cx="12192000" cy="687082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52A81F-E1CB-C5DD-DF58-DB7E0B8F7ACB}"/>
              </a:ext>
            </a:extLst>
          </p:cNvPr>
          <p:cNvSpPr txBox="1"/>
          <p:nvPr/>
        </p:nvSpPr>
        <p:spPr>
          <a:xfrm>
            <a:off x="0" y="200881"/>
            <a:ext cx="9784080" cy="104644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nl-NL" sz="4400" dirty="0">
                <a:solidFill>
                  <a:schemeClr val="bg1"/>
                </a:solidFill>
                <a:latin typeface="Goudy Old Style" panose="02020502050305020303" pitchFamily="18" charset="0"/>
              </a:rPr>
              <a:t>The Transport System and Transport Policy</a:t>
            </a:r>
          </a:p>
          <a:p>
            <a:pPr algn="r"/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Edited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by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Bert van Wee, Jan Anne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Annema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, David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Banister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and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Baiba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Pudãne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5149B7-3BCB-3F6A-BA5B-3FD51C81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38" y="5926992"/>
            <a:ext cx="5922141" cy="73012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7DA1B25-B255-3FA5-A83B-4A67DE2DEE74}"/>
              </a:ext>
            </a:extLst>
          </p:cNvPr>
          <p:cNvSpPr txBox="1"/>
          <p:nvPr/>
        </p:nvSpPr>
        <p:spPr>
          <a:xfrm>
            <a:off x="0" y="2232564"/>
            <a:ext cx="9784080" cy="892552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 err="1">
                <a:latin typeface="Goudy Old Style" panose="02020502050305020303" pitchFamily="18" charset="0"/>
              </a:rPr>
              <a:t>Chapter</a:t>
            </a:r>
            <a:r>
              <a:rPr lang="nl-NL" sz="3200" b="1" dirty="0">
                <a:latin typeface="Goudy Old Style" panose="02020502050305020303" pitchFamily="18" charset="0"/>
              </a:rPr>
              <a:t> 16: Transportation </a:t>
            </a:r>
            <a:r>
              <a:rPr lang="nl-NL" sz="3200" b="1" dirty="0" err="1">
                <a:latin typeface="Goudy Old Style" panose="02020502050305020303" pitchFamily="18" charset="0"/>
              </a:rPr>
              <a:t>models</a:t>
            </a:r>
            <a:r>
              <a:rPr lang="nl-NL" sz="3200" b="1" dirty="0">
                <a:latin typeface="Goudy Old Style" panose="02020502050305020303" pitchFamily="18" charset="0"/>
              </a:rPr>
              <a:t> and </a:t>
            </a:r>
            <a:r>
              <a:rPr lang="nl-NL" sz="3200" b="1" dirty="0" err="1">
                <a:latin typeface="Goudy Old Style" panose="02020502050305020303" pitchFamily="18" charset="0"/>
              </a:rPr>
              <a:t>their</a:t>
            </a:r>
            <a:r>
              <a:rPr lang="nl-NL" sz="3200" b="1" dirty="0">
                <a:latin typeface="Goudy Old Style" panose="02020502050305020303" pitchFamily="18" charset="0"/>
              </a:rPr>
              <a:t> </a:t>
            </a:r>
            <a:r>
              <a:rPr lang="nl-NL" sz="3200" b="1" dirty="0" err="1">
                <a:latin typeface="Goudy Old Style" panose="02020502050305020303" pitchFamily="18" charset="0"/>
              </a:rPr>
              <a:t>applications</a:t>
            </a:r>
            <a:endParaRPr lang="nl-NL" sz="3200" b="1" dirty="0">
              <a:latin typeface="Goudy Old Style" panose="02020502050305020303" pitchFamily="18" charset="0"/>
            </a:endParaRPr>
          </a:p>
          <a:p>
            <a:r>
              <a:rPr lang="nl-NL" sz="2000" b="1" dirty="0" err="1">
                <a:latin typeface="Goudy Old Style" panose="02020502050305020303" pitchFamily="18" charset="0"/>
              </a:rPr>
              <a:t>Authors</a:t>
            </a:r>
            <a:r>
              <a:rPr lang="nl-NL" sz="2000" b="1" dirty="0">
                <a:latin typeface="Goudy Old Style" panose="02020502050305020303" pitchFamily="18" charset="0"/>
              </a:rPr>
              <a:t>: </a:t>
            </a:r>
            <a:r>
              <a:rPr lang="nl-NL" sz="2000" b="1" dirty="0" err="1">
                <a:latin typeface="Goudy Old Style" panose="02020502050305020303" pitchFamily="18" charset="0"/>
              </a:rPr>
              <a:t>Gonçalo</a:t>
            </a:r>
            <a:r>
              <a:rPr lang="nl-NL" sz="2000" b="1" dirty="0">
                <a:latin typeface="Goudy Old Style" panose="02020502050305020303" pitchFamily="18" charset="0"/>
              </a:rPr>
              <a:t> </a:t>
            </a:r>
            <a:r>
              <a:rPr lang="nl-NL" sz="2000" b="1" dirty="0" err="1">
                <a:latin typeface="Goudy Old Style" panose="02020502050305020303" pitchFamily="18" charset="0"/>
              </a:rPr>
              <a:t>Homem</a:t>
            </a:r>
            <a:r>
              <a:rPr lang="nl-NL" sz="2000" b="1" dirty="0">
                <a:latin typeface="Goudy Old Style" panose="02020502050305020303" pitchFamily="18" charset="0"/>
              </a:rPr>
              <a:t> de </a:t>
            </a:r>
            <a:r>
              <a:rPr lang="nl-NL" sz="2000" b="1" dirty="0" err="1">
                <a:latin typeface="Goudy Old Style" panose="02020502050305020303" pitchFamily="18" charset="0"/>
              </a:rPr>
              <a:t>Almeida</a:t>
            </a:r>
            <a:r>
              <a:rPr lang="nl-NL" sz="2000" b="1" dirty="0">
                <a:latin typeface="Goudy Old Style" panose="02020502050305020303" pitchFamily="18" charset="0"/>
              </a:rPr>
              <a:t> </a:t>
            </a:r>
            <a:r>
              <a:rPr lang="nl-NL" sz="2000" b="1" dirty="0" err="1">
                <a:latin typeface="Goudy Old Style" panose="02020502050305020303" pitchFamily="18" charset="0"/>
              </a:rPr>
              <a:t>Correia</a:t>
            </a:r>
            <a:r>
              <a:rPr lang="nl-NL" sz="2000" b="1" dirty="0">
                <a:latin typeface="Goudy Old Style" panose="02020502050305020303" pitchFamily="18" charset="0"/>
              </a:rPr>
              <a:t> and Bert van Wee</a:t>
            </a:r>
            <a:endParaRPr lang="nl-NL" sz="2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B461D3-156C-0807-EB56-BE2C73EA5BF6}"/>
              </a:ext>
            </a:extLst>
          </p:cNvPr>
          <p:cNvSpPr txBox="1"/>
          <p:nvPr/>
        </p:nvSpPr>
        <p:spPr>
          <a:xfrm>
            <a:off x="333906" y="6292055"/>
            <a:ext cx="331823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/>
              </a:rPr>
              <a:t>Ferrybridge - Free image on </a:t>
            </a:r>
            <a:r>
              <a:rPr lang="en-GB" sz="900" dirty="0" err="1">
                <a:hlinkClick r:id="rId4"/>
              </a:rPr>
              <a:t>Pixabay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165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hexagon&#10;&#10;Description automatically generated">
            <a:extLst>
              <a:ext uri="{FF2B5EF4-FFF2-40B4-BE49-F238E27FC236}">
                <a16:creationId xmlns:a16="http://schemas.microsoft.com/office/drawing/2014/main" id="{77753969-5DA6-811F-F0A1-6B312A08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7" y="1189690"/>
            <a:ext cx="5586032" cy="37225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87AD74-2BB2-8AAB-1046-50CA4BFA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+mj-lt"/>
              </a:rPr>
              <a:t>Overview chapter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0D71F-7638-59B5-4567-5305F4BB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Types of transport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Elasticities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The 4-step model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Human behaviour modelling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Validation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Some examples of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What can a transport model be used for?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269EA-F3EB-0BFA-4249-B5DB54F49F26}"/>
              </a:ext>
            </a:extLst>
          </p:cNvPr>
          <p:cNvSpPr txBox="1"/>
          <p:nvPr/>
        </p:nvSpPr>
        <p:spPr>
          <a:xfrm>
            <a:off x="9074093" y="5047192"/>
            <a:ext cx="28918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Web Network Points - Free photo on </a:t>
            </a:r>
            <a:r>
              <a:rPr lang="en-US" sz="900" dirty="0" err="1">
                <a:hlinkClick r:id="rId3"/>
              </a:rPr>
              <a:t>Pixabay</a:t>
            </a:r>
            <a:r>
              <a:rPr lang="en-US" sz="900" dirty="0">
                <a:hlinkClick r:id="rId3"/>
              </a:rPr>
              <a:t> - </a:t>
            </a:r>
            <a:r>
              <a:rPr lang="en-US" sz="900" dirty="0" err="1">
                <a:hlinkClick r:id="rId3"/>
              </a:rPr>
              <a:t>Pixabay</a:t>
            </a:r>
            <a:endParaRPr lang="nl-NL" sz="9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9A0601-8332-4086-9789-842D3C7FC6A1}"/>
              </a:ext>
            </a:extLst>
          </p:cNvPr>
          <p:cNvSpPr/>
          <p:nvPr/>
        </p:nvSpPr>
        <p:spPr>
          <a:xfrm>
            <a:off x="838200" y="1800458"/>
            <a:ext cx="5010445" cy="489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9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9EEC3-829D-B437-1F89-B79B2DEA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Types of transport models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038846-1058-EA64-BB28-7D6884D44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>
                <a:latin typeface="+mj-lt"/>
              </a:rPr>
              <a:t>Transport models </a:t>
            </a:r>
            <a:r>
              <a:rPr lang="en-GB" sz="2400" dirty="0">
                <a:latin typeface="+mj-lt"/>
              </a:rPr>
              <a:t>describe human behaviour based on a </a:t>
            </a:r>
            <a:r>
              <a:rPr lang="en-GB" sz="2400" b="1" dirty="0">
                <a:latin typeface="+mj-lt"/>
              </a:rPr>
              <a:t>theory of how humans behave</a:t>
            </a:r>
            <a:r>
              <a:rPr lang="en-GB" sz="2400" dirty="0">
                <a:latin typeface="+mj-lt"/>
              </a:rPr>
              <a:t> in their daily </a:t>
            </a:r>
            <a:r>
              <a:rPr lang="en-GB" sz="2400" b="1" dirty="0">
                <a:latin typeface="+mj-lt"/>
              </a:rPr>
              <a:t>mobility choices</a:t>
            </a: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The theory establishes </a:t>
            </a:r>
            <a:r>
              <a:rPr lang="en-GB" sz="2400" b="1" dirty="0">
                <a:latin typeface="+mj-lt"/>
              </a:rPr>
              <a:t>causal connections between exogenous and endogenous</a:t>
            </a:r>
            <a:r>
              <a:rPr lang="en-GB" sz="2400" dirty="0">
                <a:latin typeface="+mj-lt"/>
              </a:rPr>
              <a:t> variables:</a:t>
            </a:r>
          </a:p>
          <a:p>
            <a:r>
              <a:rPr lang="en-GB" sz="2400" b="1" dirty="0">
                <a:latin typeface="+mj-lt"/>
              </a:rPr>
              <a:t>Exogenous variables</a:t>
            </a:r>
            <a:r>
              <a:rPr lang="en-GB" sz="2400" dirty="0">
                <a:latin typeface="+mj-lt"/>
              </a:rPr>
              <a:t> </a:t>
            </a:r>
            <a:r>
              <a:rPr lang="en-GB" sz="1800" dirty="0">
                <a:latin typeface="+mj-lt"/>
              </a:rPr>
              <a:t>(determined outside the model)</a:t>
            </a:r>
            <a:r>
              <a:rPr lang="en-GB" sz="2400" dirty="0">
                <a:latin typeface="+mj-lt"/>
              </a:rPr>
              <a:t>: GDP growth assumptions, capacity of road links, public transport fares, etc.</a:t>
            </a:r>
          </a:p>
          <a:p>
            <a:r>
              <a:rPr lang="en-GB" sz="2400" b="1" dirty="0">
                <a:latin typeface="+mj-lt"/>
              </a:rPr>
              <a:t>Endogenous variables</a:t>
            </a:r>
            <a:r>
              <a:rPr lang="en-GB" sz="2400" dirty="0">
                <a:latin typeface="+mj-lt"/>
              </a:rPr>
              <a:t> </a:t>
            </a:r>
            <a:r>
              <a:rPr lang="en-GB" sz="1800" dirty="0">
                <a:latin typeface="+mj-lt"/>
              </a:rPr>
              <a:t>(determined within the model)</a:t>
            </a:r>
            <a:r>
              <a:rPr lang="en-GB" sz="2400" dirty="0">
                <a:latin typeface="+mj-lt"/>
              </a:rPr>
              <a:t>: car ownership, travel choices</a:t>
            </a:r>
          </a:p>
          <a:p>
            <a:r>
              <a:rPr lang="en-GB" sz="2400" b="1" dirty="0">
                <a:latin typeface="+mj-lt"/>
              </a:rPr>
              <a:t>Causal connection</a:t>
            </a:r>
            <a:r>
              <a:rPr lang="en-GB" sz="2400" dirty="0">
                <a:latin typeface="+mj-lt"/>
              </a:rPr>
              <a:t> can be established given that the following is true </a:t>
            </a:r>
            <a:br>
              <a:rPr lang="en-GB" sz="2400" dirty="0">
                <a:latin typeface="+mj-lt"/>
              </a:rPr>
            </a:br>
            <a:r>
              <a:rPr lang="en-GB" sz="1700" dirty="0">
                <a:latin typeface="+mj-lt"/>
              </a:rPr>
              <a:t>(see details in Chambliss &amp; Schutt, 2019)</a:t>
            </a:r>
            <a:r>
              <a:rPr lang="en-GB" sz="2400" dirty="0">
                <a:latin typeface="+mj-lt"/>
              </a:rPr>
              <a:t>:</a:t>
            </a:r>
          </a:p>
          <a:p>
            <a:pPr lvl="1"/>
            <a:r>
              <a:rPr lang="en-GB" sz="2000" dirty="0">
                <a:latin typeface="+mj-lt"/>
              </a:rPr>
              <a:t>Empirical association</a:t>
            </a:r>
          </a:p>
          <a:p>
            <a:pPr lvl="1"/>
            <a:r>
              <a:rPr lang="en-GB" sz="2000" dirty="0">
                <a:latin typeface="+mj-lt"/>
              </a:rPr>
              <a:t>Temporal priority of the independent variable</a:t>
            </a:r>
          </a:p>
          <a:p>
            <a:pPr lvl="1"/>
            <a:r>
              <a:rPr lang="en-GB" sz="2000" dirty="0">
                <a:latin typeface="+mj-lt"/>
              </a:rPr>
              <a:t>Non-spuriousness</a:t>
            </a:r>
          </a:p>
          <a:p>
            <a:pPr lvl="1"/>
            <a:r>
              <a:rPr lang="en-GB" sz="2000" dirty="0">
                <a:latin typeface="+mj-lt"/>
              </a:rPr>
              <a:t>Known causal mechanism</a:t>
            </a:r>
          </a:p>
          <a:p>
            <a:pPr lvl="1"/>
            <a:r>
              <a:rPr lang="en-GB" sz="2000" dirty="0">
                <a:latin typeface="+mj-lt"/>
              </a:rPr>
              <a:t>Known context in which the effect occurs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2330351A-6717-299B-F3C3-5368D0859633}"/>
              </a:ext>
            </a:extLst>
          </p:cNvPr>
          <p:cNvSpPr txBox="1"/>
          <p:nvPr/>
        </p:nvSpPr>
        <p:spPr>
          <a:xfrm>
            <a:off x="0" y="6627812"/>
            <a:ext cx="1040295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Chambliss F. and R. Schutt (2019), ‘Causation and experimental design’, in Daniel F. Chambliss, Russel K. Schutt (Eds.), Making Sense of the Social World: Methods of Investigation, London: SAGE, 130–61.</a:t>
            </a:r>
          </a:p>
        </p:txBody>
      </p:sp>
    </p:spTree>
    <p:extLst>
      <p:ext uri="{BB962C8B-B14F-4D97-AF65-F5344CB8AC3E}">
        <p14:creationId xmlns:p14="http://schemas.microsoft.com/office/powerpoint/2010/main" val="277688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86866-DDF7-D194-F8A9-0D867B0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Types of transport models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9284E-E6E0-48A8-33F2-27F8E70A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Technically, models contain </a:t>
            </a:r>
            <a:r>
              <a:rPr lang="en-GB" sz="2400" b="1" dirty="0">
                <a:latin typeface="+mj-lt"/>
              </a:rPr>
              <a:t>mathematical formulas</a:t>
            </a:r>
            <a:r>
              <a:rPr lang="en-GB" sz="2400" dirty="0">
                <a:latin typeface="+mj-lt"/>
              </a:rPr>
              <a:t> and </a:t>
            </a:r>
            <a:r>
              <a:rPr lang="en-GB" sz="2400" b="1" dirty="0">
                <a:latin typeface="+mj-lt"/>
              </a:rPr>
              <a:t>coefficients</a:t>
            </a:r>
            <a:r>
              <a:rPr lang="en-GB" sz="2400" dirty="0">
                <a:latin typeface="+mj-lt"/>
              </a:rPr>
              <a:t>:</a:t>
            </a:r>
          </a:p>
          <a:p>
            <a:r>
              <a:rPr lang="en-GB" sz="2400" b="1" dirty="0">
                <a:latin typeface="+mj-lt"/>
              </a:rPr>
              <a:t>Coefficients</a:t>
            </a:r>
            <a:r>
              <a:rPr lang="en-GB" sz="2400" dirty="0">
                <a:latin typeface="+mj-lt"/>
              </a:rPr>
              <a:t> indicate how exogenous variables affect endogenous ones</a:t>
            </a:r>
          </a:p>
          <a:p>
            <a:pPr lvl="1"/>
            <a:r>
              <a:rPr lang="en-GB" sz="2000" dirty="0">
                <a:latin typeface="+mj-lt"/>
              </a:rPr>
              <a:t>E.g., if 1% increase in income leads to a 0.4% increase in car ownership then 0.4 is the (elasticity) coefficient here</a:t>
            </a:r>
          </a:p>
          <a:p>
            <a:r>
              <a:rPr lang="en-GB" sz="2400" dirty="0">
                <a:latin typeface="+mj-lt"/>
              </a:rPr>
              <a:t>Determining coefficients is known as </a:t>
            </a:r>
            <a:r>
              <a:rPr lang="en-GB" sz="2400" b="1" dirty="0">
                <a:latin typeface="+mj-lt"/>
              </a:rPr>
              <a:t>model estimation</a:t>
            </a:r>
          </a:p>
          <a:p>
            <a:r>
              <a:rPr lang="en-GB" sz="2400" dirty="0">
                <a:latin typeface="+mj-lt"/>
              </a:rPr>
              <a:t>Goal of model estimation: Make model results as similar as possible to the </a:t>
            </a:r>
            <a:r>
              <a:rPr lang="en-GB" sz="2400" b="1" dirty="0">
                <a:latin typeface="+mj-lt"/>
              </a:rPr>
              <a:t>collected empirical data </a:t>
            </a:r>
            <a:r>
              <a:rPr lang="en-GB" sz="1800" dirty="0">
                <a:latin typeface="+mj-lt"/>
              </a:rPr>
              <a:t>(see ‘Human behaviour modelling’ and ‘Validation of models’ later)</a:t>
            </a:r>
            <a:endParaRPr lang="en-GB" sz="2400" dirty="0">
              <a:latin typeface="+mj-lt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057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2C57B-F63B-A4A2-9628-B6A88261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Types of transport models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D8A328-E9AE-BC19-B63E-87A9373AE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</a:rPr>
              <a:t>Overview of strategic models: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6CAE0CEA-13DB-94B1-8058-C4802809A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597386"/>
              </p:ext>
            </p:extLst>
          </p:nvPr>
        </p:nvGraphicFramePr>
        <p:xfrm>
          <a:off x="838203" y="2631329"/>
          <a:ext cx="10515597" cy="3680571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4979501">
                  <a:extLst>
                    <a:ext uri="{9D8B030D-6E8A-4147-A177-3AD203B41FA5}">
                      <a16:colId xmlns:a16="http://schemas.microsoft.com/office/drawing/2014/main" val="41157682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3870076057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4098930"/>
                    </a:ext>
                  </a:extLst>
                </a:gridCol>
              </a:tblGrid>
              <a:tr h="40728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Descriptive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Versus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Explanatory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522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Spatial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Versus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Non-Spatial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612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Aggregated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Versus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Disaggregated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195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Static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Versus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Dynamic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6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Based on revealed preference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Versus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Based on stated preference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9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Consider land-use changes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Versus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Not consider land-use changes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14828"/>
                  </a:ext>
                </a:extLst>
              </a:tr>
              <a:tr h="48017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Passenger transport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Versus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Freight transport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25992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Agent-Based Models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59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62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07BD944-3F2D-9808-F5A2-963F96930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053727"/>
              </p:ext>
            </p:extLst>
          </p:nvPr>
        </p:nvGraphicFramePr>
        <p:xfrm>
          <a:off x="838200" y="1690688"/>
          <a:ext cx="1051560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0142634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883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Descriptive – showing correlations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j-lt"/>
                        </a:rPr>
                        <a:t>Explanatory – showing causation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6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Represent correlations between variables without explicitly considering causality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Limited a priori insight in the reasons behind correlations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Valuable starting point for developing explanatory models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Map out causes and consequences of relationships between variables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Known underlying mechanisms</a:t>
                      </a:r>
                      <a:br>
                        <a:rPr lang="en-GB" sz="2000" dirty="0">
                          <a:latin typeface="+mj-lt"/>
                        </a:rPr>
                      </a:b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(see criteria for causality before)</a:t>
                      </a:r>
                      <a:endParaRPr lang="en-GB" sz="2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4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j-lt"/>
                        </a:rPr>
                        <a:t>Examples: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Stork-birth correlation: Statistical model shows a relationship between stork numbers and birth rates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‘Big data’ model linking accident frequencies and road, regional characteristics. Can be a good starting point for theory building.</a:t>
                      </a:r>
                      <a:br>
                        <a:rPr lang="en-GB" sz="2000" dirty="0">
                          <a:latin typeface="+mj-lt"/>
                        </a:rPr>
                      </a:br>
                      <a:endParaRPr lang="en-GB" sz="2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j-lt"/>
                        </a:rPr>
                        <a:t>Example: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+mj-lt"/>
                        </a:rPr>
                        <a:t>Investigating the impact of an airport on economic growth in a region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>
                          <a:latin typeface="+mj-lt"/>
                        </a:rPr>
                        <a:t>Can differentiate if the airport causes extra economic growth or is situated in regions with strong economic development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65730"/>
                  </a:ext>
                </a:extLst>
              </a:tr>
            </a:tbl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BB67095E-2AFD-0F3B-4BBB-105E8BF1D344}"/>
              </a:ext>
            </a:extLst>
          </p:cNvPr>
          <p:cNvSpPr txBox="1">
            <a:spLocks/>
          </p:cNvSpPr>
          <p:nvPr/>
        </p:nvSpPr>
        <p:spPr>
          <a:xfrm>
            <a:off x="838199" y="367795"/>
            <a:ext cx="1135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B0F0"/>
                </a:solidFill>
              </a:rPr>
              <a:t>Types of transport models: </a:t>
            </a:r>
            <a:r>
              <a:rPr lang="en-GB" sz="3600" dirty="0">
                <a:solidFill>
                  <a:srgbClr val="00B0F0"/>
                </a:solidFill>
              </a:rPr>
              <a:t>Descriptive vs explanatory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157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5262</Words>
  <Application>Microsoft Office PowerPoint</Application>
  <PresentationFormat>Widescreen</PresentationFormat>
  <Paragraphs>497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Goudy Old Style</vt:lpstr>
      <vt:lpstr>Kantoorthema</vt:lpstr>
      <vt:lpstr>PowerPoint Presentation</vt:lpstr>
      <vt:lpstr>Introduction</vt:lpstr>
      <vt:lpstr>Introduction</vt:lpstr>
      <vt:lpstr>Overview chapter</vt:lpstr>
      <vt:lpstr>Overview chapter</vt:lpstr>
      <vt:lpstr>Types of transport models</vt:lpstr>
      <vt:lpstr>Types of transport models</vt:lpstr>
      <vt:lpstr>Types of transport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chapter</vt:lpstr>
      <vt:lpstr>PowerPoint Presentation</vt:lpstr>
      <vt:lpstr>Overview chapter</vt:lpstr>
      <vt:lpstr>The 4-step model</vt:lpstr>
      <vt:lpstr>The 4-step model</vt:lpstr>
      <vt:lpstr>Overview chapter</vt:lpstr>
      <vt:lpstr>Human behaviour modelling</vt:lpstr>
      <vt:lpstr>Human behaviour modelling: The microeconomic approach</vt:lpstr>
      <vt:lpstr>Human behaviour modelling: The microeconomic approach</vt:lpstr>
      <vt:lpstr>Human behaviour modelling: The microeconomic approach</vt:lpstr>
      <vt:lpstr>Human behaviour modelling: Applications to travel decisions</vt:lpstr>
      <vt:lpstr>Overview chapter</vt:lpstr>
      <vt:lpstr>Validation of models</vt:lpstr>
      <vt:lpstr>Validation of models</vt:lpstr>
      <vt:lpstr>Overview chapter</vt:lpstr>
      <vt:lpstr>Some examples of models</vt:lpstr>
      <vt:lpstr>Some examples of models: LMS</vt:lpstr>
      <vt:lpstr>Some examples of models: LMS</vt:lpstr>
      <vt:lpstr>Some examples of models: LMS</vt:lpstr>
      <vt:lpstr>Some examples of models: ILUTE</vt:lpstr>
      <vt:lpstr>Some examples of models: ILUTE</vt:lpstr>
      <vt:lpstr>Some examples of models: ILUTE</vt:lpstr>
      <vt:lpstr>Some examples of models: DYNAMO</vt:lpstr>
      <vt:lpstr>Overview chapter</vt:lpstr>
      <vt:lpstr>What can a transport model be used for?</vt:lpstr>
      <vt:lpstr>What can a transport model be used for?</vt:lpstr>
      <vt:lpstr>Overview chapter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Lale Günhan</dc:creator>
  <cp:lastModifiedBy>Baiba Pudane</cp:lastModifiedBy>
  <cp:revision>39</cp:revision>
  <dcterms:created xsi:type="dcterms:W3CDTF">2023-07-30T08:08:47Z</dcterms:created>
  <dcterms:modified xsi:type="dcterms:W3CDTF">2023-09-19T10:08:44Z</dcterms:modified>
</cp:coreProperties>
</file>