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23"/>
  </p:notesMasterIdLst>
  <p:handoutMasterIdLst>
    <p:handoutMasterId r:id="rId24"/>
  </p:handoutMasterIdLst>
  <p:sldIdLst>
    <p:sldId id="261" r:id="rId5"/>
    <p:sldId id="263" r:id="rId6"/>
    <p:sldId id="264" r:id="rId7"/>
    <p:sldId id="259" r:id="rId8"/>
    <p:sldId id="265" r:id="rId9"/>
    <p:sldId id="290" r:id="rId10"/>
    <p:sldId id="291" r:id="rId11"/>
    <p:sldId id="292" r:id="rId12"/>
    <p:sldId id="293" r:id="rId13"/>
    <p:sldId id="294" r:id="rId14"/>
    <p:sldId id="296" r:id="rId15"/>
    <p:sldId id="279" r:id="rId16"/>
    <p:sldId id="280" r:id="rId17"/>
    <p:sldId id="283" r:id="rId18"/>
    <p:sldId id="284" r:id="rId19"/>
    <p:sldId id="285" r:id="rId20"/>
    <p:sldId id="287" r:id="rId21"/>
    <p:sldId id="295" r:id="rId22"/>
  </p:sldIdLst>
  <p:sldSz cx="12192000" cy="6858000"/>
  <p:notesSz cx="6858000" cy="9144000"/>
  <p:defaultTextStyle>
    <a:defPPr rtl="0"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0713E4-F620-5239-CB94-7C1E01EB088A}" name="Lale Günhan" initials="LG" userId="Lale Günha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03" autoAdjust="0"/>
    <p:restoredTop sz="94634" autoAdjust="0"/>
  </p:normalViewPr>
  <p:slideViewPr>
    <p:cSldViewPr snapToGrid="0">
      <p:cViewPr varScale="1">
        <p:scale>
          <a:sx n="67" d="100"/>
          <a:sy n="67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916292-827E-4EC8-9C75-695BD8CABF6E}" type="datetime1">
              <a:rPr lang="nl-NL" smtClean="0"/>
              <a:t>28-8-2023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3245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3E062-F4F4-4DAD-B364-35FDA8F3DCFC}" type="datetime1">
              <a:rPr lang="nl-NL" smtClean="0"/>
              <a:pPr/>
              <a:t>28-8-2023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F937A20-946F-4FE9-9157-769BA906E7B5}" type="slidenum">
              <a:rPr lang="nl-NL" noProof="0" smtClean="0"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F937A20-946F-4FE9-9157-769BA906E7B5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37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CCF718D8-022E-4689-A605-F47381137970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l-NL" noProof="0" smtClean="0"/>
              <a:pPr rtl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A35F2B-BA74-4951-818D-104FA0A1BDF3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1B4192-2FEA-483B-A65A-35E6328B82A9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30D2E-67BB-41EB-BA0A-CD833BAE2313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1D1DA-8808-4949-8227-6E19E3E35B1B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FC4DBC-371A-475A-8491-D289C09D4251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7257D1-96E2-4CA1-88B6-BA673B0D0BB8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BD3AFC-AF0E-4BAD-8F63-3BDB3E54CC28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2BB1CE-42E1-421B-8DA3-64B4F134460C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8B80A-54BD-4565-B35C-759EFC6E850E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l-NL" noProof="0" smtClean="0"/>
              <a:pPr rtl="0"/>
              <a:t>‹#›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FBCE0EE5-D762-4102-AD25-421CC8EACC2B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l-NL" noProof="0" smtClean="0"/>
              <a:pPr rtl="0"/>
              <a:t>‹#›</a:t>
            </a:fld>
            <a:endParaRPr lang="nl-NL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fld id="{AA15EA53-CCA9-4530-A3A6-90AE12E8AE53}" type="datetime1">
              <a:rPr lang="nl-NL" noProof="0" smtClean="0"/>
              <a:t>28-8-2023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nl-NL" noProof="0" smtClean="0"/>
              <a:pPr rtl="0"/>
              <a:t>‹#›</a:t>
            </a:fld>
            <a:endParaRPr lang="nl-N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photos/architecture-buildings-cars-city-1837176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nl-nl/foto/persoon-draagt-paar-bruine-lederen-instappers-82589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hotos/global-warming-pollution-environment-2958988/" TargetMode="External"/><Relationship Id="rId3" Type="http://schemas.openxmlformats.org/officeDocument/2006/relationships/image" Target="../media/image10.jpg"/><Relationship Id="rId7" Type="http://schemas.openxmlformats.org/officeDocument/2006/relationships/hyperlink" Target="https://pixabay.com/photos/bad-gastein-horn-sign-do-not-honk-113848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photos/exhaust-diesel-tube-vehicle-car-3538388/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cartoon-school-road-2898150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data/gho/data/major-themes/health-and-well-being#:~:text=The%20WHO%20constitution%20states%3A%20%22Health,of%20mental%20disorders%20or%20disabilities" TargetMode="External"/><Relationship Id="rId4" Type="http://schemas.openxmlformats.org/officeDocument/2006/relationships/hyperlink" Target="https://pixabay.com/photos/family-vacation-kids-forest-sports-2742737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photos/architecture-buildings-cars-city-183717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tram-train-city-urban-1481395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pixabay.com/photos/logistics-truck-cargo-ship-group-312513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ycW4YxhrWHM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illustrations/people-think-throughts-psychology-406510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RBthQZJd_vU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370F7CC-26E1-8403-1CCF-777EC87FD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61"/>
          <a:stretch/>
        </p:blipFill>
        <p:spPr>
          <a:xfrm>
            <a:off x="-167779" y="-114477"/>
            <a:ext cx="12650598" cy="69724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52A81F-E1CB-C5DD-DF58-DB7E0B8F7ACB}"/>
              </a:ext>
            </a:extLst>
          </p:cNvPr>
          <p:cNvSpPr txBox="1"/>
          <p:nvPr/>
        </p:nvSpPr>
        <p:spPr>
          <a:xfrm>
            <a:off x="-243840" y="274320"/>
            <a:ext cx="10027920" cy="1046440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nl-NL" sz="4400" dirty="0">
                <a:solidFill>
                  <a:schemeClr val="bg1"/>
                </a:solidFill>
                <a:latin typeface="Goudy Old Style" panose="02020502050305020303" pitchFamily="18" charset="0"/>
              </a:rPr>
              <a:t>The Transport System and Transport Policy</a:t>
            </a:r>
          </a:p>
          <a:p>
            <a:pPr algn="r"/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Edited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by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Bert van Wee, Jan Anne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Annema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, David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Banister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and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Baiba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Pudãne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5149B7-3BCB-3F6A-BA5B-3FD51C81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5926992"/>
            <a:ext cx="5922141" cy="7301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7DA1B25-B255-3FA5-A83B-4A67DE2DEE74}"/>
              </a:ext>
            </a:extLst>
          </p:cNvPr>
          <p:cNvSpPr txBox="1"/>
          <p:nvPr/>
        </p:nvSpPr>
        <p:spPr>
          <a:xfrm>
            <a:off x="0" y="2232564"/>
            <a:ext cx="9784080" cy="1877437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nl-NL" sz="3200" b="1" dirty="0" err="1">
                <a:latin typeface="Goudy Old Style" panose="02020502050305020303" pitchFamily="18" charset="0"/>
              </a:rPr>
              <a:t>Chapter</a:t>
            </a:r>
            <a:r>
              <a:rPr lang="nl-NL" sz="3200" b="1" dirty="0">
                <a:latin typeface="Goudy Old Style" panose="02020502050305020303" pitchFamily="18" charset="0"/>
              </a:rPr>
              <a:t> 2: The transport system and </a:t>
            </a:r>
            <a:r>
              <a:rPr lang="nl-NL" sz="3200" b="1" dirty="0" err="1">
                <a:latin typeface="Goudy Old Style" panose="02020502050305020303" pitchFamily="18" charset="0"/>
              </a:rPr>
              <a:t>its</a:t>
            </a:r>
            <a:r>
              <a:rPr lang="nl-NL" sz="3200" b="1" dirty="0">
                <a:latin typeface="Goudy Old Style" panose="02020502050305020303" pitchFamily="18" charset="0"/>
              </a:rPr>
              <a:t> </a:t>
            </a:r>
            <a:r>
              <a:rPr lang="nl-NL" sz="3200" b="1" dirty="0" err="1">
                <a:latin typeface="Goudy Old Style" panose="02020502050305020303" pitchFamily="18" charset="0"/>
              </a:rPr>
              <a:t>effects</a:t>
            </a:r>
            <a:r>
              <a:rPr lang="nl-NL" sz="3200" b="1" dirty="0">
                <a:latin typeface="Goudy Old Style" panose="02020502050305020303" pitchFamily="18" charset="0"/>
              </a:rPr>
              <a:t> on </a:t>
            </a:r>
            <a:r>
              <a:rPr lang="nl-NL" sz="3200" b="1" dirty="0" err="1">
                <a:latin typeface="Goudy Old Style" panose="02020502050305020303" pitchFamily="18" charset="0"/>
              </a:rPr>
              <a:t>accessibility</a:t>
            </a:r>
            <a:r>
              <a:rPr lang="nl-NL" sz="3200" b="1" dirty="0">
                <a:latin typeface="Goudy Old Style" panose="02020502050305020303" pitchFamily="18" charset="0"/>
              </a:rPr>
              <a:t>, </a:t>
            </a:r>
            <a:r>
              <a:rPr lang="nl-NL" sz="3200" b="1" dirty="0" err="1">
                <a:latin typeface="Goudy Old Style" panose="02020502050305020303" pitchFamily="18" charset="0"/>
              </a:rPr>
              <a:t>the</a:t>
            </a:r>
            <a:r>
              <a:rPr lang="nl-NL" sz="3200" b="1" dirty="0">
                <a:latin typeface="Goudy Old Style" panose="02020502050305020303" pitchFamily="18" charset="0"/>
              </a:rPr>
              <a:t> environment, </a:t>
            </a:r>
            <a:r>
              <a:rPr lang="nl-NL" sz="3200" b="1" dirty="0" err="1">
                <a:latin typeface="Goudy Old Style" panose="02020502050305020303" pitchFamily="18" charset="0"/>
              </a:rPr>
              <a:t>safety</a:t>
            </a:r>
            <a:r>
              <a:rPr lang="nl-NL" sz="3200" b="1" dirty="0">
                <a:latin typeface="Goudy Old Style" panose="02020502050305020303" pitchFamily="18" charset="0"/>
              </a:rPr>
              <a:t>, health and well-</a:t>
            </a:r>
            <a:r>
              <a:rPr lang="nl-NL" sz="3200" b="1" dirty="0" err="1">
                <a:latin typeface="Goudy Old Style" panose="02020502050305020303" pitchFamily="18" charset="0"/>
              </a:rPr>
              <a:t>being</a:t>
            </a:r>
            <a:r>
              <a:rPr lang="nl-NL" sz="3200" b="1" dirty="0">
                <a:latin typeface="Goudy Old Style" panose="02020502050305020303" pitchFamily="18" charset="0"/>
              </a:rPr>
              <a:t>: </a:t>
            </a:r>
            <a:r>
              <a:rPr lang="nl-NL" sz="3200" b="1" dirty="0" err="1">
                <a:latin typeface="Goudy Old Style" panose="02020502050305020303" pitchFamily="18" charset="0"/>
              </a:rPr>
              <a:t>an</a:t>
            </a:r>
            <a:r>
              <a:rPr lang="nl-NL" sz="3200" b="1" dirty="0">
                <a:latin typeface="Goudy Old Style" panose="02020502050305020303" pitchFamily="18" charset="0"/>
              </a:rPr>
              <a:t> </a:t>
            </a:r>
            <a:r>
              <a:rPr lang="nl-NL" sz="3200" b="1" dirty="0" err="1">
                <a:latin typeface="Goudy Old Style" panose="02020502050305020303" pitchFamily="18" charset="0"/>
              </a:rPr>
              <a:t>introduction</a:t>
            </a:r>
            <a:endParaRPr lang="nl-NL" sz="3200" b="1" dirty="0">
              <a:latin typeface="Goudy Old Style" panose="02020502050305020303" pitchFamily="18" charset="0"/>
            </a:endParaRPr>
          </a:p>
          <a:p>
            <a:r>
              <a:rPr lang="nl-NL" sz="2000" b="1" dirty="0">
                <a:latin typeface="Goudy Old Style" panose="02020502050305020303" pitchFamily="18" charset="0"/>
              </a:rPr>
              <a:t>Author: Bert van Wee</a:t>
            </a:r>
            <a:endParaRPr lang="nl-NL" sz="20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39848A2-8A0A-F1E4-698F-1BEA7B0FE290}"/>
              </a:ext>
            </a:extLst>
          </p:cNvPr>
          <p:cNvSpPr txBox="1"/>
          <p:nvPr/>
        </p:nvSpPr>
        <p:spPr>
          <a:xfrm>
            <a:off x="131055" y="6426287"/>
            <a:ext cx="4437776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/>
              </a:rPr>
              <a:t>Architecture buildings cars city - Free image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73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340A96C7-A7D1-E442-8BD5-9DE9102A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US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A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ggregate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transport flows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EF298EE-696B-D7C6-3765-CB2FAC4589E7}"/>
              </a:ext>
            </a:extLst>
          </p:cNvPr>
          <p:cNvSpPr txBox="1">
            <a:spLocks/>
          </p:cNvSpPr>
          <p:nvPr/>
        </p:nvSpPr>
        <p:spPr>
          <a:xfrm>
            <a:off x="399533" y="2229994"/>
            <a:ext cx="6020143" cy="432847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Definition</a:t>
            </a:r>
          </a:p>
          <a:p>
            <a:r>
              <a:rPr lang="en-US" sz="2000" dirty="0"/>
              <a:t>Aggregate transport/traffic* flows are characterized by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Transport volume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Composition of traffic and transport: distribution over vehicle types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Division over time: a more balanced division over time causes less congestion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Spatial division: breakdown of road class into, for example motorways</a:t>
            </a:r>
          </a:p>
          <a:p>
            <a:pPr marL="256032" lvl="1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    </a:t>
            </a:r>
            <a:r>
              <a:rPr lang="en-US" sz="2000" dirty="0"/>
              <a:t>impact on environmental pressure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* Transport: expressed in passenger or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tonne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kilometres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  Traffic: expressed in vehicle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kilometres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.</a:t>
            </a:r>
            <a:endParaRPr lang="en-US" sz="20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E90D22-DE71-3D1E-854F-204B61E883DB}"/>
              </a:ext>
            </a:extLst>
          </p:cNvPr>
          <p:cNvSpPr/>
          <p:nvPr/>
        </p:nvSpPr>
        <p:spPr>
          <a:xfrm>
            <a:off x="7391400" y="3533774"/>
            <a:ext cx="1381126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305017" y="1296053"/>
            <a:ext cx="5821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Individual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travel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behaviour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determines the aggregate transport and traffic flows.</a:t>
            </a: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23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340A96C7-A7D1-E442-8BD5-9DE9102A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B4C8"/>
                </a:solidFill>
                <a:latin typeface="Calibri Light" panose="020F0302020204030204"/>
              </a:rPr>
              <a:t>Traffic flow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E90D22-DE71-3D1E-854F-204B61E883DB}"/>
              </a:ext>
            </a:extLst>
          </p:cNvPr>
          <p:cNvSpPr/>
          <p:nvPr/>
        </p:nvSpPr>
        <p:spPr>
          <a:xfrm>
            <a:off x="7343775" y="4022758"/>
            <a:ext cx="1447800" cy="311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04086E79-C8B2-B78E-C969-F1191BF81798}"/>
              </a:ext>
            </a:extLst>
          </p:cNvPr>
          <p:cNvSpPr txBox="1">
            <a:spLocks/>
          </p:cNvSpPr>
          <p:nvPr/>
        </p:nvSpPr>
        <p:spPr>
          <a:xfrm>
            <a:off x="533617" y="3207266"/>
            <a:ext cx="5707793" cy="441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Relationships with some other components: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 Traffic flow characteristics are closely related to </a:t>
            </a:r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aggregate transport flow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characteristics (especially the division of transport over time and space)</a:t>
            </a:r>
            <a:endParaRPr lang="en-GB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noPro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Congestion levels influence </a:t>
            </a:r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transport resistance</a:t>
            </a:r>
            <a:endParaRPr lang="en-GB" sz="20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noPro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 Congestion levels determine (and are determined by) </a:t>
            </a:r>
            <a:r>
              <a:rPr lang="en-GB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driving behaviour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,</a:t>
            </a:r>
            <a:r>
              <a:rPr lang="en-GB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in terms of speed, acceleration and deceleration behaviour</a:t>
            </a: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endParaRPr lang="nl-NL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E41AE-9D58-0A18-A3FB-DE3C88D5A837}"/>
              </a:ext>
            </a:extLst>
          </p:cNvPr>
          <p:cNvSpPr/>
          <p:nvPr/>
        </p:nvSpPr>
        <p:spPr>
          <a:xfrm>
            <a:off x="533617" y="1274315"/>
            <a:ext cx="5492831" cy="16312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</a:p>
          <a:p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Traffic flow theories describe traffic using such variables as speed, density and road capacities. A major goal of these theories is to model and simulate traffic congestion.</a:t>
            </a:r>
          </a:p>
        </p:txBody>
      </p:sp>
    </p:spTree>
    <p:extLst>
      <p:ext uri="{BB962C8B-B14F-4D97-AF65-F5344CB8AC3E}">
        <p14:creationId xmlns:p14="http://schemas.microsoft.com/office/powerpoint/2010/main" val="45474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E72E0AC1-60E4-EE7F-A835-D0321615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558613" y="334402"/>
            <a:ext cx="9316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T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echnology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8638534" y="5362070"/>
            <a:ext cx="1273636" cy="55528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441342" y="3175234"/>
            <a:ext cx="29226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 with some other components: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Porous asphalt reduces traffic noise (</a:t>
            </a: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environment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Airbags improve traffic </a:t>
            </a: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Automated vehicles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revolutionise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driving </a:t>
            </a:r>
            <a:r>
              <a:rPr lang="en-US" b="1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behaviour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(see next)</a:t>
            </a: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617" y="1257732"/>
            <a:ext cx="5492831" cy="193899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this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context, we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consider</a:t>
            </a:r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713232" lvl="1" indent="-457200">
              <a:buFont typeface="+mj-lt"/>
              <a:buAutoNum type="arabicPeriod"/>
            </a:pPr>
            <a:r>
              <a:rPr lang="en-GB" sz="2000" dirty="0"/>
              <a:t>Vehicle technology</a:t>
            </a:r>
          </a:p>
          <a:p>
            <a:pPr marL="713232" lvl="1" indent="-457200">
              <a:buFont typeface="+mj-lt"/>
              <a:buAutoNum type="arabicPeriod"/>
            </a:pPr>
            <a:r>
              <a:rPr lang="en-GB" sz="2000" dirty="0"/>
              <a:t>Infrastructure technology, e.g., pavement</a:t>
            </a:r>
          </a:p>
          <a:p>
            <a:pPr marL="713232" lvl="1" indent="-457200">
              <a:buFont typeface="+mj-lt"/>
              <a:buAutoNum type="arabicPeriod"/>
            </a:pPr>
            <a:r>
              <a:rPr lang="en-GB" sz="2000" dirty="0"/>
              <a:t>Other technologies that affect travel, e.g., mobile GPS</a:t>
            </a:r>
          </a:p>
        </p:txBody>
      </p:sp>
      <p:pic>
        <p:nvPicPr>
          <p:cNvPr id="4" name="Afbeelding 3" descr="Afbeelding met boom, buiten, auto&#10;&#10;Automatisch gegenereerde beschrijving">
            <a:extLst>
              <a:ext uri="{FF2B5EF4-FFF2-40B4-BE49-F238E27FC236}">
                <a16:creationId xmlns:a16="http://schemas.microsoft.com/office/drawing/2014/main" id="{8BA57D50-2914-5ABC-E972-850776C14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4"/>
          <a:stretch/>
        </p:blipFill>
        <p:spPr>
          <a:xfrm>
            <a:off x="3363986" y="3661277"/>
            <a:ext cx="2988722" cy="243888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1A0A94A-C6A6-0A1E-A1CF-AE7FDFF98AD9}"/>
              </a:ext>
            </a:extLst>
          </p:cNvPr>
          <p:cNvSpPr txBox="1"/>
          <p:nvPr/>
        </p:nvSpPr>
        <p:spPr>
          <a:xfrm>
            <a:off x="3280032" y="6101376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4"/>
              </a:rPr>
              <a:t>Automatic driving - Free image on </a:t>
            </a:r>
            <a:r>
              <a:rPr lang="en-GB" sz="900" dirty="0" err="1">
                <a:hlinkClick r:id="rId4"/>
              </a:rPr>
              <a:t>Pexels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00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55D8B33D-599E-7C23-41A9-4C321D66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617337" y="406375"/>
            <a:ext cx="1129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spc="-120" dirty="0" err="1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Driving</a:t>
            </a:r>
            <a:r>
              <a:rPr lang="nl-NL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behaviour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9631388" y="4586463"/>
            <a:ext cx="1255688" cy="55528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533617" y="4451077"/>
            <a:ext cx="590090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Relationships with some other components: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Accidents increase with speed (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safety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Higher emissions during ‘stop and go’ compared to smooth traffic (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environment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617" y="1477752"/>
            <a:ext cx="5492831" cy="286232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b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Driving behaviour refers to the way people use their vehicles (cars, bicycles, etc.). It includes the following aspects: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Speed, acceleration and deceleration behaviour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Aggressiveness of driving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Attentiveness, reaction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Activities performed during travel (e.g., phone call during driving)</a:t>
            </a:r>
          </a:p>
        </p:txBody>
      </p:sp>
    </p:spTree>
    <p:extLst>
      <p:ext uri="{BB962C8B-B14F-4D97-AF65-F5344CB8AC3E}">
        <p14:creationId xmlns:p14="http://schemas.microsoft.com/office/powerpoint/2010/main" val="183024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29367E47-31B1-6AD1-B52E-675628CE7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753705" y="454615"/>
            <a:ext cx="1129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A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ccessibility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9532497" y="1498157"/>
            <a:ext cx="1268854" cy="50449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537122" y="1610701"/>
            <a:ext cx="5581307" cy="35548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Accessibility is the extent to which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land-­use and transport systems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enable (groups of)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individuals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to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reach activities or destinations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by means of a (combination of) transport mode(s) at various times of the day (perspective of persons), and the extent to which land-­use and transport systems enable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companies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, facilities and other activity places to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receive people, goods and information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at various times of the day ­(perspective of locations of activities).</a:t>
            </a:r>
            <a:endParaRPr lang="en-GB" sz="24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</p:txBody>
      </p:sp>
      <p:sp>
        <p:nvSpPr>
          <p:cNvPr id="6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499239" y="5027290"/>
            <a:ext cx="590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 with well-being: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Accessibility to activities increases the satisfaction with life.</a:t>
            </a:r>
          </a:p>
        </p:txBody>
      </p:sp>
    </p:spTree>
    <p:extLst>
      <p:ext uri="{BB962C8B-B14F-4D97-AF65-F5344CB8AC3E}">
        <p14:creationId xmlns:p14="http://schemas.microsoft.com/office/powerpoint/2010/main" val="107740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0A785FEF-05D2-34B2-9A71-6DA33126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618576" y="334402"/>
            <a:ext cx="1129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E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nvironment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8626484" y="6167553"/>
            <a:ext cx="1269991" cy="57108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433002" y="1445403"/>
            <a:ext cx="57790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is a major contributor to environmental problems, such as</a:t>
            </a: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greenhouse gas emissions;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noise pollution;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air pollution.</a:t>
            </a: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system largely impacts the liveability of locations (e.g., can children play on the streets?).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</p:txBody>
      </p:sp>
      <p:pic>
        <p:nvPicPr>
          <p:cNvPr id="2" name="Afbeelding 1" descr="Afbeelding met wapen, kop, koffie, boksbeugel&#10;&#10;Automatisch gegenereerde beschrijving">
            <a:extLst>
              <a:ext uri="{FF2B5EF4-FFF2-40B4-BE49-F238E27FC236}">
                <a16:creationId xmlns:a16="http://schemas.microsoft.com/office/drawing/2014/main" id="{4A813DE8-93BB-A5D0-2C47-E6F28486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1" y="4762281"/>
            <a:ext cx="2102979" cy="1405272"/>
          </a:xfrm>
          <a:prstGeom prst="rect">
            <a:avLst/>
          </a:prstGeom>
        </p:spPr>
      </p:pic>
      <p:pic>
        <p:nvPicPr>
          <p:cNvPr id="3" name="Afbeelding 2" descr="Afbeelding met tekst, boom, buiten, lucht&#10;&#10;Automatisch gegenereerde beschrijving">
            <a:extLst>
              <a:ext uri="{FF2B5EF4-FFF2-40B4-BE49-F238E27FC236}">
                <a16:creationId xmlns:a16="http://schemas.microsoft.com/office/drawing/2014/main" id="{5C6AEE66-1208-09E1-498B-861FB3E23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8"/>
          <a:stretch/>
        </p:blipFill>
        <p:spPr>
          <a:xfrm>
            <a:off x="2470703" y="4700940"/>
            <a:ext cx="1898191" cy="1466613"/>
          </a:xfrm>
          <a:prstGeom prst="rect">
            <a:avLst/>
          </a:prstGeom>
        </p:spPr>
      </p:pic>
      <p:pic>
        <p:nvPicPr>
          <p:cNvPr id="4" name="Afbeelding 3" descr="Afbeelding met fabriek, buiten, rook, wolken&#10;&#10;Automatisch gegenereerde beschrijving">
            <a:extLst>
              <a:ext uri="{FF2B5EF4-FFF2-40B4-BE49-F238E27FC236}">
                <a16:creationId xmlns:a16="http://schemas.microsoft.com/office/drawing/2014/main" id="{FE65DA43-61DB-102E-38BD-A41D09659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401" y="4319296"/>
            <a:ext cx="1262886" cy="184149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61FB2E2-131E-F69B-69F4-D4197EA2565C}"/>
              </a:ext>
            </a:extLst>
          </p:cNvPr>
          <p:cNvSpPr txBox="1"/>
          <p:nvPr/>
        </p:nvSpPr>
        <p:spPr>
          <a:xfrm>
            <a:off x="52654" y="6604084"/>
            <a:ext cx="43162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6"/>
              </a:rPr>
              <a:t>Exhaust diesel tube</a:t>
            </a:r>
            <a:r>
              <a:rPr lang="en-GB" sz="900" dirty="0"/>
              <a:t>, </a:t>
            </a:r>
            <a:r>
              <a:rPr lang="en-GB" sz="900" dirty="0">
                <a:hlinkClick r:id="rId7"/>
              </a:rPr>
              <a:t>Horn sign</a:t>
            </a:r>
            <a:r>
              <a:rPr lang="en-GB" sz="900" dirty="0"/>
              <a:t> and  </a:t>
            </a:r>
            <a:r>
              <a:rPr lang="en-GB" sz="900" dirty="0">
                <a:hlinkClick r:id="rId8"/>
              </a:rPr>
              <a:t>Polluting environment - Free images on </a:t>
            </a:r>
            <a:r>
              <a:rPr lang="en-GB" sz="900" dirty="0" err="1">
                <a:hlinkClick r:id="rId8"/>
              </a:rPr>
              <a:t>Pixabay</a:t>
            </a:r>
            <a:r>
              <a:rPr lang="en-GB" sz="900" dirty="0"/>
              <a:t> </a:t>
            </a:r>
          </a:p>
          <a:p>
            <a:r>
              <a:rPr lang="en-GB" sz="900" dirty="0"/>
              <a:t> </a:t>
            </a:r>
          </a:p>
          <a:p>
            <a:r>
              <a:rPr lang="en-GB" sz="9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526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28115B1-9AAF-C58B-6DA4-889B9B2E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753705" y="334402"/>
            <a:ext cx="1129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5400" b="0" i="0" u="none" strike="noStrike" kern="1200" cap="none" spc="-120" normalizeH="0" baseline="0" noProof="0" dirty="0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Safety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7670086" y="4613754"/>
            <a:ext cx="1282248" cy="50449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500567" y="1365454"/>
            <a:ext cx="5779020" cy="16312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Two dimensions of safety:</a:t>
            </a: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Internal safety: risk of being 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External safety: the risks for the non-traveller of being the victim of a transport related risk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67C977-FE90-7290-DCD1-A7AE39E3C35C}"/>
              </a:ext>
            </a:extLst>
          </p:cNvPr>
          <p:cNvSpPr txBox="1"/>
          <p:nvPr/>
        </p:nvSpPr>
        <p:spPr>
          <a:xfrm>
            <a:off x="866164" y="6596390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3"/>
              </a:rPr>
              <a:t>Cartoon school road - Free image on </a:t>
            </a:r>
            <a:r>
              <a:rPr lang="en-GB" sz="900" dirty="0" err="1">
                <a:hlinkClick r:id="rId3"/>
              </a:rPr>
              <a:t>Pixabay</a:t>
            </a:r>
            <a:r>
              <a:rPr lang="en-GB" sz="900" dirty="0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9AB0E5-9605-7375-BCF1-816E83F8B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71" y="3591714"/>
            <a:ext cx="3928889" cy="30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5">
            <a:extLst>
              <a:ext uri="{FF2B5EF4-FFF2-40B4-BE49-F238E27FC236}">
                <a16:creationId xmlns:a16="http://schemas.microsoft.com/office/drawing/2014/main" id="{811C7849-D78E-B877-9D05-48576CAB5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E4B871-6216-8FDF-6029-377E1142D8E1}"/>
              </a:ext>
            </a:extLst>
          </p:cNvPr>
          <p:cNvSpPr txBox="1"/>
          <p:nvPr/>
        </p:nvSpPr>
        <p:spPr>
          <a:xfrm>
            <a:off x="753705" y="334402"/>
            <a:ext cx="1129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spc="-120" dirty="0">
                <a:solidFill>
                  <a:srgbClr val="50B4C8"/>
                </a:solidFill>
                <a:latin typeface="Calibri Light" panose="020F0302020204030204"/>
                <a:ea typeface="+mj-ea"/>
                <a:cs typeface="+mj-cs"/>
              </a:rPr>
              <a:t>H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ealth</a:t>
            </a:r>
            <a:r>
              <a:rPr kumimoji="0" lang="nl-NL" sz="5400" b="0" i="0" u="none" strike="noStrike" kern="1200" cap="none" spc="-120" normalizeH="0" baseline="0" noProof="0" dirty="0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and</a:t>
            </a:r>
            <a:r>
              <a:rPr kumimoji="0" lang="nl-NL" sz="5400" b="0" i="0" u="none" strike="noStrike" kern="1200" cap="none" spc="-120" normalizeH="0" baseline="0" noProof="0" dirty="0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well-</a:t>
            </a:r>
            <a:r>
              <a:rPr kumimoji="0" lang="nl-NL" sz="5400" b="0" i="0" u="none" strike="noStrike" kern="1200" cap="none" spc="-120" normalizeH="0" baseline="0" noProof="0" dirty="0" err="1">
                <a:ln>
                  <a:noFill/>
                </a:ln>
                <a:solidFill>
                  <a:srgbClr val="50B4C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being</a:t>
            </a: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10497742" y="5386043"/>
            <a:ext cx="1307726" cy="50449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C6C1E-5768-4925-595B-A5C57F3D7A1A}"/>
              </a:ext>
            </a:extLst>
          </p:cNvPr>
          <p:cNvSpPr txBox="1"/>
          <p:nvPr/>
        </p:nvSpPr>
        <p:spPr>
          <a:xfrm>
            <a:off x="350003" y="2877822"/>
            <a:ext cx="577902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Relationships with some other components:</a:t>
            </a:r>
          </a:p>
          <a:p>
            <a:endParaRPr lang="en-US" sz="12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Travel </a:t>
            </a:r>
            <a:r>
              <a:rPr lang="en-US" b="1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behaviour</a:t>
            </a: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impacts health: walking and cycling as ways of exercising</a:t>
            </a:r>
            <a:endParaRPr lang="en-GB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Traffic 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safety 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is relevant for public health: risk factors vary by travel mode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system also influences the health of non-travellers (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liveability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)</a:t>
            </a:r>
          </a:p>
          <a:p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ArnoPro-Regular"/>
            </a:endParaRPr>
          </a:p>
        </p:txBody>
      </p:sp>
      <p:sp>
        <p:nvSpPr>
          <p:cNvPr id="6" name="Ovaal 11">
            <a:extLst>
              <a:ext uri="{FF2B5EF4-FFF2-40B4-BE49-F238E27FC236}">
                <a16:creationId xmlns:a16="http://schemas.microsoft.com/office/drawing/2014/main" id="{85064E96-CAFC-5C46-E0B6-2EA310E20C3D}"/>
              </a:ext>
            </a:extLst>
          </p:cNvPr>
          <p:cNvSpPr/>
          <p:nvPr/>
        </p:nvSpPr>
        <p:spPr>
          <a:xfrm>
            <a:off x="10508834" y="2408261"/>
            <a:ext cx="1296634" cy="41113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3" descr="Afbeelding met gras, buiten, boom, pad&#10;&#10;Automatisch gegenereerde beschrijving">
            <a:extLst>
              <a:ext uri="{FF2B5EF4-FFF2-40B4-BE49-F238E27FC236}">
                <a16:creationId xmlns:a16="http://schemas.microsoft.com/office/drawing/2014/main" id="{76E36A42-0E45-CD19-3F4B-C2C219A6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52" y="4768843"/>
            <a:ext cx="2744946" cy="1829248"/>
          </a:xfrm>
          <a:prstGeom prst="rect">
            <a:avLst/>
          </a:prstGeom>
        </p:spPr>
      </p:pic>
      <p:sp>
        <p:nvSpPr>
          <p:cNvPr id="8" name="Tekstvak 5">
            <a:extLst>
              <a:ext uri="{FF2B5EF4-FFF2-40B4-BE49-F238E27FC236}">
                <a16:creationId xmlns:a16="http://schemas.microsoft.com/office/drawing/2014/main" id="{E8EBB995-CE7E-943F-3D0A-90E2B2C2D6AD}"/>
              </a:ext>
            </a:extLst>
          </p:cNvPr>
          <p:cNvSpPr txBox="1"/>
          <p:nvPr/>
        </p:nvSpPr>
        <p:spPr>
          <a:xfrm>
            <a:off x="2791406" y="6618644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4"/>
              </a:rPr>
              <a:t>Family vacation forest sports - Free image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148" y="1257732"/>
            <a:ext cx="6096000" cy="127727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</a:rPr>
              <a:t>"</a:t>
            </a:r>
            <a:r>
              <a:rPr lang="en-GB" b="1" dirty="0">
                <a:solidFill>
                  <a:srgbClr val="000000"/>
                </a:solidFill>
              </a:rPr>
              <a:t>Health </a:t>
            </a:r>
            <a:r>
              <a:rPr lang="en-GB" dirty="0">
                <a:solidFill>
                  <a:srgbClr val="000000"/>
                </a:solidFill>
              </a:rPr>
              <a:t>is a state of complete physical, mental and social </a:t>
            </a:r>
            <a:r>
              <a:rPr lang="en-GB" b="1" dirty="0">
                <a:solidFill>
                  <a:srgbClr val="000000"/>
                </a:solidFill>
              </a:rPr>
              <a:t>well-being </a:t>
            </a:r>
            <a:r>
              <a:rPr lang="en-GB" dirty="0">
                <a:solidFill>
                  <a:srgbClr val="000000"/>
                </a:solidFill>
              </a:rPr>
              <a:t>and not merely the absence of disease or infirmity.“ (WHO)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</a:rPr>
              <a:t>Subjective </a:t>
            </a:r>
            <a:r>
              <a:rPr lang="en-GB" b="1" dirty="0">
                <a:solidFill>
                  <a:srgbClr val="000000"/>
                </a:solidFill>
              </a:rPr>
              <a:t>well-being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anose="05050102010706020507" pitchFamily="18" charset="2"/>
              </a:rPr>
              <a:t> </a:t>
            </a:r>
            <a:r>
              <a:rPr lang="en-GB" dirty="0">
                <a:solidFill>
                  <a:srgbClr val="000000"/>
                </a:solidFill>
              </a:rPr>
              <a:t>Life satisfaction </a:t>
            </a:r>
            <a:r>
              <a:rPr lang="en-GB" dirty="0">
                <a:solidFill>
                  <a:srgbClr val="000000"/>
                </a:solidFill>
                <a:sym typeface="Symbol" panose="05050102010706020507" pitchFamily="18" charset="2"/>
              </a:rPr>
              <a:t></a:t>
            </a:r>
            <a:r>
              <a:rPr lang="en-GB" dirty="0">
                <a:solidFill>
                  <a:srgbClr val="000000"/>
                </a:solidFill>
              </a:rPr>
              <a:t> Happiness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50003" y="5078895"/>
            <a:ext cx="2441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Health and well-being 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are closely linked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081" y="2542358"/>
            <a:ext cx="7668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</a:rPr>
              <a:t>WHO reference: </a:t>
            </a:r>
            <a:r>
              <a:rPr lang="en-GB" sz="800" dirty="0">
                <a:solidFill>
                  <a:srgbClr val="000000"/>
                </a:solidFill>
                <a:hlinkClick r:id="rId5"/>
              </a:rPr>
              <a:t>https://www.who.int/data/gho/data/major-themes/health-and-well-being#:~:text=The%20WHO%20constitution%20states%3A%20%22Health,of%20mental%20disorders%20or%20disabilities</a:t>
            </a:r>
            <a:r>
              <a:rPr lang="en-GB" sz="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56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370F7CC-26E1-8403-1CCF-777EC87FD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61"/>
          <a:stretch/>
        </p:blipFill>
        <p:spPr>
          <a:xfrm>
            <a:off x="-167779" y="-114477"/>
            <a:ext cx="12650598" cy="69724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52A81F-E1CB-C5DD-DF58-DB7E0B8F7ACB}"/>
              </a:ext>
            </a:extLst>
          </p:cNvPr>
          <p:cNvSpPr txBox="1"/>
          <p:nvPr/>
        </p:nvSpPr>
        <p:spPr>
          <a:xfrm>
            <a:off x="-243840" y="274320"/>
            <a:ext cx="10027920" cy="1046440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nl-NL" sz="4400" dirty="0">
                <a:solidFill>
                  <a:schemeClr val="bg1"/>
                </a:solidFill>
                <a:latin typeface="Goudy Old Style" panose="02020502050305020303" pitchFamily="18" charset="0"/>
              </a:rPr>
              <a:t>The Transport System and Transport Policy</a:t>
            </a:r>
          </a:p>
          <a:p>
            <a:pPr algn="r"/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Edited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by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Bert van Wee, Jan Anne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Annema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, David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Banister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and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Baiba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Pudãne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5149B7-3BCB-3F6A-BA5B-3FD51C81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5926992"/>
            <a:ext cx="5922141" cy="7301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7DA1B25-B255-3FA5-A83B-4A67DE2DEE74}"/>
              </a:ext>
            </a:extLst>
          </p:cNvPr>
          <p:cNvSpPr txBox="1"/>
          <p:nvPr/>
        </p:nvSpPr>
        <p:spPr>
          <a:xfrm>
            <a:off x="0" y="2232564"/>
            <a:ext cx="9784080" cy="1877437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nl-NL" sz="3200" b="1" dirty="0" err="1">
                <a:latin typeface="Goudy Old Style" panose="02020502050305020303" pitchFamily="18" charset="0"/>
              </a:rPr>
              <a:t>Chapter</a:t>
            </a:r>
            <a:r>
              <a:rPr lang="nl-NL" sz="3200" b="1" dirty="0">
                <a:latin typeface="Goudy Old Style" panose="02020502050305020303" pitchFamily="18" charset="0"/>
              </a:rPr>
              <a:t> 2: The transport system and </a:t>
            </a:r>
            <a:r>
              <a:rPr lang="nl-NL" sz="3200" b="1" dirty="0" err="1">
                <a:latin typeface="Goudy Old Style" panose="02020502050305020303" pitchFamily="18" charset="0"/>
              </a:rPr>
              <a:t>its</a:t>
            </a:r>
            <a:r>
              <a:rPr lang="nl-NL" sz="3200" b="1" dirty="0">
                <a:latin typeface="Goudy Old Style" panose="02020502050305020303" pitchFamily="18" charset="0"/>
              </a:rPr>
              <a:t> </a:t>
            </a:r>
            <a:r>
              <a:rPr lang="nl-NL" sz="3200" b="1" dirty="0" err="1">
                <a:latin typeface="Goudy Old Style" panose="02020502050305020303" pitchFamily="18" charset="0"/>
              </a:rPr>
              <a:t>effects</a:t>
            </a:r>
            <a:r>
              <a:rPr lang="nl-NL" sz="3200" b="1" dirty="0">
                <a:latin typeface="Goudy Old Style" panose="02020502050305020303" pitchFamily="18" charset="0"/>
              </a:rPr>
              <a:t> on </a:t>
            </a:r>
            <a:r>
              <a:rPr lang="nl-NL" sz="3200" b="1" dirty="0" err="1">
                <a:latin typeface="Goudy Old Style" panose="02020502050305020303" pitchFamily="18" charset="0"/>
              </a:rPr>
              <a:t>accessibility</a:t>
            </a:r>
            <a:r>
              <a:rPr lang="nl-NL" sz="3200" b="1" dirty="0">
                <a:latin typeface="Goudy Old Style" panose="02020502050305020303" pitchFamily="18" charset="0"/>
              </a:rPr>
              <a:t>, </a:t>
            </a:r>
            <a:r>
              <a:rPr lang="nl-NL" sz="3200" b="1" dirty="0" err="1">
                <a:latin typeface="Goudy Old Style" panose="02020502050305020303" pitchFamily="18" charset="0"/>
              </a:rPr>
              <a:t>the</a:t>
            </a:r>
            <a:r>
              <a:rPr lang="nl-NL" sz="3200" b="1" dirty="0">
                <a:latin typeface="Goudy Old Style" panose="02020502050305020303" pitchFamily="18" charset="0"/>
              </a:rPr>
              <a:t> environment, </a:t>
            </a:r>
            <a:r>
              <a:rPr lang="nl-NL" sz="3200" b="1" dirty="0" err="1">
                <a:latin typeface="Goudy Old Style" panose="02020502050305020303" pitchFamily="18" charset="0"/>
              </a:rPr>
              <a:t>safety</a:t>
            </a:r>
            <a:r>
              <a:rPr lang="nl-NL" sz="3200" b="1" dirty="0">
                <a:latin typeface="Goudy Old Style" panose="02020502050305020303" pitchFamily="18" charset="0"/>
              </a:rPr>
              <a:t>, health and well-</a:t>
            </a:r>
            <a:r>
              <a:rPr lang="nl-NL" sz="3200" b="1" dirty="0" err="1">
                <a:latin typeface="Goudy Old Style" panose="02020502050305020303" pitchFamily="18" charset="0"/>
              </a:rPr>
              <a:t>being</a:t>
            </a:r>
            <a:r>
              <a:rPr lang="nl-NL" sz="3200" b="1" dirty="0">
                <a:latin typeface="Goudy Old Style" panose="02020502050305020303" pitchFamily="18" charset="0"/>
              </a:rPr>
              <a:t>: </a:t>
            </a:r>
            <a:r>
              <a:rPr lang="nl-NL" sz="3200" b="1" dirty="0" err="1">
                <a:latin typeface="Goudy Old Style" panose="02020502050305020303" pitchFamily="18" charset="0"/>
              </a:rPr>
              <a:t>an</a:t>
            </a:r>
            <a:r>
              <a:rPr lang="nl-NL" sz="3200" b="1" dirty="0">
                <a:latin typeface="Goudy Old Style" panose="02020502050305020303" pitchFamily="18" charset="0"/>
              </a:rPr>
              <a:t> </a:t>
            </a:r>
            <a:r>
              <a:rPr lang="nl-NL" sz="3200" b="1" dirty="0" err="1">
                <a:latin typeface="Goudy Old Style" panose="02020502050305020303" pitchFamily="18" charset="0"/>
              </a:rPr>
              <a:t>introduction</a:t>
            </a:r>
            <a:endParaRPr lang="nl-NL" sz="3200" b="1" dirty="0">
              <a:latin typeface="Goudy Old Style" panose="02020502050305020303" pitchFamily="18" charset="0"/>
            </a:endParaRPr>
          </a:p>
          <a:p>
            <a:r>
              <a:rPr lang="nl-NL" sz="2000" b="1" dirty="0">
                <a:latin typeface="Goudy Old Style" panose="02020502050305020303" pitchFamily="18" charset="0"/>
              </a:rPr>
              <a:t>Author: Bert van Wee</a:t>
            </a:r>
            <a:endParaRPr lang="nl-NL" sz="20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39848A2-8A0A-F1E4-698F-1BEA7B0FE290}"/>
              </a:ext>
            </a:extLst>
          </p:cNvPr>
          <p:cNvSpPr txBox="1"/>
          <p:nvPr/>
        </p:nvSpPr>
        <p:spPr>
          <a:xfrm>
            <a:off x="131055" y="6426287"/>
            <a:ext cx="4437776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/>
              </a:rPr>
              <a:t>Architecture buildings cars city - Free image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545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94014-8148-C617-2B34-98C269B0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66" y="57615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kern="1200" spc="-120" baseline="0" dirty="0"/>
              <a:t>The </a:t>
            </a:r>
            <a:r>
              <a:rPr lang="nl-NL" kern="1200" spc="-120" baseline="0" dirty="0" err="1"/>
              <a:t>relevance</a:t>
            </a:r>
            <a:endParaRPr lang="nl-NL" kern="1200" spc="-120" baseline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1DF333A-C31E-FFAC-19A4-59EE59DA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66" y="1363216"/>
            <a:ext cx="5249884" cy="3504298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1E3EFF-22F2-5555-38A2-A23B13B2C1E0}"/>
              </a:ext>
            </a:extLst>
          </p:cNvPr>
          <p:cNvSpPr txBox="1"/>
          <p:nvPr/>
        </p:nvSpPr>
        <p:spPr>
          <a:xfrm>
            <a:off x="6292570" y="556511"/>
            <a:ext cx="49417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b="1" dirty="0"/>
              <a:t>Transport </a:t>
            </a:r>
            <a:r>
              <a:rPr lang="en-GB" sz="2200" b="1" dirty="0"/>
              <a:t>system</a:t>
            </a:r>
            <a:r>
              <a:rPr lang="nl-NL" sz="2200" b="1" dirty="0"/>
              <a:t> is </a:t>
            </a:r>
            <a:r>
              <a:rPr lang="en-GB" sz="2200" b="1" dirty="0"/>
              <a:t>continuously</a:t>
            </a:r>
            <a:r>
              <a:rPr lang="nl-NL" sz="2200" b="1" dirty="0"/>
              <a:t> </a:t>
            </a:r>
            <a:r>
              <a:rPr lang="en-GB" sz="2200" b="1" dirty="0"/>
              <a:t>changing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05F4277-DE79-0930-F784-B8E14B209D0A}"/>
              </a:ext>
            </a:extLst>
          </p:cNvPr>
          <p:cNvSpPr txBox="1"/>
          <p:nvPr/>
        </p:nvSpPr>
        <p:spPr>
          <a:xfrm>
            <a:off x="5781950" y="1138261"/>
            <a:ext cx="616037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Jet </a:t>
            </a:r>
            <a:r>
              <a:rPr lang="nl-NL" sz="1600" dirty="0" err="1"/>
              <a:t>airplanes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Much faster than propeller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First jet flights in 1940s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2022, more than 25 thousand passenger aircrafts, most are jets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Lorries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Based on the steam-powered </a:t>
            </a:r>
            <a:r>
              <a:rPr lang="en-GB" sz="1600" i="1" dirty="0" err="1"/>
              <a:t>fardier</a:t>
            </a:r>
            <a:r>
              <a:rPr lang="en-GB" sz="1600" dirty="0"/>
              <a:t> Nicolas-Joseph </a:t>
            </a:r>
            <a:r>
              <a:rPr lang="en-GB" sz="1600" dirty="0" err="1"/>
              <a:t>Cugnot</a:t>
            </a:r>
            <a:r>
              <a:rPr lang="en-GB" sz="1600" dirty="0"/>
              <a:t> built in 1769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nl-NL" sz="1600" dirty="0"/>
              <a:t>Large container </a:t>
            </a:r>
            <a:r>
              <a:rPr lang="nl-NL" sz="1600" dirty="0" err="1"/>
              <a:t>ships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First </a:t>
            </a:r>
            <a:r>
              <a:rPr lang="nl-NL" sz="1600" dirty="0" err="1"/>
              <a:t>introduced</a:t>
            </a:r>
            <a:r>
              <a:rPr lang="nl-NL" sz="1600" dirty="0"/>
              <a:t> </a:t>
            </a:r>
            <a:r>
              <a:rPr lang="nl-NL" sz="1600" dirty="0" err="1"/>
              <a:t>by</a:t>
            </a:r>
            <a:r>
              <a:rPr lang="nl-NL" sz="1600" dirty="0"/>
              <a:t> James </a:t>
            </a:r>
            <a:r>
              <a:rPr lang="nl-NL" sz="1600" dirty="0" err="1"/>
              <a:t>Brindley</a:t>
            </a:r>
            <a:r>
              <a:rPr lang="nl-NL" sz="1600" dirty="0"/>
              <a:t> in England in </a:t>
            </a:r>
            <a:r>
              <a:rPr lang="nl-NL" sz="1600" dirty="0" err="1"/>
              <a:t>the</a:t>
            </a:r>
            <a:r>
              <a:rPr lang="nl-NL" sz="1600" dirty="0"/>
              <a:t> late 18th </a:t>
            </a:r>
            <a:r>
              <a:rPr lang="nl-NL" sz="1600" dirty="0" err="1"/>
              <a:t>century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9535 </a:t>
            </a:r>
            <a:r>
              <a:rPr lang="nl-NL" sz="1600" dirty="0" err="1"/>
              <a:t>ships</a:t>
            </a:r>
            <a:r>
              <a:rPr lang="nl-NL" sz="1600" dirty="0"/>
              <a:t> in service as of 2010</a:t>
            </a:r>
          </a:p>
          <a:p>
            <a:endParaRPr lang="nl-NL" sz="1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B653927-873F-1E5E-B845-5BDF6D0F4F67}"/>
              </a:ext>
            </a:extLst>
          </p:cNvPr>
          <p:cNvSpPr txBox="1"/>
          <p:nvPr/>
        </p:nvSpPr>
        <p:spPr>
          <a:xfrm>
            <a:off x="709730" y="6564354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Images: </a:t>
            </a:r>
            <a:r>
              <a:rPr lang="en-GB" sz="900" dirty="0">
                <a:hlinkClick r:id="rId3"/>
              </a:rPr>
              <a:t>Tram Train City - Free photo on </a:t>
            </a:r>
            <a:r>
              <a:rPr lang="en-GB" sz="900" dirty="0" err="1">
                <a:hlinkClick r:id="rId3"/>
              </a:rPr>
              <a:t>Pixabay</a:t>
            </a:r>
            <a:r>
              <a:rPr lang="en-GB" sz="900" dirty="0"/>
              <a:t> and </a:t>
            </a:r>
            <a:r>
              <a:rPr lang="en-GB" sz="900" dirty="0">
                <a:hlinkClick r:id="rId4"/>
              </a:rPr>
              <a:t>logistics-truck-cargo-ship-group - Free photo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  <p:pic>
        <p:nvPicPr>
          <p:cNvPr id="1026" name="Picture 2" descr="Free photos of T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0" y="4311654"/>
            <a:ext cx="3940890" cy="26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4">
            <a:extLst>
              <a:ext uri="{FF2B5EF4-FFF2-40B4-BE49-F238E27FC236}">
                <a16:creationId xmlns:a16="http://schemas.microsoft.com/office/drawing/2014/main" id="{305F4277-DE79-0930-F784-B8E14B209D0A}"/>
              </a:ext>
            </a:extLst>
          </p:cNvPr>
          <p:cNvSpPr txBox="1"/>
          <p:nvPr/>
        </p:nvSpPr>
        <p:spPr>
          <a:xfrm>
            <a:off x="643959" y="5225640"/>
            <a:ext cx="6160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Urban sprawl associated with car use</a:t>
            </a:r>
          </a:p>
          <a:p>
            <a:r>
              <a:rPr lang="en-GB" sz="1600" dirty="0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Return to sustainable transport modes – public transport, bicycles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3926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9B97790-EA17-89DA-C555-C5129D0E58B4}"/>
              </a:ext>
            </a:extLst>
          </p:cNvPr>
          <p:cNvSpPr txBox="1"/>
          <p:nvPr/>
        </p:nvSpPr>
        <p:spPr>
          <a:xfrm>
            <a:off x="657223" y="0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5400" kern="1200" spc="-12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</a:t>
            </a:r>
            <a:r>
              <a:rPr kumimoji="0" lang="nl-NL" sz="5400" b="0" i="0" u="none" strike="noStrike" kern="1200" cap="none" spc="-12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impact</a:t>
            </a:r>
            <a:endParaRPr lang="nl-NL" sz="5400" kern="1200" spc="-120" baseline="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19A1088-0370-9A2B-64F0-13DE6AB83B94}"/>
              </a:ext>
            </a:extLst>
          </p:cNvPr>
          <p:cNvSpPr txBox="1"/>
          <p:nvPr/>
        </p:nvSpPr>
        <p:spPr>
          <a:xfrm>
            <a:off x="657223" y="1803633"/>
            <a:ext cx="6094602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transport system has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positive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negative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societal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impacts (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externalities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):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nl-NL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accessibility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economic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growth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342900" indent="-34290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environmental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pressure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climate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change;</a:t>
            </a:r>
          </a:p>
          <a:p>
            <a:pPr marL="342900" indent="-34290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safety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impact,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including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fatalities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342900" indent="-34290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impact on health 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well-</a:t>
            </a:r>
            <a:r>
              <a:rPr lang="nl-N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being</a:t>
            </a:r>
            <a:r>
              <a:rPr lang="nl-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Afbeelding 8" descr="Afbeelding met tekst, persoon, teken, groep&#10;&#10;Automatisch gegenereerde beschrijving">
            <a:extLst>
              <a:ext uri="{FF2B5EF4-FFF2-40B4-BE49-F238E27FC236}">
                <a16:creationId xmlns:a16="http://schemas.microsoft.com/office/drawing/2014/main" id="{8A462145-825D-C7DD-F0D0-64C70FBF9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73" b="1"/>
          <a:stretch/>
        </p:blipFill>
        <p:spPr>
          <a:xfrm>
            <a:off x="6766559" y="1803633"/>
            <a:ext cx="4663439" cy="3767328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FCA0A45-02DB-104C-E18D-E3D7399B2B70}"/>
              </a:ext>
            </a:extLst>
          </p:cNvPr>
          <p:cNvSpPr txBox="1"/>
          <p:nvPr/>
        </p:nvSpPr>
        <p:spPr>
          <a:xfrm>
            <a:off x="6751825" y="5570961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3"/>
              </a:rPr>
              <a:t>Union Square - Free photo on </a:t>
            </a:r>
            <a:r>
              <a:rPr lang="en-GB" sz="900" dirty="0" err="1">
                <a:hlinkClick r:id="rId3"/>
              </a:rPr>
              <a:t>Unsplash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2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186C8-8AF5-4258-A684-57CF33F5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rmAutofit/>
          </a:bodyPr>
          <a:lstStyle/>
          <a:p>
            <a:r>
              <a:rPr lang="nl-NL" dirty="0"/>
              <a:t>The transport system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55B14EA-75EB-9BDA-551D-F4D7CBD61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17498" y="381000"/>
            <a:ext cx="6626087" cy="6096000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BA05D10-DD56-F8E2-82A7-55CC028D4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Transport system components influence each other and lead to societal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conceptual model is the basis of the book. Each chapter (as referred in the diagram) has an accompanying slide deck.</a:t>
            </a:r>
          </a:p>
        </p:txBody>
      </p:sp>
    </p:spTree>
    <p:extLst>
      <p:ext uri="{BB962C8B-B14F-4D97-AF65-F5344CB8AC3E}">
        <p14:creationId xmlns:p14="http://schemas.microsoft.com/office/powerpoint/2010/main" val="48977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B3F5FA62-FF93-7066-8C59-5B933CF3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The </a:t>
            </a:r>
            <a:r>
              <a:rPr lang="en-GB" sz="5400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needs and desires of people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6B8B35C-FCE0-3D9A-2F38-79C8D0AEB521}"/>
              </a:ext>
            </a:extLst>
          </p:cNvPr>
          <p:cNvSpPr/>
          <p:nvPr/>
        </p:nvSpPr>
        <p:spPr>
          <a:xfrm>
            <a:off x="7297501" y="1506186"/>
            <a:ext cx="1611608" cy="4820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EF298EE-696B-D7C6-3765-CB2FAC4589E7}"/>
              </a:ext>
            </a:extLst>
          </p:cNvPr>
          <p:cNvSpPr txBox="1">
            <a:spLocks/>
          </p:cNvSpPr>
          <p:nvPr/>
        </p:nvSpPr>
        <p:spPr>
          <a:xfrm>
            <a:off x="535135" y="2847190"/>
            <a:ext cx="6353744" cy="376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Needs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and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desires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are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constrained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by</a:t>
            </a: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time: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individual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time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schedule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needs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to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fit in 24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hr</a:t>
            </a: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space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: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limited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amount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of km in a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day</a:t>
            </a: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0" indent="0">
              <a:buNone/>
            </a:pP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with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some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other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components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If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</a:t>
            </a:r>
            <a:r>
              <a:rPr lang="nl-NL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resistance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is high,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individual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may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desire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fewer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activities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that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require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travel</a:t>
            </a: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Activity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needs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and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desires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determine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experienced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accessibility</a:t>
            </a:r>
            <a:endParaRPr lang="nl-NL" sz="2000" b="1" dirty="0">
              <a:solidFill>
                <a:srgbClr val="000000"/>
              </a:solidFill>
              <a:highlight>
                <a:srgbClr val="FFFF00"/>
              </a:highlight>
              <a:ea typeface="Times New Roman" panose="02020603050405020304" pitchFamily="18" charset="0"/>
              <a:cs typeface="Frutiger-Bold"/>
            </a:endParaRPr>
          </a:p>
          <a:p>
            <a:endParaRPr lang="nl-NL" sz="2000" dirty="0"/>
          </a:p>
        </p:txBody>
      </p:sp>
      <p:sp>
        <p:nvSpPr>
          <p:cNvPr id="3" name="Rectangle 2"/>
          <p:cNvSpPr/>
          <p:nvPr/>
        </p:nvSpPr>
        <p:spPr>
          <a:xfrm>
            <a:off x="533617" y="1257732"/>
            <a:ext cx="5492831" cy="132343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this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context, we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consider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needs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and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desires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for</a:t>
            </a:r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713232" lvl="1" indent="-457200">
              <a:buFont typeface="+mj-lt"/>
              <a:buAutoNum type="arabicPeriod"/>
            </a:pPr>
            <a:r>
              <a:rPr lang="en-GB" sz="2000" dirty="0"/>
              <a:t>(spatially separated) activities</a:t>
            </a:r>
          </a:p>
          <a:p>
            <a:pPr marL="713232" lvl="1" indent="-457200">
              <a:buFont typeface="+mj-lt"/>
              <a:buAutoNum type="arabicPeriod"/>
            </a:pPr>
            <a:r>
              <a:rPr lang="en-GB" sz="2000" dirty="0"/>
              <a:t>ways of travel – e.g., car as a status symbol</a:t>
            </a:r>
          </a:p>
        </p:txBody>
      </p:sp>
    </p:spTree>
    <p:extLst>
      <p:ext uri="{BB962C8B-B14F-4D97-AF65-F5344CB8AC3E}">
        <p14:creationId xmlns:p14="http://schemas.microsoft.com/office/powerpoint/2010/main" val="376886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0626F505-0898-8B12-2C52-D40DCB4D6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Locations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6B8B35C-FCE0-3D9A-2F38-79C8D0AEB521}"/>
              </a:ext>
            </a:extLst>
          </p:cNvPr>
          <p:cNvSpPr/>
          <p:nvPr/>
        </p:nvSpPr>
        <p:spPr>
          <a:xfrm>
            <a:off x="6559270" y="2345085"/>
            <a:ext cx="1259269" cy="49336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 8"/>
          <p:cNvSpPr/>
          <p:nvPr/>
        </p:nvSpPr>
        <p:spPr>
          <a:xfrm>
            <a:off x="533616" y="1257732"/>
            <a:ext cx="5492832" cy="25545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In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this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context,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locations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refer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to</a:t>
            </a:r>
            <a:endParaRPr lang="en-GB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Location choices for activities – e.g., choosing nearby / further restaurant for dinner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Changes in land use, driven by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Residential location choices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Locations of companies and businesses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CE1D466-D404-DAEA-99B4-E5397D7E4F72}"/>
              </a:ext>
            </a:extLst>
          </p:cNvPr>
          <p:cNvSpPr txBox="1"/>
          <p:nvPr/>
        </p:nvSpPr>
        <p:spPr>
          <a:xfrm>
            <a:off x="533616" y="4026407"/>
            <a:ext cx="5430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Relationship with some other components: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Lower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resistance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encourages travel to further places for activities and home locations further from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Central business district attracts commute travel (</a:t>
            </a:r>
            <a:r>
              <a:rPr lang="en-US" sz="2000" b="1" dirty="0">
                <a:solidFill>
                  <a:srgbClr val="000000"/>
                </a:solidFill>
              </a:rPr>
              <a:t>travel </a:t>
            </a:r>
            <a:r>
              <a:rPr lang="en-US" sz="2000" b="1" dirty="0" err="1">
                <a:solidFill>
                  <a:srgbClr val="000000"/>
                </a:solidFill>
              </a:rPr>
              <a:t>behaviour</a:t>
            </a:r>
            <a:r>
              <a:rPr lang="en-US" sz="2000" dirty="0">
                <a:solidFill>
                  <a:srgbClr val="000000"/>
                </a:solidFill>
              </a:rPr>
              <a:t>), often resulting in peak congestion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71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5">
            <a:extLst>
              <a:ext uri="{FF2B5EF4-FFF2-40B4-BE49-F238E27FC236}">
                <a16:creationId xmlns:a16="http://schemas.microsoft.com/office/drawing/2014/main" id="{CBF06AF7-0717-2210-EC6C-D150332B03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Transport resistance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6B8B35C-FCE0-3D9A-2F38-79C8D0AEB521}"/>
              </a:ext>
            </a:extLst>
          </p:cNvPr>
          <p:cNvSpPr/>
          <p:nvPr/>
        </p:nvSpPr>
        <p:spPr>
          <a:xfrm>
            <a:off x="8515350" y="2345085"/>
            <a:ext cx="1371600" cy="49336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EF298EE-696B-D7C6-3765-CB2FAC4589E7}"/>
              </a:ext>
            </a:extLst>
          </p:cNvPr>
          <p:cNvSpPr txBox="1">
            <a:spLocks/>
          </p:cNvSpPr>
          <p:nvPr/>
        </p:nvSpPr>
        <p:spPr>
          <a:xfrm>
            <a:off x="459460" y="3137940"/>
            <a:ext cx="5917517" cy="395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Mathematically, transport resistance is expressed in the generalized transport costs (GTC)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Lower transport resistance / GTC generally results in more transport activities (by the given transport mode)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Transport resistance / GTC depend on many factors, related to infrastructure, traffic volumes (see next slide)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endParaRPr lang="nl-NL" sz="2000" dirty="0"/>
          </a:p>
        </p:txBody>
      </p:sp>
      <p:sp>
        <p:nvSpPr>
          <p:cNvPr id="7" name="Rectangle 6"/>
          <p:cNvSpPr/>
          <p:nvPr/>
        </p:nvSpPr>
        <p:spPr>
          <a:xfrm>
            <a:off x="533616" y="1317891"/>
            <a:ext cx="5492832" cy="16312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Transport </a:t>
            </a:r>
            <a:r>
              <a:rPr lang="nl-NL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resistance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is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the resistance experienced while travelling / transporting goods between locations.</a:t>
            </a:r>
          </a:p>
          <a:p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It consists of travel time, travel costs and effort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1F29CCE-F1E1-9578-665E-E385609AA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257" y="4937899"/>
            <a:ext cx="4001549" cy="160062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7525F90-B333-34D4-0EAF-5713F5937F57}"/>
              </a:ext>
            </a:extLst>
          </p:cNvPr>
          <p:cNvSpPr txBox="1"/>
          <p:nvPr/>
        </p:nvSpPr>
        <p:spPr>
          <a:xfrm>
            <a:off x="1799374" y="6496520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4"/>
              </a:rPr>
              <a:t>Resistance - Free image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067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5">
            <a:extLst>
              <a:ext uri="{FF2B5EF4-FFF2-40B4-BE49-F238E27FC236}">
                <a16:creationId xmlns:a16="http://schemas.microsoft.com/office/drawing/2014/main" id="{0FD8C570-227D-C40D-FB47-2B5314F9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Transport resistance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6B8B35C-FCE0-3D9A-2F38-79C8D0AEB521}"/>
              </a:ext>
            </a:extLst>
          </p:cNvPr>
          <p:cNvSpPr/>
          <p:nvPr/>
        </p:nvSpPr>
        <p:spPr>
          <a:xfrm>
            <a:off x="8505825" y="2345085"/>
            <a:ext cx="1381125" cy="49336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EF298EE-696B-D7C6-3765-CB2FAC4589E7}"/>
              </a:ext>
            </a:extLst>
          </p:cNvPr>
          <p:cNvSpPr txBox="1">
            <a:spLocks/>
          </p:cNvSpPr>
          <p:nvPr/>
        </p:nvSpPr>
        <p:spPr>
          <a:xfrm>
            <a:off x="533617" y="1367896"/>
            <a:ext cx="5834742" cy="4822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Transport resistance / GTC depend 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the quality and quantity of infrastructures of all types;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traffic volumes at a certain infrastructure section related to its capacity;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infrastructure- related regulations, such as maximum speeds;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characteristics of vehicles, which includes comfort levels and costs;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safety levels, which includes the driving style;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monetary costs of private and public transport.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endParaRPr lang="nl-NL" sz="2000" dirty="0"/>
          </a:p>
        </p:txBody>
      </p:sp>
      <p:pic>
        <p:nvPicPr>
          <p:cNvPr id="7" name="Afbeelding 6" descr="Afbeelding met buiten&#10;&#10;Automatisch gegenereerde beschrijving">
            <a:extLst>
              <a:ext uri="{FF2B5EF4-FFF2-40B4-BE49-F238E27FC236}">
                <a16:creationId xmlns:a16="http://schemas.microsoft.com/office/drawing/2014/main" id="{4C41FF85-6651-307D-B68A-0F7DDA482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9"/>
          <a:stretch/>
        </p:blipFill>
        <p:spPr>
          <a:xfrm>
            <a:off x="3253686" y="5019737"/>
            <a:ext cx="2840916" cy="177534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EF94096-BF18-02D9-7103-41675EA5B189}"/>
              </a:ext>
            </a:extLst>
          </p:cNvPr>
          <p:cNvSpPr txBox="1"/>
          <p:nvPr/>
        </p:nvSpPr>
        <p:spPr>
          <a:xfrm>
            <a:off x="0" y="6627168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4"/>
              </a:rPr>
              <a:t>Busy highway in the night - Free image on </a:t>
            </a:r>
            <a:r>
              <a:rPr lang="en-GB" sz="900" dirty="0" err="1">
                <a:hlinkClick r:id="rId4"/>
              </a:rPr>
              <a:t>Unsplash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62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265AF08C-998C-D755-DFB4-0A59942F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52545" y="1257732"/>
            <a:ext cx="5957506" cy="548090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299BE-82B2-51A1-CB6D-03E08C82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17" y="393272"/>
            <a:ext cx="10772775" cy="16581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Travel behaviour</a:t>
            </a:r>
            <a:br>
              <a:rPr lang="en-GB" sz="54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EF298EE-696B-D7C6-3765-CB2FAC4589E7}"/>
              </a:ext>
            </a:extLst>
          </p:cNvPr>
          <p:cNvSpPr txBox="1">
            <a:spLocks/>
          </p:cNvSpPr>
          <p:nvPr/>
        </p:nvSpPr>
        <p:spPr>
          <a:xfrm>
            <a:off x="426136" y="3933764"/>
            <a:ext cx="5707793" cy="441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</a:b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Relationships with some other components: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 Seeing car as a status symbol (see </a:t>
            </a:r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Needs and desires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) affects mode choice</a:t>
            </a:r>
            <a:endParaRPr lang="en-GB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noPro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Car-oriented land-use (see </a:t>
            </a:r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Locations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ArnoPro-Regular"/>
              </a:rPr>
              <a:t>) affect mode and vehicle ownership choices</a:t>
            </a:r>
            <a:endParaRPr lang="en-GB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noPro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 Higher </a:t>
            </a:r>
            <a:r>
              <a:rPr lang="en-GB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transport resistance 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noPro-Regular"/>
              </a:rPr>
              <a:t>with a given mode / on a given route discourages their use</a:t>
            </a: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ea typeface="Times New Roman" panose="02020603050405020304" pitchFamily="18" charset="0"/>
              <a:cs typeface="Frutiger-Bold"/>
            </a:endParaRPr>
          </a:p>
          <a:p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4A5C5EF-6BE2-3CD4-5F65-E72409A4DFC7}"/>
              </a:ext>
            </a:extLst>
          </p:cNvPr>
          <p:cNvSpPr/>
          <p:nvPr/>
        </p:nvSpPr>
        <p:spPr>
          <a:xfrm>
            <a:off x="7391400" y="3249349"/>
            <a:ext cx="1381125" cy="179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533617" y="1274315"/>
            <a:ext cx="5492831" cy="25545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Definition</a:t>
            </a:r>
          </a:p>
          <a:p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Travel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behaviour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consists of multiple choices: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trip making,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Frutiger-Bold"/>
              </a:rPr>
              <a:t>destination choice (belongs to Locations),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mode choice,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route choice,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departure time / time of day choice,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Frutiger-Bold"/>
              </a:rPr>
              <a:t> (relatedly) vehicle ownership choices </a:t>
            </a:r>
          </a:p>
        </p:txBody>
      </p:sp>
    </p:spTree>
    <p:extLst>
      <p:ext uri="{BB962C8B-B14F-4D97-AF65-F5344CB8AC3E}">
        <p14:creationId xmlns:p14="http://schemas.microsoft.com/office/powerpoint/2010/main" val="293620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ol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632_TF22529792.potx" id="{63C8DD91-1FCC-4452-B114-2548BEE8A5B7}" vid="{33E731FB-1869-4A89-9D6A-77CD3DE76613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13C901-7F07-466C-BBFB-37B66ED1F691}">
  <ds:schemaRefs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Metropool ontwerp</Template>
  <TotalTime>1458</TotalTime>
  <Words>1414</Words>
  <Application>Microsoft Office PowerPoint</Application>
  <PresentationFormat>Widescreen</PresentationFormat>
  <Paragraphs>164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Goudy Old Style</vt:lpstr>
      <vt:lpstr>Metropool</vt:lpstr>
      <vt:lpstr>PowerPoint Presentation</vt:lpstr>
      <vt:lpstr>The relevance</vt:lpstr>
      <vt:lpstr>PowerPoint Presentation</vt:lpstr>
      <vt:lpstr>The transport system</vt:lpstr>
      <vt:lpstr>The needs and desires of people </vt:lpstr>
      <vt:lpstr>Locations </vt:lpstr>
      <vt:lpstr>Transport resistance </vt:lpstr>
      <vt:lpstr>Transport resistance </vt:lpstr>
      <vt:lpstr>Travel behaviour </vt:lpstr>
      <vt:lpstr>Aggregate transport flows </vt:lpstr>
      <vt:lpstr>Traffic flow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Lale Günhan</dc:creator>
  <cp:lastModifiedBy>Baiba Pudane</cp:lastModifiedBy>
  <cp:revision>73</cp:revision>
  <dcterms:created xsi:type="dcterms:W3CDTF">2022-09-21T08:34:35Z</dcterms:created>
  <dcterms:modified xsi:type="dcterms:W3CDTF">2023-08-28T16:16:38Z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