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47"/>
  </p:notesMasterIdLst>
  <p:handoutMasterIdLst>
    <p:handoutMasterId r:id="rId48"/>
  </p:handoutMasterIdLst>
  <p:sldIdLst>
    <p:sldId id="261" r:id="rId5"/>
    <p:sldId id="341" r:id="rId6"/>
    <p:sldId id="297" r:id="rId7"/>
    <p:sldId id="311" r:id="rId8"/>
    <p:sldId id="312" r:id="rId9"/>
    <p:sldId id="294" r:id="rId10"/>
    <p:sldId id="318" r:id="rId11"/>
    <p:sldId id="298" r:id="rId12"/>
    <p:sldId id="350" r:id="rId13"/>
    <p:sldId id="317" r:id="rId14"/>
    <p:sldId id="310" r:id="rId15"/>
    <p:sldId id="347" r:id="rId16"/>
    <p:sldId id="302" r:id="rId17"/>
    <p:sldId id="306" r:id="rId18"/>
    <p:sldId id="356" r:id="rId19"/>
    <p:sldId id="357" r:id="rId20"/>
    <p:sldId id="351" r:id="rId21"/>
    <p:sldId id="307" r:id="rId22"/>
    <p:sldId id="355" r:id="rId23"/>
    <p:sldId id="354" r:id="rId24"/>
    <p:sldId id="308" r:id="rId25"/>
    <p:sldId id="320" r:id="rId26"/>
    <p:sldId id="348" r:id="rId27"/>
    <p:sldId id="319" r:id="rId28"/>
    <p:sldId id="352" r:id="rId29"/>
    <p:sldId id="324" r:id="rId30"/>
    <p:sldId id="322" r:id="rId31"/>
    <p:sldId id="327" r:id="rId32"/>
    <p:sldId id="328" r:id="rId33"/>
    <p:sldId id="329" r:id="rId34"/>
    <p:sldId id="345" r:id="rId35"/>
    <p:sldId id="358" r:id="rId36"/>
    <p:sldId id="330" r:id="rId37"/>
    <p:sldId id="332" r:id="rId38"/>
    <p:sldId id="340" r:id="rId39"/>
    <p:sldId id="333" r:id="rId40"/>
    <p:sldId id="359" r:id="rId41"/>
    <p:sldId id="338" r:id="rId42"/>
    <p:sldId id="339" r:id="rId43"/>
    <p:sldId id="336" r:id="rId44"/>
    <p:sldId id="335" r:id="rId45"/>
    <p:sldId id="337" r:id="rId46"/>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0713E4-F620-5239-CB94-7C1E01EB088A}" name="Lale Günhan" initials="LG" userId="Lale Günha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813"/>
    <a:srgbClr val="AAE391"/>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37" autoAdjust="0"/>
    <p:restoredTop sz="88484" autoAdjust="0"/>
  </p:normalViewPr>
  <p:slideViewPr>
    <p:cSldViewPr snapToGrid="0">
      <p:cViewPr varScale="1">
        <p:scale>
          <a:sx n="87" d="100"/>
          <a:sy n="87" d="100"/>
        </p:scale>
        <p:origin x="773" y="48"/>
      </p:cViewPr>
      <p:guideLst/>
    </p:cSldViewPr>
  </p:slideViewPr>
  <p:outlineViewPr>
    <p:cViewPr>
      <p:scale>
        <a:sx n="33" d="100"/>
        <a:sy n="33" d="100"/>
      </p:scale>
      <p:origin x="0" y="-623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E916292-827E-4EC8-9C75-695BD8CABF6E}" type="datetime1">
              <a:rPr lang="nl-NL" smtClean="0"/>
              <a:t>7-9-2023</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35A2F8B-77F4-4019-B743-01D21DFE6C61}" type="slidenum">
              <a:rPr lang="nl-NL" smtClean="0"/>
              <a:t>‹nr.›</a:t>
            </a:fld>
            <a:endParaRPr lang="nl-NL" dirty="0"/>
          </a:p>
        </p:txBody>
      </p:sp>
    </p:spTree>
    <p:extLst>
      <p:ext uri="{BB962C8B-B14F-4D97-AF65-F5344CB8AC3E}">
        <p14:creationId xmlns:p14="http://schemas.microsoft.com/office/powerpoint/2010/main" val="1673245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3E062-F4F4-4DAD-B364-35FDA8F3DCFC}" type="datetime1">
              <a:rPr lang="nl-NL" smtClean="0"/>
              <a:pPr/>
              <a:t>7-9-2023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F937A20-946F-4FE9-9157-769BA906E7B5}" type="slidenum">
              <a:rPr lang="nl-NL" noProof="0" smtClean="0"/>
              <a:t>‹nr.›</a:t>
            </a:fld>
            <a:endParaRPr lang="nl-NL" noProof="0" dirty="0"/>
          </a:p>
        </p:txBody>
      </p:sp>
    </p:spTree>
    <p:extLst>
      <p:ext uri="{BB962C8B-B14F-4D97-AF65-F5344CB8AC3E}">
        <p14:creationId xmlns:p14="http://schemas.microsoft.com/office/powerpoint/2010/main" val="186062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2</a:t>
            </a:fld>
            <a:endParaRPr lang="nl-NL" noProof="0" dirty="0"/>
          </a:p>
        </p:txBody>
      </p:sp>
    </p:spTree>
    <p:extLst>
      <p:ext uri="{BB962C8B-B14F-4D97-AF65-F5344CB8AC3E}">
        <p14:creationId xmlns:p14="http://schemas.microsoft.com/office/powerpoint/2010/main" val="882299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18</a:t>
            </a:fld>
            <a:endParaRPr lang="nl-NL" noProof="0" dirty="0"/>
          </a:p>
        </p:txBody>
      </p:sp>
    </p:spTree>
    <p:extLst>
      <p:ext uri="{BB962C8B-B14F-4D97-AF65-F5344CB8AC3E}">
        <p14:creationId xmlns:p14="http://schemas.microsoft.com/office/powerpoint/2010/main" val="2773910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19</a:t>
            </a:fld>
            <a:endParaRPr lang="nl-NL" noProof="0" dirty="0"/>
          </a:p>
        </p:txBody>
      </p:sp>
    </p:spTree>
    <p:extLst>
      <p:ext uri="{BB962C8B-B14F-4D97-AF65-F5344CB8AC3E}">
        <p14:creationId xmlns:p14="http://schemas.microsoft.com/office/powerpoint/2010/main" val="303923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20</a:t>
            </a:fld>
            <a:endParaRPr lang="nl-NL" noProof="0" dirty="0"/>
          </a:p>
        </p:txBody>
      </p:sp>
    </p:spTree>
    <p:extLst>
      <p:ext uri="{BB962C8B-B14F-4D97-AF65-F5344CB8AC3E}">
        <p14:creationId xmlns:p14="http://schemas.microsoft.com/office/powerpoint/2010/main" val="50768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22</a:t>
            </a:fld>
            <a:endParaRPr lang="nl-NL" noProof="0" dirty="0"/>
          </a:p>
        </p:txBody>
      </p:sp>
    </p:spTree>
    <p:extLst>
      <p:ext uri="{BB962C8B-B14F-4D97-AF65-F5344CB8AC3E}">
        <p14:creationId xmlns:p14="http://schemas.microsoft.com/office/powerpoint/2010/main" val="1745117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noProof="0"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23</a:t>
            </a:fld>
            <a:endParaRPr lang="nl-NL" noProof="0" dirty="0"/>
          </a:p>
        </p:txBody>
      </p:sp>
    </p:spTree>
    <p:extLst>
      <p:ext uri="{BB962C8B-B14F-4D97-AF65-F5344CB8AC3E}">
        <p14:creationId xmlns:p14="http://schemas.microsoft.com/office/powerpoint/2010/main" val="837985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24</a:t>
            </a:fld>
            <a:endParaRPr lang="nl-NL" noProof="0" dirty="0"/>
          </a:p>
        </p:txBody>
      </p:sp>
    </p:spTree>
    <p:extLst>
      <p:ext uri="{BB962C8B-B14F-4D97-AF65-F5344CB8AC3E}">
        <p14:creationId xmlns:p14="http://schemas.microsoft.com/office/powerpoint/2010/main" val="70512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25</a:t>
            </a:fld>
            <a:endParaRPr lang="nl-NL" noProof="0" dirty="0"/>
          </a:p>
        </p:txBody>
      </p:sp>
    </p:spTree>
    <p:extLst>
      <p:ext uri="{BB962C8B-B14F-4D97-AF65-F5344CB8AC3E}">
        <p14:creationId xmlns:p14="http://schemas.microsoft.com/office/powerpoint/2010/main" val="484455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26</a:t>
            </a:fld>
            <a:endParaRPr lang="nl-NL" noProof="0" dirty="0"/>
          </a:p>
        </p:txBody>
      </p:sp>
    </p:spTree>
    <p:extLst>
      <p:ext uri="{BB962C8B-B14F-4D97-AF65-F5344CB8AC3E}">
        <p14:creationId xmlns:p14="http://schemas.microsoft.com/office/powerpoint/2010/main" val="1482062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28</a:t>
            </a:fld>
            <a:endParaRPr lang="nl-NL" noProof="0" dirty="0"/>
          </a:p>
        </p:txBody>
      </p:sp>
    </p:spTree>
    <p:extLst>
      <p:ext uri="{BB962C8B-B14F-4D97-AF65-F5344CB8AC3E}">
        <p14:creationId xmlns:p14="http://schemas.microsoft.com/office/powerpoint/2010/main" val="469790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29</a:t>
            </a:fld>
            <a:endParaRPr lang="nl-NL" noProof="0" dirty="0"/>
          </a:p>
        </p:txBody>
      </p:sp>
    </p:spTree>
    <p:extLst>
      <p:ext uri="{BB962C8B-B14F-4D97-AF65-F5344CB8AC3E}">
        <p14:creationId xmlns:p14="http://schemas.microsoft.com/office/powerpoint/2010/main" val="363456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6</a:t>
            </a:fld>
            <a:endParaRPr lang="nl-NL" noProof="0" dirty="0"/>
          </a:p>
        </p:txBody>
      </p:sp>
    </p:spTree>
    <p:extLst>
      <p:ext uri="{BB962C8B-B14F-4D97-AF65-F5344CB8AC3E}">
        <p14:creationId xmlns:p14="http://schemas.microsoft.com/office/powerpoint/2010/main" val="3482950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30</a:t>
            </a:fld>
            <a:endParaRPr lang="nl-NL" noProof="0" dirty="0"/>
          </a:p>
        </p:txBody>
      </p:sp>
    </p:spTree>
    <p:extLst>
      <p:ext uri="{BB962C8B-B14F-4D97-AF65-F5344CB8AC3E}">
        <p14:creationId xmlns:p14="http://schemas.microsoft.com/office/powerpoint/2010/main" val="1944784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31</a:t>
            </a:fld>
            <a:endParaRPr lang="nl-NL" noProof="0" dirty="0"/>
          </a:p>
        </p:txBody>
      </p:sp>
    </p:spTree>
    <p:extLst>
      <p:ext uri="{BB962C8B-B14F-4D97-AF65-F5344CB8AC3E}">
        <p14:creationId xmlns:p14="http://schemas.microsoft.com/office/powerpoint/2010/main" val="1973663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32</a:t>
            </a:fld>
            <a:endParaRPr lang="nl-NL" noProof="0" dirty="0"/>
          </a:p>
        </p:txBody>
      </p:sp>
    </p:spTree>
    <p:extLst>
      <p:ext uri="{BB962C8B-B14F-4D97-AF65-F5344CB8AC3E}">
        <p14:creationId xmlns:p14="http://schemas.microsoft.com/office/powerpoint/2010/main" val="858068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37</a:t>
            </a:fld>
            <a:endParaRPr lang="nl-NL" noProof="0" dirty="0"/>
          </a:p>
        </p:txBody>
      </p:sp>
    </p:spTree>
    <p:extLst>
      <p:ext uri="{BB962C8B-B14F-4D97-AF65-F5344CB8AC3E}">
        <p14:creationId xmlns:p14="http://schemas.microsoft.com/office/powerpoint/2010/main" val="2403173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38</a:t>
            </a:fld>
            <a:endParaRPr lang="nl-NL" noProof="0" dirty="0"/>
          </a:p>
        </p:txBody>
      </p:sp>
    </p:spTree>
    <p:extLst>
      <p:ext uri="{BB962C8B-B14F-4D97-AF65-F5344CB8AC3E}">
        <p14:creationId xmlns:p14="http://schemas.microsoft.com/office/powerpoint/2010/main" val="3272578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40</a:t>
            </a:fld>
            <a:endParaRPr lang="nl-NL" noProof="0" dirty="0"/>
          </a:p>
        </p:txBody>
      </p:sp>
    </p:spTree>
    <p:extLst>
      <p:ext uri="{BB962C8B-B14F-4D97-AF65-F5344CB8AC3E}">
        <p14:creationId xmlns:p14="http://schemas.microsoft.com/office/powerpoint/2010/main" val="1116693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41</a:t>
            </a:fld>
            <a:endParaRPr lang="nl-NL" noProof="0" dirty="0"/>
          </a:p>
        </p:txBody>
      </p:sp>
    </p:spTree>
    <p:extLst>
      <p:ext uri="{BB962C8B-B14F-4D97-AF65-F5344CB8AC3E}">
        <p14:creationId xmlns:p14="http://schemas.microsoft.com/office/powerpoint/2010/main" val="2296563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8</a:t>
            </a:fld>
            <a:endParaRPr lang="nl-NL" noProof="0" dirty="0"/>
          </a:p>
        </p:txBody>
      </p:sp>
    </p:spTree>
    <p:extLst>
      <p:ext uri="{BB962C8B-B14F-4D97-AF65-F5344CB8AC3E}">
        <p14:creationId xmlns:p14="http://schemas.microsoft.com/office/powerpoint/2010/main" val="395333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9</a:t>
            </a:fld>
            <a:endParaRPr lang="nl-NL" noProof="0" dirty="0"/>
          </a:p>
        </p:txBody>
      </p:sp>
    </p:spTree>
    <p:extLst>
      <p:ext uri="{BB962C8B-B14F-4D97-AF65-F5344CB8AC3E}">
        <p14:creationId xmlns:p14="http://schemas.microsoft.com/office/powerpoint/2010/main" val="2748588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10</a:t>
            </a:fld>
            <a:endParaRPr lang="nl-NL" noProof="0" dirty="0"/>
          </a:p>
        </p:txBody>
      </p:sp>
    </p:spTree>
    <p:extLst>
      <p:ext uri="{BB962C8B-B14F-4D97-AF65-F5344CB8AC3E}">
        <p14:creationId xmlns:p14="http://schemas.microsoft.com/office/powerpoint/2010/main" val="4080195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11</a:t>
            </a:fld>
            <a:endParaRPr lang="nl-NL" noProof="0" dirty="0"/>
          </a:p>
        </p:txBody>
      </p:sp>
    </p:spTree>
    <p:extLst>
      <p:ext uri="{BB962C8B-B14F-4D97-AF65-F5344CB8AC3E}">
        <p14:creationId xmlns:p14="http://schemas.microsoft.com/office/powerpoint/2010/main" val="389239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12</a:t>
            </a:fld>
            <a:endParaRPr lang="nl-NL" noProof="0" dirty="0"/>
          </a:p>
        </p:txBody>
      </p:sp>
    </p:spTree>
    <p:extLst>
      <p:ext uri="{BB962C8B-B14F-4D97-AF65-F5344CB8AC3E}">
        <p14:creationId xmlns:p14="http://schemas.microsoft.com/office/powerpoint/2010/main" val="817173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15</a:t>
            </a:fld>
            <a:endParaRPr lang="nl-NL" noProof="0" dirty="0"/>
          </a:p>
        </p:txBody>
      </p:sp>
    </p:spTree>
    <p:extLst>
      <p:ext uri="{BB962C8B-B14F-4D97-AF65-F5344CB8AC3E}">
        <p14:creationId xmlns:p14="http://schemas.microsoft.com/office/powerpoint/2010/main" val="37801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rtl="0"/>
            <a:fld id="{2F937A20-946F-4FE9-9157-769BA906E7B5}" type="slidenum">
              <a:rPr lang="nl-NL" noProof="0" smtClean="0"/>
              <a:t>17</a:t>
            </a:fld>
            <a:endParaRPr lang="nl-NL" noProof="0" dirty="0"/>
          </a:p>
        </p:txBody>
      </p:sp>
    </p:spTree>
    <p:extLst>
      <p:ext uri="{BB962C8B-B14F-4D97-AF65-F5344CB8AC3E}">
        <p14:creationId xmlns:p14="http://schemas.microsoft.com/office/powerpoint/2010/main" val="2826004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4" name="Rechthoek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p:nvPr>
        </p:nvSpPr>
        <p:spPr>
          <a:xfrm>
            <a:off x="603504" y="770467"/>
            <a:ext cx="10782300" cy="3352800"/>
          </a:xfrm>
        </p:spPr>
        <p:txBody>
          <a:bodyPr rtlCol="0" anchor="b">
            <a:noAutofit/>
          </a:bodyPr>
          <a:lstStyle>
            <a:lvl1pPr algn="l">
              <a:lnSpc>
                <a:spcPct val="80000"/>
              </a:lnSpc>
              <a:defRPr sz="8800" spc="-120" baseline="0">
                <a:solidFill>
                  <a:srgbClr val="FFFFFF"/>
                </a:solidFill>
              </a:defRPr>
            </a:lvl1pPr>
          </a:lstStyle>
          <a:p>
            <a:pPr rtl="0"/>
            <a:r>
              <a:rPr lang="nl-NL" noProof="0"/>
              <a:t>Klik om stijl te bewerken</a:t>
            </a:r>
            <a:endParaRPr lang="nl-NL" noProof="0" dirty="0"/>
          </a:p>
        </p:txBody>
      </p:sp>
      <p:sp>
        <p:nvSpPr>
          <p:cNvPr id="3" name="Subtitel 2"/>
          <p:cNvSpPr>
            <a:spLocks noGrp="1"/>
          </p:cNvSpPr>
          <p:nvPr>
            <p:ph type="subTitle" idx="1"/>
          </p:nvPr>
        </p:nvSpPr>
        <p:spPr>
          <a:xfrm>
            <a:off x="667512" y="4206876"/>
            <a:ext cx="9228201" cy="1645920"/>
          </a:xfrm>
        </p:spPr>
        <p:txBody>
          <a:bodyPr rtlCol="0">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l-NL" noProof="0"/>
              <a:t>Klikken om de ondertitelstijl van het model te bewerken</a:t>
            </a:r>
            <a:endParaRPr lang="nl-NL" noProof="0" dirty="0"/>
          </a:p>
        </p:txBody>
      </p:sp>
      <p:sp>
        <p:nvSpPr>
          <p:cNvPr id="7" name="Tijdelijke aanduiding voor datum 6"/>
          <p:cNvSpPr>
            <a:spLocks noGrp="1"/>
          </p:cNvSpPr>
          <p:nvPr>
            <p:ph type="dt" sz="half" idx="10"/>
          </p:nvPr>
        </p:nvSpPr>
        <p:spPr/>
        <p:txBody>
          <a:bodyPr rtlCol="0"/>
          <a:lstStyle>
            <a:lvl1pPr>
              <a:defRPr>
                <a:solidFill>
                  <a:srgbClr val="FFFFFF">
                    <a:alpha val="80000"/>
                  </a:srgbClr>
                </a:solidFill>
              </a:defRPr>
            </a:lvl1pPr>
          </a:lstStyle>
          <a:p>
            <a:pPr rtl="0"/>
            <a:fld id="{CCF718D8-022E-4689-A605-F47381137970}" type="datetime1">
              <a:rPr lang="nl-NL" noProof="0" smtClean="0"/>
              <a:t>7-9-2023</a:t>
            </a:fld>
            <a:endParaRPr lang="nl-NL" noProof="0" dirty="0"/>
          </a:p>
        </p:txBody>
      </p:sp>
      <p:sp>
        <p:nvSpPr>
          <p:cNvPr id="8" name="Tijdelijke aanduiding voor voettekst 7"/>
          <p:cNvSpPr>
            <a:spLocks noGrp="1"/>
          </p:cNvSpPr>
          <p:nvPr>
            <p:ph type="ftr" sz="quarter" idx="11"/>
          </p:nvPr>
        </p:nvSpPr>
        <p:spPr/>
        <p:txBody>
          <a:bodyPr rtlCol="0"/>
          <a:lstStyle>
            <a:lvl1pPr>
              <a:defRPr>
                <a:solidFill>
                  <a:srgbClr val="FFFFFF">
                    <a:alpha val="80000"/>
                  </a:srgbClr>
                </a:solidFill>
              </a:defRPr>
            </a:lvl1pPr>
          </a:lstStyle>
          <a:p>
            <a:pPr rtl="0"/>
            <a:endParaRPr lang="nl-NL" noProof="0" dirty="0"/>
          </a:p>
        </p:txBody>
      </p:sp>
      <p:sp>
        <p:nvSpPr>
          <p:cNvPr id="9" name="Tijdelijke aanduiding voor dianummer 8"/>
          <p:cNvSpPr>
            <a:spLocks noGrp="1"/>
          </p:cNvSpPr>
          <p:nvPr>
            <p:ph type="sldNum" sz="quarter" idx="12"/>
          </p:nvPr>
        </p:nvSpPr>
        <p:spPr/>
        <p:txBody>
          <a:bodyPr rtlCol="0"/>
          <a:lstStyle>
            <a:lvl1pPr>
              <a:defRPr>
                <a:solidFill>
                  <a:srgbClr val="FFFFFF">
                    <a:alpha val="25000"/>
                  </a:srgbClr>
                </a:solidFill>
              </a:defRPr>
            </a:lvl1pPr>
          </a:lstStyle>
          <a:p>
            <a:pPr rtl="0"/>
            <a:fld id="{4FAB73BC-B049-4115-A692-8D63A059BFB8}" type="slidenum">
              <a:rPr lang="nl-NL" noProof="0" smtClean="0"/>
              <a:pPr rtl="0"/>
              <a:t>‹nr.›</a:t>
            </a:fld>
            <a:endParaRPr lang="nl-NL"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p:txBody>
          <a:bodyPr vert="eaVert"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datum 3"/>
          <p:cNvSpPr>
            <a:spLocks noGrp="1"/>
          </p:cNvSpPr>
          <p:nvPr>
            <p:ph type="dt" sz="half" idx="10"/>
          </p:nvPr>
        </p:nvSpPr>
        <p:spPr/>
        <p:txBody>
          <a:bodyPr rtlCol="0"/>
          <a:lstStyle/>
          <a:p>
            <a:pPr rtl="0"/>
            <a:fld id="{62A35F2B-BA74-4951-818D-104FA0A1BDF3}" type="datetime1">
              <a:rPr lang="nl-NL" noProof="0" smtClean="0"/>
              <a:t>7-9-2023</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4FAB73BC-B049-4115-A692-8D63A059BFB8}" type="slidenum">
              <a:rPr lang="nl-NL" noProof="0" smtClean="0"/>
              <a:t>‹nr.›</a:t>
            </a:fld>
            <a:endParaRPr lang="nl-NL"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43950" y="695325"/>
            <a:ext cx="2628900" cy="4800600"/>
          </a:xfrm>
        </p:spPr>
        <p:txBody>
          <a:bodyPr vert="eaVert"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a:xfrm>
            <a:off x="771525" y="714375"/>
            <a:ext cx="7734300" cy="5400675"/>
          </a:xfrm>
        </p:spPr>
        <p:txBody>
          <a:bodyPr vert="eaVert"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datum 3"/>
          <p:cNvSpPr>
            <a:spLocks noGrp="1"/>
          </p:cNvSpPr>
          <p:nvPr>
            <p:ph type="dt" sz="half" idx="10"/>
          </p:nvPr>
        </p:nvSpPr>
        <p:spPr/>
        <p:txBody>
          <a:bodyPr rtlCol="0"/>
          <a:lstStyle/>
          <a:p>
            <a:pPr rtl="0"/>
            <a:fld id="{251B4192-2FEA-483B-A65A-35E6328B82A9}" type="datetime1">
              <a:rPr lang="nl-NL" noProof="0" smtClean="0"/>
              <a:t>7-9-2023</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4FAB73BC-B049-4115-A692-8D63A059BFB8}" type="slidenum">
              <a:rPr lang="nl-NL" noProof="0" smtClean="0"/>
              <a:t>‹nr.›</a:t>
            </a:fld>
            <a:endParaRPr lang="nl-NL"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datum 3"/>
          <p:cNvSpPr>
            <a:spLocks noGrp="1"/>
          </p:cNvSpPr>
          <p:nvPr>
            <p:ph type="dt" sz="half" idx="10"/>
          </p:nvPr>
        </p:nvSpPr>
        <p:spPr/>
        <p:txBody>
          <a:bodyPr rtlCol="0"/>
          <a:lstStyle/>
          <a:p>
            <a:pPr rtl="0"/>
            <a:fld id="{00C30D2E-67BB-41EB-BA0A-CD833BAE2313}" type="datetime1">
              <a:rPr lang="nl-NL" noProof="0" smtClean="0"/>
              <a:t>7-9-2023</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4FAB73BC-B049-4115-A692-8D63A059BFB8}" type="slidenum">
              <a:rPr lang="nl-NL" noProof="0" smtClean="0"/>
              <a:t>‹nr.›</a:t>
            </a:fld>
            <a:endParaRPr lang="nl-NL"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03504" y="767419"/>
            <a:ext cx="10780776" cy="3355848"/>
          </a:xfrm>
        </p:spPr>
        <p:txBody>
          <a:bodyPr rtlCol="0" anchor="b">
            <a:normAutofit/>
          </a:bodyPr>
          <a:lstStyle>
            <a:lvl1pPr>
              <a:lnSpc>
                <a:spcPct val="80000"/>
              </a:lnSpc>
              <a:defRPr sz="8800" b="0" baseline="0">
                <a:solidFill>
                  <a:schemeClr val="accent1"/>
                </a:solidFill>
              </a:defRPr>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667512" y="4204209"/>
            <a:ext cx="9226296" cy="1645920"/>
          </a:xfrm>
        </p:spPr>
        <p:txBody>
          <a:bodyPr rtlCol="0"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Klikken om de tekststijl van het model te bewerken</a:t>
            </a:r>
          </a:p>
        </p:txBody>
      </p:sp>
      <p:sp>
        <p:nvSpPr>
          <p:cNvPr id="4" name="Tijdelijke aanduiding voor datum 3"/>
          <p:cNvSpPr>
            <a:spLocks noGrp="1"/>
          </p:cNvSpPr>
          <p:nvPr>
            <p:ph type="dt" sz="half" idx="10"/>
          </p:nvPr>
        </p:nvSpPr>
        <p:spPr/>
        <p:txBody>
          <a:bodyPr rtlCol="0"/>
          <a:lstStyle/>
          <a:p>
            <a:pPr rtl="0"/>
            <a:fld id="{FF41D1DA-8808-4949-8227-6E19E3E35B1B}" type="datetime1">
              <a:rPr lang="nl-NL" noProof="0" smtClean="0"/>
              <a:t>7-9-2023</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676656" y="1998134"/>
            <a:ext cx="4663440" cy="376732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6011330" y="1998134"/>
            <a:ext cx="4663440" cy="376732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datum 4"/>
          <p:cNvSpPr>
            <a:spLocks noGrp="1"/>
          </p:cNvSpPr>
          <p:nvPr>
            <p:ph type="dt" sz="half" idx="10"/>
          </p:nvPr>
        </p:nvSpPr>
        <p:spPr/>
        <p:txBody>
          <a:bodyPr rtlCol="0"/>
          <a:lstStyle/>
          <a:p>
            <a:pPr rtl="0"/>
            <a:fld id="{A4FC4DBC-371A-475A-8491-D289C09D4251}" type="datetime1">
              <a:rPr lang="nl-NL" noProof="0" smtClean="0"/>
              <a:t>7-9-2023</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4FAB73BC-B049-4115-A692-8D63A059BFB8}" type="slidenum">
              <a:rPr lang="nl-NL" noProof="0" smtClean="0"/>
              <a:t>‹nr.›</a:t>
            </a:fld>
            <a:endParaRPr lang="nl-NL"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el 9"/>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676656" y="2040467"/>
            <a:ext cx="4663440" cy="723400"/>
          </a:xfrm>
        </p:spPr>
        <p:txBody>
          <a:bodyPr rtlCol="0"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676656" y="2753084"/>
            <a:ext cx="466344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6007608" y="2038435"/>
            <a:ext cx="4663440" cy="722376"/>
          </a:xfrm>
        </p:spPr>
        <p:txBody>
          <a:bodyPr rtlCol="0"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6007608" y="2750990"/>
            <a:ext cx="466344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7" name="Tijdelijke aanduiding voor datum 6"/>
          <p:cNvSpPr>
            <a:spLocks noGrp="1"/>
          </p:cNvSpPr>
          <p:nvPr>
            <p:ph type="dt" sz="half" idx="10"/>
          </p:nvPr>
        </p:nvSpPr>
        <p:spPr/>
        <p:txBody>
          <a:bodyPr rtlCol="0"/>
          <a:lstStyle/>
          <a:p>
            <a:pPr rtl="0"/>
            <a:fld id="{247257D1-96E2-4CA1-88B6-BA673B0D0BB8}" type="datetime1">
              <a:rPr lang="nl-NL" noProof="0" smtClean="0"/>
              <a:t>7-9-2023</a:t>
            </a:fld>
            <a:endParaRPr lang="nl-NL" noProof="0" dirty="0"/>
          </a:p>
        </p:txBody>
      </p:sp>
      <p:sp>
        <p:nvSpPr>
          <p:cNvPr id="8" name="Tijdelijke aanduiding voor voettekst 7"/>
          <p:cNvSpPr>
            <a:spLocks noGrp="1"/>
          </p:cNvSpPr>
          <p:nvPr>
            <p:ph type="ftr" sz="quarter" idx="11"/>
          </p:nvPr>
        </p:nvSpPr>
        <p:spPr/>
        <p:txBody>
          <a:bodyPr rtlCol="0"/>
          <a:lstStyle/>
          <a:p>
            <a:pPr rtl="0"/>
            <a:endParaRPr lang="nl-NL" noProof="0" dirty="0"/>
          </a:p>
        </p:txBody>
      </p:sp>
      <p:sp>
        <p:nvSpPr>
          <p:cNvPr id="9" name="Tijdelijke aanduiding voor dianummer 8"/>
          <p:cNvSpPr>
            <a:spLocks noGrp="1"/>
          </p:cNvSpPr>
          <p:nvPr>
            <p:ph type="sldNum" sz="quarter" idx="12"/>
          </p:nvPr>
        </p:nvSpPr>
        <p:spPr/>
        <p:txBody>
          <a:bodyPr rtlCol="0"/>
          <a:lstStyle/>
          <a:p>
            <a:pPr rtl="0"/>
            <a:fld id="{4FAB73BC-B049-4115-A692-8D63A059BFB8}" type="slidenum">
              <a:rPr lang="nl-NL" noProof="0" smtClean="0"/>
              <a:t>‹nr.›</a:t>
            </a:fld>
            <a:endParaRPr lang="nl-NL"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el 5"/>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datum 2"/>
          <p:cNvSpPr>
            <a:spLocks noGrp="1"/>
          </p:cNvSpPr>
          <p:nvPr>
            <p:ph type="dt" sz="half" idx="10"/>
          </p:nvPr>
        </p:nvSpPr>
        <p:spPr/>
        <p:txBody>
          <a:bodyPr rtlCol="0"/>
          <a:lstStyle/>
          <a:p>
            <a:pPr rtl="0"/>
            <a:fld id="{E9BD3AFC-AF0E-4BAD-8F63-3BDB3E54CC28}" type="datetime1">
              <a:rPr lang="nl-NL" noProof="0" smtClean="0"/>
              <a:t>7-9-2023</a:t>
            </a:fld>
            <a:endParaRPr lang="nl-NL" noProof="0" dirty="0"/>
          </a:p>
        </p:txBody>
      </p:sp>
      <p:sp>
        <p:nvSpPr>
          <p:cNvPr id="4" name="Tijdelijke aanduiding voor voettekst 3"/>
          <p:cNvSpPr>
            <a:spLocks noGrp="1"/>
          </p:cNvSpPr>
          <p:nvPr>
            <p:ph type="ftr" sz="quarter" idx="11"/>
          </p:nvPr>
        </p:nvSpPr>
        <p:spPr/>
        <p:txBody>
          <a:bodyPr rtlCol="0"/>
          <a:lstStyle/>
          <a:p>
            <a:pPr rtl="0"/>
            <a:endParaRPr lang="nl-NL" noProof="0" dirty="0"/>
          </a:p>
        </p:txBody>
      </p:sp>
      <p:sp>
        <p:nvSpPr>
          <p:cNvPr id="5" name="Tijdelijke aanduiding voor dianummer 4"/>
          <p:cNvSpPr>
            <a:spLocks noGrp="1"/>
          </p:cNvSpPr>
          <p:nvPr>
            <p:ph type="sldNum" sz="quarter" idx="12"/>
          </p:nvPr>
        </p:nvSpPr>
        <p:spPr/>
        <p:txBody>
          <a:bodyPr rtlCol="0"/>
          <a:lstStyle/>
          <a:p>
            <a:pPr rtl="0"/>
            <a:fld id="{4FAB73BC-B049-4115-A692-8D63A059BFB8}" type="slidenum">
              <a:rPr lang="nl-NL" noProof="0" smtClean="0"/>
              <a:t>‹nr.›</a:t>
            </a:fld>
            <a:endParaRPr lang="nl-NL"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4D2BB1CE-42E1-421B-8DA3-64B4F134460C}" type="datetime1">
              <a:rPr lang="nl-NL" noProof="0" smtClean="0"/>
              <a:t>7-9-2023</a:t>
            </a:fld>
            <a:endParaRPr lang="nl-NL" noProof="0" dirty="0"/>
          </a:p>
        </p:txBody>
      </p:sp>
      <p:sp>
        <p:nvSpPr>
          <p:cNvPr id="3" name="Tijdelijke aanduiding voor voettekst 2"/>
          <p:cNvSpPr>
            <a:spLocks noGrp="1"/>
          </p:cNvSpPr>
          <p:nvPr>
            <p:ph type="ftr" sz="quarter" idx="11"/>
          </p:nvPr>
        </p:nvSpPr>
        <p:spPr/>
        <p:txBody>
          <a:bodyPr rtlCol="0"/>
          <a:lstStyle/>
          <a:p>
            <a:pPr rtl="0"/>
            <a:endParaRPr lang="nl-NL" noProof="0" dirty="0"/>
          </a:p>
        </p:txBody>
      </p:sp>
      <p:sp>
        <p:nvSpPr>
          <p:cNvPr id="4" name="Tijdelijke aanduiding voor dianummer 3"/>
          <p:cNvSpPr>
            <a:spLocks noGrp="1"/>
          </p:cNvSpPr>
          <p:nvPr>
            <p:ph type="sldNum" sz="quarter" idx="12"/>
          </p:nvPr>
        </p:nvSpPr>
        <p:spPr/>
        <p:txBody>
          <a:bodyPr rtlCol="0"/>
          <a:lstStyle/>
          <a:p>
            <a:pPr rtl="0"/>
            <a:fld id="{4FAB73BC-B049-4115-A692-8D63A059BFB8}" type="slidenum">
              <a:rPr lang="nl-NL" noProof="0" smtClean="0"/>
              <a:t>‹nr.›</a:t>
            </a:fld>
            <a:endParaRPr lang="nl-NL"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Rechthoek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el 8"/>
          <p:cNvSpPr>
            <a:spLocks noGrp="1"/>
          </p:cNvSpPr>
          <p:nvPr>
            <p:ph type="title"/>
          </p:nvPr>
        </p:nvSpPr>
        <p:spPr>
          <a:xfrm>
            <a:off x="8261404" y="542282"/>
            <a:ext cx="3383280" cy="1920240"/>
          </a:xfrm>
        </p:spPr>
        <p:txBody>
          <a:bodyPr rtlCol="0" anchor="b">
            <a:noAutofit/>
          </a:bodyPr>
          <a:lstStyle>
            <a:lvl1pPr>
              <a:lnSpc>
                <a:spcPct val="85000"/>
              </a:lnSpc>
              <a:defRPr sz="4000">
                <a:solidFill>
                  <a:srgbClr val="FFFFFF"/>
                </a:solidFill>
              </a:defRPr>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762000" y="762000"/>
            <a:ext cx="6096000" cy="457200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8275982" y="2511813"/>
            <a:ext cx="3398520" cy="3126987"/>
          </a:xfrm>
        </p:spPr>
        <p:txBody>
          <a:bodyPr rtlCol="0">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p>
            <a:pPr rtl="0"/>
            <a:fld id="{F518B80A-54BD-4565-B35C-759EFC6E850E}" type="datetime1">
              <a:rPr lang="nl-NL" noProof="0" smtClean="0"/>
              <a:t>7-9-2023</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lvl1pPr>
              <a:defRPr>
                <a:solidFill>
                  <a:srgbClr val="FFFFFF">
                    <a:alpha val="20000"/>
                  </a:srgbClr>
                </a:solidFill>
              </a:defRPr>
            </a:lvl1pPr>
          </a:lstStyle>
          <a:p>
            <a:pPr rtl="0"/>
            <a:fld id="{4FAB73BC-B049-4115-A692-8D63A059BFB8}" type="slidenum">
              <a:rPr lang="nl-NL" noProof="0" smtClean="0"/>
              <a:pPr rtl="0"/>
              <a:t>‹nr.›</a:t>
            </a:fld>
            <a:endParaRPr lang="nl-NL"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9224" y="5418667"/>
            <a:ext cx="10780776" cy="613283"/>
          </a:xfrm>
        </p:spPr>
        <p:txBody>
          <a:bodyPr rtlCol="0" anchor="b">
            <a:normAutofit/>
          </a:bodyPr>
          <a:lstStyle>
            <a:lvl1pPr>
              <a:defRPr sz="3200" b="0">
                <a:solidFill>
                  <a:srgbClr val="FFFFFF"/>
                </a:solidFill>
              </a:defRPr>
            </a:lvl1pPr>
          </a:lstStyle>
          <a:p>
            <a:pPr rtl="0"/>
            <a:r>
              <a:rPr lang="nl-NL" noProof="0"/>
              <a:t>Klik om stijl te bewerken</a:t>
            </a:r>
            <a:endParaRPr lang="nl-NL" noProof="0" dirty="0"/>
          </a:p>
        </p:txBody>
      </p:sp>
      <p:sp>
        <p:nvSpPr>
          <p:cNvPr id="3" name="Tijdelijke aanduiding voor afbeelding 2"/>
          <p:cNvSpPr>
            <a:spLocks noGrp="1" noChangeAspect="1"/>
          </p:cNvSpPr>
          <p:nvPr>
            <p:ph type="pic" idx="1"/>
          </p:nvPr>
        </p:nvSpPr>
        <p:spPr>
          <a:xfrm>
            <a:off x="0" y="0"/>
            <a:ext cx="12192000" cy="5330952"/>
          </a:xfrm>
          <a:solidFill>
            <a:schemeClr val="accent1">
              <a:lumMod val="40000"/>
              <a:lumOff val="60000"/>
            </a:schemeClr>
          </a:solidFill>
        </p:spPr>
        <p:txBody>
          <a:bodyPr rtlCol="0"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676656" y="5909735"/>
            <a:ext cx="9229344" cy="533400"/>
          </a:xfrm>
        </p:spPr>
        <p:txBody>
          <a:bodyPr rtlCol="0">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12" name="Tijdelijke aanduiding voor datum 11"/>
          <p:cNvSpPr>
            <a:spLocks noGrp="1"/>
          </p:cNvSpPr>
          <p:nvPr>
            <p:ph type="dt" sz="half" idx="10"/>
          </p:nvPr>
        </p:nvSpPr>
        <p:spPr/>
        <p:txBody>
          <a:bodyPr rtlCol="0"/>
          <a:lstStyle>
            <a:lvl1pPr>
              <a:defRPr>
                <a:solidFill>
                  <a:srgbClr val="FFFFFF">
                    <a:alpha val="80000"/>
                  </a:srgbClr>
                </a:solidFill>
              </a:defRPr>
            </a:lvl1pPr>
          </a:lstStyle>
          <a:p>
            <a:pPr rtl="0"/>
            <a:fld id="{FBCE0EE5-D762-4102-AD25-421CC8EACC2B}" type="datetime1">
              <a:rPr lang="nl-NL" noProof="0" smtClean="0"/>
              <a:t>7-9-2023</a:t>
            </a:fld>
            <a:endParaRPr lang="nl-NL" noProof="0" dirty="0"/>
          </a:p>
        </p:txBody>
      </p:sp>
      <p:sp>
        <p:nvSpPr>
          <p:cNvPr id="13" name="Tijdelijke aanduiding voor voettekst 12"/>
          <p:cNvSpPr>
            <a:spLocks noGrp="1"/>
          </p:cNvSpPr>
          <p:nvPr>
            <p:ph type="ftr" sz="quarter" idx="11"/>
          </p:nvPr>
        </p:nvSpPr>
        <p:spPr/>
        <p:txBody>
          <a:bodyPr rtlCol="0"/>
          <a:lstStyle>
            <a:lvl1pPr>
              <a:defRPr>
                <a:solidFill>
                  <a:srgbClr val="FFFFFF">
                    <a:alpha val="80000"/>
                  </a:srgbClr>
                </a:solidFill>
              </a:defRPr>
            </a:lvl1pPr>
          </a:lstStyle>
          <a:p>
            <a:pPr rtl="0"/>
            <a:endParaRPr lang="nl-NL" noProof="0" dirty="0"/>
          </a:p>
        </p:txBody>
      </p:sp>
      <p:sp>
        <p:nvSpPr>
          <p:cNvPr id="14" name="Tijdelijke aanduiding voor dianummer 13"/>
          <p:cNvSpPr>
            <a:spLocks noGrp="1"/>
          </p:cNvSpPr>
          <p:nvPr>
            <p:ph type="sldNum" sz="quarter" idx="12"/>
          </p:nvPr>
        </p:nvSpPr>
        <p:spPr/>
        <p:txBody>
          <a:bodyPr rtlCol="0"/>
          <a:lstStyle>
            <a:lvl1pPr>
              <a:defRPr>
                <a:solidFill>
                  <a:srgbClr val="FFFFFF">
                    <a:alpha val="25000"/>
                  </a:srgbClr>
                </a:solidFill>
              </a:defRPr>
            </a:lvl1pPr>
          </a:lstStyle>
          <a:p>
            <a:pPr rtl="0"/>
            <a:fld id="{4FAB73BC-B049-4115-A692-8D63A059BFB8}" type="slidenum">
              <a:rPr lang="nl-NL" noProof="0" smtClean="0"/>
              <a:pPr rtl="0"/>
              <a:t>‹nr.›</a:t>
            </a:fld>
            <a:endParaRPr lang="nl-NL" noProof="0"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4" name="Tijdelijke aanduiding voor datum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rtl="0"/>
            <a:fld id="{AA15EA53-CCA9-4530-A3A6-90AE12E8AE53}" type="datetime1">
              <a:rPr lang="nl-NL" noProof="0" smtClean="0"/>
              <a:t>7-9-2023</a:t>
            </a:fld>
            <a:endParaRPr lang="nl-NL" noProof="0" dirty="0"/>
          </a:p>
        </p:txBody>
      </p:sp>
      <p:sp>
        <p:nvSpPr>
          <p:cNvPr id="5" name="Tijdelijke aanduiding voor voettekst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rtl="0"/>
            <a:endParaRPr lang="nl-NL" noProof="0" dirty="0"/>
          </a:p>
        </p:txBody>
      </p:sp>
      <p:sp>
        <p:nvSpPr>
          <p:cNvPr id="6" name="Tijdelijke aanduiding voor dianumm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rtl="0"/>
            <a:fld id="{4FAB73BC-B049-4115-A692-8D63A059BFB8}" type="slidenum">
              <a:rPr lang="nl-NL" noProof="0" smtClean="0"/>
              <a:pPr rtl="0"/>
              <a:t>‹nr.›</a:t>
            </a:fld>
            <a:endParaRPr lang="nl-NL" noProof="0"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pexels.com/nl-nl/foto/luchtfoto-van-de-weg-in-het-midden-van-de-bomen-1173777/"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3.png"/><Relationship Id="rId7" Type="http://schemas.openxmlformats.org/officeDocument/2006/relationships/hyperlink" Target="https://unsplash.com/photos/6tJ50mdoyY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pixabay.com/photos/auto-financing-financing-2157347/" TargetMode="External"/><Relationship Id="rId4" Type="http://schemas.openxmlformats.org/officeDocument/2006/relationships/image" Target="../media/image14.jpeg"/><Relationship Id="rId9" Type="http://schemas.openxmlformats.org/officeDocument/2006/relationships/hyperlink" Target="https://unsplash.com/photos/fti002hQCC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nsplash.com/photos/QozzJpFZ2lg" TargetMode="External"/><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pexels.com/nl-nl/foto/persoon-rookvrije-sigaret-2827798/"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unsplash.com/photos/_aUwE2DnIPg"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23.png"/><Relationship Id="rId3" Type="http://schemas.openxmlformats.org/officeDocument/2006/relationships/image" Target="../media/image25.jpeg"/><Relationship Id="rId7" Type="http://schemas.openxmlformats.org/officeDocument/2006/relationships/image" Target="../media/image27.jpg"/><Relationship Id="rId12" Type="http://schemas.openxmlformats.org/officeDocument/2006/relationships/hyperlink" Target="https://en.wikipedia.org/wiki/Amos_Tversk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n.wikipedia.org/wiki/Daniel_Kahneman" TargetMode="External"/><Relationship Id="rId11" Type="http://schemas.openxmlformats.org/officeDocument/2006/relationships/hyperlink" Target="https://en.wikipedia.org/wiki/Cass_Sunstein" TargetMode="External"/><Relationship Id="rId5" Type="http://schemas.openxmlformats.org/officeDocument/2006/relationships/image" Target="../media/image26.jpeg"/><Relationship Id="rId10" Type="http://schemas.openxmlformats.org/officeDocument/2006/relationships/hyperlink" Target="https://en.wikipedia.org/wiki/Richard_Thaler" TargetMode="External"/><Relationship Id="rId4" Type="http://schemas.openxmlformats.org/officeDocument/2006/relationships/hyperlink" Target="https://en.wikipedia.org/wiki/Herbert_A._Simon" TargetMode="External"/><Relationship Id="rId9"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unsplash.com/photos/PXB7yEM5LV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photos/clock-money-growth-grow-time-2696234/"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90.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meipokwan.org/Gallery/STPaths.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freeicons.io/travel-and-holiday/travel-earth-glob-icon-1285" TargetMode="External"/><Relationship Id="rId5" Type="http://schemas.openxmlformats.org/officeDocument/2006/relationships/hyperlink" Target="https://www.flaticon.com/free-icon/handshake_3113031?term=shaking+hands&amp;page=1&amp;position=1&amp;origin=search&amp;related_id=3113031" TargetMode="External"/><Relationship Id="rId4" Type="http://schemas.openxmlformats.org/officeDocument/2006/relationships/hyperlink" Target="https://freeicons.io/kids-education/psychology-brain-icon-1251"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pixabay.com/photos/investment-growth-watering-can-5299600/" TargetMode="External"/><Relationship Id="rId5" Type="http://schemas.openxmlformats.org/officeDocument/2006/relationships/image" Target="../media/image38.jpe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pexels.com/nl-nl/foto/luchtfoto-van-de-weg-in-het-midden-van-de-bomen-117377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photos/congestion-road-traffic-cars-4567915/"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s://unsplash.com/photos/7lyRKyKIdJY"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unsplash.com/photos/lMcHm_tzR3I"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weg, worm&#10;&#10;Automatisch gegenereerde beschrijving">
            <a:extLst>
              <a:ext uri="{FF2B5EF4-FFF2-40B4-BE49-F238E27FC236}">
                <a16:creationId xmlns:a16="http://schemas.microsoft.com/office/drawing/2014/main" id="{ED4DB441-80E4-763B-86F7-B457B85727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808556" y="-2790972"/>
            <a:ext cx="7221346" cy="12838458"/>
          </a:xfrm>
          <a:prstGeom prst="rect">
            <a:avLst/>
          </a:prstGeom>
        </p:spPr>
      </p:pic>
      <p:sp>
        <p:nvSpPr>
          <p:cNvPr id="5" name="Tekstvak 4">
            <a:extLst>
              <a:ext uri="{FF2B5EF4-FFF2-40B4-BE49-F238E27FC236}">
                <a16:creationId xmlns:a16="http://schemas.microsoft.com/office/drawing/2014/main" id="{AA52A81F-E1CB-C5DD-DF58-DB7E0B8F7ACB}"/>
              </a:ext>
            </a:extLst>
          </p:cNvPr>
          <p:cNvSpPr txBox="1"/>
          <p:nvPr/>
        </p:nvSpPr>
        <p:spPr>
          <a:xfrm>
            <a:off x="0" y="200881"/>
            <a:ext cx="9784080" cy="1046440"/>
          </a:xfrm>
          <a:prstGeom prst="rect">
            <a:avLst/>
          </a:prstGeom>
          <a:solidFill>
            <a:schemeClr val="accent4">
              <a:lumMod val="60000"/>
              <a:lumOff val="40000"/>
              <a:alpha val="81000"/>
            </a:schemeClr>
          </a:solidFill>
        </p:spPr>
        <p:txBody>
          <a:bodyPr wrap="square">
            <a:spAutoFit/>
          </a:bodyPr>
          <a:lstStyle/>
          <a:p>
            <a:pPr algn="r"/>
            <a:r>
              <a:rPr lang="nl-NL" sz="4400" dirty="0">
                <a:solidFill>
                  <a:schemeClr val="bg1"/>
                </a:solidFill>
                <a:latin typeface="Goudy Old Style" panose="02020502050305020303" pitchFamily="18" charset="0"/>
              </a:rPr>
              <a:t>The Transport System and Transport Policy</a:t>
            </a:r>
          </a:p>
          <a:p>
            <a:pPr algn="r"/>
            <a:r>
              <a:rPr lang="nl-NL" sz="1600" dirty="0" err="1">
                <a:solidFill>
                  <a:schemeClr val="bg1"/>
                </a:solidFill>
                <a:latin typeface="Goudy Old Style" panose="02020502050305020303" pitchFamily="18" charset="0"/>
              </a:rPr>
              <a:t>Edited</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by</a:t>
            </a:r>
            <a:r>
              <a:rPr lang="nl-NL" sz="1600" dirty="0">
                <a:solidFill>
                  <a:schemeClr val="bg1"/>
                </a:solidFill>
                <a:latin typeface="Goudy Old Style" panose="02020502050305020303" pitchFamily="18" charset="0"/>
              </a:rPr>
              <a:t> Bert van Wee, Jan Anne </a:t>
            </a:r>
            <a:r>
              <a:rPr lang="nl-NL" sz="1600" dirty="0" err="1">
                <a:solidFill>
                  <a:schemeClr val="bg1"/>
                </a:solidFill>
                <a:latin typeface="Goudy Old Style" panose="02020502050305020303" pitchFamily="18" charset="0"/>
              </a:rPr>
              <a:t>Annema</a:t>
            </a:r>
            <a:r>
              <a:rPr lang="nl-NL" sz="1600" dirty="0">
                <a:solidFill>
                  <a:schemeClr val="bg1"/>
                </a:solidFill>
                <a:latin typeface="Goudy Old Style" panose="02020502050305020303" pitchFamily="18" charset="0"/>
              </a:rPr>
              <a:t>, David </a:t>
            </a:r>
            <a:r>
              <a:rPr lang="nl-NL" sz="1600" dirty="0" err="1">
                <a:solidFill>
                  <a:schemeClr val="bg1"/>
                </a:solidFill>
                <a:latin typeface="Goudy Old Style" panose="02020502050305020303" pitchFamily="18" charset="0"/>
              </a:rPr>
              <a:t>Banister</a:t>
            </a:r>
            <a:r>
              <a:rPr lang="nl-NL" sz="1600" dirty="0">
                <a:solidFill>
                  <a:schemeClr val="bg1"/>
                </a:solidFill>
                <a:latin typeface="Goudy Old Style" panose="02020502050305020303" pitchFamily="18" charset="0"/>
              </a:rPr>
              <a:t> and </a:t>
            </a:r>
            <a:r>
              <a:rPr lang="nl-NL" sz="1600" dirty="0" err="1">
                <a:solidFill>
                  <a:schemeClr val="bg1"/>
                </a:solidFill>
                <a:latin typeface="Goudy Old Style" panose="02020502050305020303" pitchFamily="18" charset="0"/>
              </a:rPr>
              <a:t>Baiba</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Pudãne</a:t>
            </a:r>
            <a:endParaRPr lang="nl-NL" sz="1600" dirty="0">
              <a:solidFill>
                <a:schemeClr val="bg1"/>
              </a:solidFill>
            </a:endParaRPr>
          </a:p>
        </p:txBody>
      </p:sp>
      <p:pic>
        <p:nvPicPr>
          <p:cNvPr id="7" name="Afbeelding 6">
            <a:extLst>
              <a:ext uri="{FF2B5EF4-FFF2-40B4-BE49-F238E27FC236}">
                <a16:creationId xmlns:a16="http://schemas.microsoft.com/office/drawing/2014/main" id="{E35149B7-3BCB-3F6A-BA5B-3FD51C813141}"/>
              </a:ext>
            </a:extLst>
          </p:cNvPr>
          <p:cNvPicPr>
            <a:picLocks noChangeAspect="1"/>
          </p:cNvPicPr>
          <p:nvPr/>
        </p:nvPicPr>
        <p:blipFill>
          <a:blip r:embed="rId3"/>
          <a:stretch>
            <a:fillRect/>
          </a:stretch>
        </p:blipFill>
        <p:spPr>
          <a:xfrm>
            <a:off x="6021238" y="5926992"/>
            <a:ext cx="5922141" cy="730127"/>
          </a:xfrm>
          <a:prstGeom prst="rect">
            <a:avLst/>
          </a:prstGeom>
        </p:spPr>
      </p:pic>
      <p:sp>
        <p:nvSpPr>
          <p:cNvPr id="9" name="Tekstvak 8">
            <a:extLst>
              <a:ext uri="{FF2B5EF4-FFF2-40B4-BE49-F238E27FC236}">
                <a16:creationId xmlns:a16="http://schemas.microsoft.com/office/drawing/2014/main" id="{B7DA1B25-B255-3FA5-A83B-4A67DE2DEE74}"/>
              </a:ext>
            </a:extLst>
          </p:cNvPr>
          <p:cNvSpPr txBox="1"/>
          <p:nvPr/>
        </p:nvSpPr>
        <p:spPr>
          <a:xfrm>
            <a:off x="0" y="2232564"/>
            <a:ext cx="9784080" cy="1877437"/>
          </a:xfrm>
          <a:prstGeom prst="rect">
            <a:avLst/>
          </a:prstGeom>
          <a:solidFill>
            <a:schemeClr val="accent4">
              <a:lumMod val="60000"/>
              <a:lumOff val="40000"/>
              <a:alpha val="75000"/>
            </a:schemeClr>
          </a:solidFill>
        </p:spPr>
        <p:txBody>
          <a:bodyPr wrap="square">
            <a:spAutoFit/>
          </a:bodyPr>
          <a:lstStyle/>
          <a:p>
            <a:r>
              <a:rPr lang="nl-NL" sz="3200" b="1" dirty="0" err="1">
                <a:latin typeface="Goudy Old Style" panose="02020502050305020303" pitchFamily="18" charset="0"/>
              </a:rPr>
              <a:t>Chapter</a:t>
            </a:r>
            <a:r>
              <a:rPr lang="nl-NL" sz="3200" b="1" dirty="0">
                <a:latin typeface="Goudy Old Style" panose="02020502050305020303" pitchFamily="18" charset="0"/>
              </a:rPr>
              <a:t> 3: </a:t>
            </a:r>
            <a:r>
              <a:rPr lang="en-GB" sz="3200" b="1" dirty="0">
                <a:latin typeface="Goudy Old Style" panose="02020502050305020303" pitchFamily="18" charset="0"/>
              </a:rPr>
              <a:t>Individual needs, opportunities and travel behaviour: a multidisciplinary perspective based on psychology, economics and geography</a:t>
            </a:r>
          </a:p>
          <a:p>
            <a:r>
              <a:rPr lang="nl-NL" sz="2000" b="1" dirty="0" err="1">
                <a:latin typeface="Goudy Old Style" panose="02020502050305020303" pitchFamily="18" charset="0"/>
              </a:rPr>
              <a:t>Authors</a:t>
            </a:r>
            <a:r>
              <a:rPr lang="nl-NL" sz="2000" b="1" dirty="0">
                <a:latin typeface="Goudy Old Style" panose="02020502050305020303" pitchFamily="18" charset="0"/>
              </a:rPr>
              <a:t>: Martin </a:t>
            </a:r>
            <a:r>
              <a:rPr lang="nl-NL" sz="2000" b="1" dirty="0" err="1">
                <a:latin typeface="Goudy Old Style" panose="02020502050305020303" pitchFamily="18" charset="0"/>
              </a:rPr>
              <a:t>Dijst</a:t>
            </a:r>
            <a:r>
              <a:rPr lang="nl-NL" sz="2000" b="1" dirty="0">
                <a:latin typeface="Goudy Old Style" panose="02020502050305020303" pitchFamily="18" charset="0"/>
              </a:rPr>
              <a:t>, Piet Rietveld, Linda Steg, Janet </a:t>
            </a:r>
            <a:r>
              <a:rPr lang="nl-NL" sz="2000" b="1" dirty="0" err="1">
                <a:latin typeface="Goudy Old Style" panose="02020502050305020303" pitchFamily="18" charset="0"/>
              </a:rPr>
              <a:t>Veldstra</a:t>
            </a:r>
            <a:r>
              <a:rPr lang="nl-NL" sz="2000" b="1" dirty="0">
                <a:latin typeface="Goudy Old Style" panose="02020502050305020303" pitchFamily="18" charset="0"/>
              </a:rPr>
              <a:t> and Erik Verhoef</a:t>
            </a:r>
            <a:endParaRPr lang="nl-NL" sz="2000" b="1" dirty="0"/>
          </a:p>
        </p:txBody>
      </p:sp>
      <p:sp>
        <p:nvSpPr>
          <p:cNvPr id="6" name="Tekstvak 5">
            <a:extLst>
              <a:ext uri="{FF2B5EF4-FFF2-40B4-BE49-F238E27FC236}">
                <a16:creationId xmlns:a16="http://schemas.microsoft.com/office/drawing/2014/main" id="{E233EA17-F8DC-962F-26B3-80F85F9B99CB}"/>
              </a:ext>
            </a:extLst>
          </p:cNvPr>
          <p:cNvSpPr txBox="1"/>
          <p:nvPr/>
        </p:nvSpPr>
        <p:spPr>
          <a:xfrm>
            <a:off x="141400" y="6541703"/>
            <a:ext cx="2187021" cy="230832"/>
          </a:xfrm>
          <a:prstGeom prst="rect">
            <a:avLst/>
          </a:prstGeom>
          <a:solidFill>
            <a:schemeClr val="bg1">
              <a:lumMod val="75000"/>
            </a:schemeClr>
          </a:solidFill>
        </p:spPr>
        <p:txBody>
          <a:bodyPr wrap="square">
            <a:spAutoFit/>
          </a:bodyPr>
          <a:lstStyle/>
          <a:p>
            <a:r>
              <a:rPr lang="en-GB" sz="900" dirty="0">
                <a:hlinkClick r:id="rId4"/>
              </a:rPr>
              <a:t>Road from the air - Free image from </a:t>
            </a:r>
            <a:r>
              <a:rPr lang="en-GB" sz="900" dirty="0" err="1">
                <a:hlinkClick r:id="rId4"/>
              </a:rPr>
              <a:t>Pexels</a:t>
            </a:r>
            <a:r>
              <a:rPr lang="en-GB" sz="900" dirty="0"/>
              <a:t> </a:t>
            </a:r>
          </a:p>
        </p:txBody>
      </p:sp>
    </p:spTree>
    <p:extLst>
      <p:ext uri="{BB962C8B-B14F-4D97-AF65-F5344CB8AC3E}">
        <p14:creationId xmlns:p14="http://schemas.microsoft.com/office/powerpoint/2010/main" val="393273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B819857-D11B-9A25-A4A5-31C55496C44D}"/>
              </a:ext>
            </a:extLst>
          </p:cNvPr>
          <p:cNvSpPr>
            <a:spLocks noGrp="1"/>
          </p:cNvSpPr>
          <p:nvPr>
            <p:ph idx="1"/>
          </p:nvPr>
        </p:nvSpPr>
        <p:spPr>
          <a:xfrm>
            <a:off x="851426" y="2317890"/>
            <a:ext cx="10753725" cy="3766185"/>
          </a:xfrm>
        </p:spPr>
        <p:txBody>
          <a:bodyPr>
            <a:normAutofit/>
          </a:bodyPr>
          <a:lstStyle/>
          <a:p>
            <a:pPr marL="0" indent="0">
              <a:buNone/>
            </a:pPr>
            <a:r>
              <a:rPr lang="en-GB" sz="1800" dirty="0"/>
              <a:t>1. Perceived cost and benefit                   2. Moral and normative concerns                   3. Affect and symbolic factors</a:t>
            </a:r>
          </a:p>
          <a:p>
            <a:endParaRPr lang="en-GB" dirty="0"/>
          </a:p>
        </p:txBody>
      </p:sp>
      <p:sp>
        <p:nvSpPr>
          <p:cNvPr id="6" name="Rechthoek 5">
            <a:extLst>
              <a:ext uri="{FF2B5EF4-FFF2-40B4-BE49-F238E27FC236}">
                <a16:creationId xmlns:a16="http://schemas.microsoft.com/office/drawing/2014/main" id="{0B3FC971-FAAD-46ED-093C-B378AB66E7A8}"/>
              </a:ext>
            </a:extLst>
          </p:cNvPr>
          <p:cNvSpPr/>
          <p:nvPr/>
        </p:nvSpPr>
        <p:spPr>
          <a:xfrm>
            <a:off x="-87923" y="-74200"/>
            <a:ext cx="12279923" cy="886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Afbeelding 6">
            <a:extLst>
              <a:ext uri="{FF2B5EF4-FFF2-40B4-BE49-F238E27FC236}">
                <a16:creationId xmlns:a16="http://schemas.microsoft.com/office/drawing/2014/main" id="{3BD327C5-D5D1-D1A8-860D-581C9DD0BA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8229" y="14367"/>
            <a:ext cx="693845" cy="725564"/>
          </a:xfrm>
          <a:prstGeom prst="rect">
            <a:avLst/>
          </a:prstGeom>
        </p:spPr>
      </p:pic>
      <p:pic>
        <p:nvPicPr>
          <p:cNvPr id="9" name="Afbeelding 8">
            <a:extLst>
              <a:ext uri="{FF2B5EF4-FFF2-40B4-BE49-F238E27FC236}">
                <a16:creationId xmlns:a16="http://schemas.microsoft.com/office/drawing/2014/main" id="{FA700740-03DB-E0F8-F145-7300A75211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558" y="2905566"/>
            <a:ext cx="3937176" cy="2624784"/>
          </a:xfrm>
          <a:prstGeom prst="rect">
            <a:avLst/>
          </a:prstGeom>
        </p:spPr>
      </p:pic>
      <p:sp>
        <p:nvSpPr>
          <p:cNvPr id="11" name="Tekstvak 10">
            <a:extLst>
              <a:ext uri="{FF2B5EF4-FFF2-40B4-BE49-F238E27FC236}">
                <a16:creationId xmlns:a16="http://schemas.microsoft.com/office/drawing/2014/main" id="{4D5BA85C-FA71-2D9A-BB47-332F009DC115}"/>
              </a:ext>
            </a:extLst>
          </p:cNvPr>
          <p:cNvSpPr txBox="1"/>
          <p:nvPr/>
        </p:nvSpPr>
        <p:spPr>
          <a:xfrm>
            <a:off x="268955" y="5397958"/>
            <a:ext cx="6255726" cy="230832"/>
          </a:xfrm>
          <a:prstGeom prst="rect">
            <a:avLst/>
          </a:prstGeom>
          <a:noFill/>
        </p:spPr>
        <p:txBody>
          <a:bodyPr wrap="square">
            <a:spAutoFit/>
          </a:bodyPr>
          <a:lstStyle/>
          <a:p>
            <a:r>
              <a:rPr lang="en-GB" sz="900" dirty="0">
                <a:hlinkClick r:id="rId5"/>
              </a:rPr>
              <a:t>Costs of travel - Free image on </a:t>
            </a:r>
            <a:r>
              <a:rPr lang="en-GB" sz="900" dirty="0" err="1">
                <a:hlinkClick r:id="rId5"/>
              </a:rPr>
              <a:t>pixabay</a:t>
            </a:r>
            <a:r>
              <a:rPr lang="en-GB" sz="900" dirty="0"/>
              <a:t> </a:t>
            </a:r>
          </a:p>
        </p:txBody>
      </p:sp>
      <p:pic>
        <p:nvPicPr>
          <p:cNvPr id="13" name="Afbeelding 12" descr="Afbeelding met tekst, boom, teken, lucht&#10;&#10;Automatisch gegenereerde beschrijving">
            <a:extLst>
              <a:ext uri="{FF2B5EF4-FFF2-40B4-BE49-F238E27FC236}">
                <a16:creationId xmlns:a16="http://schemas.microsoft.com/office/drawing/2014/main" id="{99C88745-757C-2B8B-9CFE-71321A63DD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6205" y="2892701"/>
            <a:ext cx="3250223" cy="2437667"/>
          </a:xfrm>
          <a:prstGeom prst="rect">
            <a:avLst/>
          </a:prstGeom>
        </p:spPr>
      </p:pic>
      <p:sp>
        <p:nvSpPr>
          <p:cNvPr id="17" name="Tekstvak 16">
            <a:extLst>
              <a:ext uri="{FF2B5EF4-FFF2-40B4-BE49-F238E27FC236}">
                <a16:creationId xmlns:a16="http://schemas.microsoft.com/office/drawing/2014/main" id="{FF3BFD5F-7F9A-A980-AA5C-DF65B9FF19A9}"/>
              </a:ext>
            </a:extLst>
          </p:cNvPr>
          <p:cNvSpPr txBox="1"/>
          <p:nvPr/>
        </p:nvSpPr>
        <p:spPr>
          <a:xfrm>
            <a:off x="8215908" y="5397957"/>
            <a:ext cx="2430057" cy="230833"/>
          </a:xfrm>
          <a:prstGeom prst="rect">
            <a:avLst/>
          </a:prstGeom>
          <a:noFill/>
        </p:spPr>
        <p:txBody>
          <a:bodyPr wrap="square">
            <a:spAutoFit/>
          </a:bodyPr>
          <a:lstStyle/>
          <a:p>
            <a:r>
              <a:rPr lang="en-GB" sz="900" dirty="0">
                <a:hlinkClick r:id="rId7"/>
              </a:rPr>
              <a:t>Bus is too late - Free image on </a:t>
            </a:r>
            <a:r>
              <a:rPr lang="en-GB" sz="900" dirty="0" err="1">
                <a:hlinkClick r:id="rId7"/>
              </a:rPr>
              <a:t>Unsplash</a:t>
            </a:r>
            <a:r>
              <a:rPr lang="en-GB" sz="900" dirty="0"/>
              <a:t> </a:t>
            </a:r>
          </a:p>
        </p:txBody>
      </p:sp>
      <p:pic>
        <p:nvPicPr>
          <p:cNvPr id="19" name="Afbeelding 18" descr="Afbeelding met tekst, gebouw, grond, buiten&#10;&#10;Automatisch gegenereerde beschrijving">
            <a:extLst>
              <a:ext uri="{FF2B5EF4-FFF2-40B4-BE49-F238E27FC236}">
                <a16:creationId xmlns:a16="http://schemas.microsoft.com/office/drawing/2014/main" id="{4AA8DF51-7FDA-5B24-CEB4-E8341CF7155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15908" y="2888590"/>
            <a:ext cx="3662667" cy="2441778"/>
          </a:xfrm>
          <a:prstGeom prst="rect">
            <a:avLst/>
          </a:prstGeom>
        </p:spPr>
      </p:pic>
      <p:sp>
        <p:nvSpPr>
          <p:cNvPr id="21" name="Tekstvak 20">
            <a:extLst>
              <a:ext uri="{FF2B5EF4-FFF2-40B4-BE49-F238E27FC236}">
                <a16:creationId xmlns:a16="http://schemas.microsoft.com/office/drawing/2014/main" id="{53042748-6B1C-57E6-0FC4-8254788C4BE7}"/>
              </a:ext>
            </a:extLst>
          </p:cNvPr>
          <p:cNvSpPr txBox="1"/>
          <p:nvPr/>
        </p:nvSpPr>
        <p:spPr>
          <a:xfrm>
            <a:off x="4454831" y="5397958"/>
            <a:ext cx="2844794" cy="230832"/>
          </a:xfrm>
          <a:prstGeom prst="rect">
            <a:avLst/>
          </a:prstGeom>
          <a:noFill/>
        </p:spPr>
        <p:txBody>
          <a:bodyPr wrap="square">
            <a:spAutoFit/>
          </a:bodyPr>
          <a:lstStyle/>
          <a:p>
            <a:r>
              <a:rPr lang="en-GB" sz="900" dirty="0">
                <a:hlinkClick r:id="rId9"/>
              </a:rPr>
              <a:t>All you need is less sign - Free image on </a:t>
            </a:r>
            <a:r>
              <a:rPr lang="en-GB" sz="900" dirty="0" err="1">
                <a:hlinkClick r:id="rId9"/>
              </a:rPr>
              <a:t>Unsplash</a:t>
            </a:r>
            <a:r>
              <a:rPr lang="en-GB" sz="900" dirty="0"/>
              <a:t> </a:t>
            </a:r>
          </a:p>
        </p:txBody>
      </p:sp>
      <p:sp>
        <p:nvSpPr>
          <p:cNvPr id="12" name="Titel 1">
            <a:extLst>
              <a:ext uri="{FF2B5EF4-FFF2-40B4-BE49-F238E27FC236}">
                <a16:creationId xmlns:a16="http://schemas.microsoft.com/office/drawing/2014/main" id="{78323AD6-B2F5-80AB-05E0-E147BB1150A8}"/>
              </a:ext>
            </a:extLst>
          </p:cNvPr>
          <p:cNvSpPr>
            <a:spLocks noGrp="1"/>
          </p:cNvSpPr>
          <p:nvPr>
            <p:ph type="title"/>
          </p:nvPr>
        </p:nvSpPr>
        <p:spPr>
          <a:xfrm>
            <a:off x="665649" y="441518"/>
            <a:ext cx="10772775" cy="1658198"/>
          </a:xfrm>
        </p:spPr>
        <p:txBody>
          <a:bodyPr>
            <a:normAutofit/>
          </a:bodyPr>
          <a:lstStyle/>
          <a:p>
            <a:r>
              <a:rPr lang="en-US" sz="4800" dirty="0"/>
              <a:t>Motivational</a:t>
            </a:r>
            <a:r>
              <a:rPr lang="nl-NL" sz="4800" dirty="0"/>
              <a:t> factors: </a:t>
            </a:r>
            <a:r>
              <a:rPr lang="nl-NL" sz="4800" dirty="0" err="1"/>
              <a:t>three</a:t>
            </a:r>
            <a:r>
              <a:rPr lang="nl-NL" sz="4800" dirty="0"/>
              <a:t> </a:t>
            </a:r>
            <a:r>
              <a:rPr lang="nl-NL" sz="4800" dirty="0" err="1"/>
              <a:t>lines</a:t>
            </a:r>
            <a:r>
              <a:rPr lang="nl-NL" sz="4800" dirty="0"/>
              <a:t> of research</a:t>
            </a:r>
            <a:endParaRPr lang="en-GB" sz="4800" dirty="0"/>
          </a:p>
        </p:txBody>
      </p:sp>
    </p:spTree>
    <p:extLst>
      <p:ext uri="{BB962C8B-B14F-4D97-AF65-F5344CB8AC3E}">
        <p14:creationId xmlns:p14="http://schemas.microsoft.com/office/powerpoint/2010/main" val="2015628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D5839994-8C14-DBF2-3183-221EA9EA52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7106" y="2491277"/>
            <a:ext cx="6706593" cy="4157321"/>
          </a:xfrm>
          <a:prstGeom prst="rect">
            <a:avLst/>
          </a:prstGeom>
        </p:spPr>
      </p:pic>
      <p:sp>
        <p:nvSpPr>
          <p:cNvPr id="12" name="Rechthoek 11">
            <a:extLst>
              <a:ext uri="{FF2B5EF4-FFF2-40B4-BE49-F238E27FC236}">
                <a16:creationId xmlns:a16="http://schemas.microsoft.com/office/drawing/2014/main" id="{97AA5690-6211-F2CE-1387-0B3F7794EBD4}"/>
              </a:ext>
            </a:extLst>
          </p:cNvPr>
          <p:cNvSpPr/>
          <p:nvPr/>
        </p:nvSpPr>
        <p:spPr>
          <a:xfrm>
            <a:off x="178301" y="2459158"/>
            <a:ext cx="4905407" cy="116482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Rechthoek 13">
            <a:extLst>
              <a:ext uri="{FF2B5EF4-FFF2-40B4-BE49-F238E27FC236}">
                <a16:creationId xmlns:a16="http://schemas.microsoft.com/office/drawing/2014/main" id="{10D48398-CD65-559A-8B99-67F9A41F1259}"/>
              </a:ext>
            </a:extLst>
          </p:cNvPr>
          <p:cNvSpPr/>
          <p:nvPr/>
        </p:nvSpPr>
        <p:spPr>
          <a:xfrm>
            <a:off x="178301" y="5504230"/>
            <a:ext cx="4905407" cy="1164820"/>
          </a:xfrm>
          <a:prstGeom prst="rect">
            <a:avLst/>
          </a:prstGeom>
          <a:solidFill>
            <a:srgbClr val="92D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3" name="Rechthoek 12">
            <a:extLst>
              <a:ext uri="{FF2B5EF4-FFF2-40B4-BE49-F238E27FC236}">
                <a16:creationId xmlns:a16="http://schemas.microsoft.com/office/drawing/2014/main" id="{82DC89C2-F711-9C86-60F1-D0E4AD5988B9}"/>
              </a:ext>
            </a:extLst>
          </p:cNvPr>
          <p:cNvSpPr/>
          <p:nvPr/>
        </p:nvSpPr>
        <p:spPr>
          <a:xfrm>
            <a:off x="178301" y="4035948"/>
            <a:ext cx="4905407" cy="1164820"/>
          </a:xfrm>
          <a:prstGeom prst="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 name="Titel 1">
            <a:extLst>
              <a:ext uri="{FF2B5EF4-FFF2-40B4-BE49-F238E27FC236}">
                <a16:creationId xmlns:a16="http://schemas.microsoft.com/office/drawing/2014/main" id="{883E91CD-B6EA-EE13-3D73-C7485DB1FD90}"/>
              </a:ext>
            </a:extLst>
          </p:cNvPr>
          <p:cNvSpPr>
            <a:spLocks noGrp="1"/>
          </p:cNvSpPr>
          <p:nvPr>
            <p:ph type="title"/>
          </p:nvPr>
        </p:nvSpPr>
        <p:spPr>
          <a:xfrm>
            <a:off x="575142" y="398277"/>
            <a:ext cx="10977950" cy="1658198"/>
          </a:xfrm>
        </p:spPr>
        <p:txBody>
          <a:bodyPr>
            <a:normAutofit/>
          </a:bodyPr>
          <a:lstStyle/>
          <a:p>
            <a:r>
              <a:rPr lang="en-GB" sz="4000" noProof="0" dirty="0"/>
              <a:t>Perceived cost and benefit: Theory of planned behaviour</a:t>
            </a:r>
          </a:p>
        </p:txBody>
      </p:sp>
      <p:sp>
        <p:nvSpPr>
          <p:cNvPr id="5" name="Tijdelijke aanduiding voor inhoud 2">
            <a:extLst>
              <a:ext uri="{FF2B5EF4-FFF2-40B4-BE49-F238E27FC236}">
                <a16:creationId xmlns:a16="http://schemas.microsoft.com/office/drawing/2014/main" id="{ED456812-F48C-8852-022C-5C709448B1CD}"/>
              </a:ext>
            </a:extLst>
          </p:cNvPr>
          <p:cNvSpPr txBox="1">
            <a:spLocks/>
          </p:cNvSpPr>
          <p:nvPr/>
        </p:nvSpPr>
        <p:spPr>
          <a:xfrm>
            <a:off x="2702702" y="4218270"/>
            <a:ext cx="2271987" cy="894896"/>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None/>
            </a:pPr>
            <a:r>
              <a:rPr lang="en-GB" sz="1600" dirty="0">
                <a:sym typeface="Wingdings" panose="05000000000000000000" pitchFamily="2" charset="2"/>
              </a:rPr>
              <a:t>Expectations from e.g., friends, family or colleagues</a:t>
            </a:r>
          </a:p>
          <a:p>
            <a:endParaRPr lang="en-GB" dirty="0"/>
          </a:p>
        </p:txBody>
      </p:sp>
      <p:sp>
        <p:nvSpPr>
          <p:cNvPr id="10" name="Rechthoek 9">
            <a:extLst>
              <a:ext uri="{FF2B5EF4-FFF2-40B4-BE49-F238E27FC236}">
                <a16:creationId xmlns:a16="http://schemas.microsoft.com/office/drawing/2014/main" id="{F9EB7A70-26D0-57A5-73D4-3B15C0A9DEED}"/>
              </a:ext>
            </a:extLst>
          </p:cNvPr>
          <p:cNvSpPr/>
          <p:nvPr/>
        </p:nvSpPr>
        <p:spPr>
          <a:xfrm>
            <a:off x="-87923" y="-74200"/>
            <a:ext cx="12502661" cy="886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Afbeelding 10">
            <a:extLst>
              <a:ext uri="{FF2B5EF4-FFF2-40B4-BE49-F238E27FC236}">
                <a16:creationId xmlns:a16="http://schemas.microsoft.com/office/drawing/2014/main" id="{7C9AB79A-5071-5788-ABDF-D09EE59BFA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58229" y="14367"/>
            <a:ext cx="693845" cy="725564"/>
          </a:xfrm>
          <a:prstGeom prst="rect">
            <a:avLst/>
          </a:prstGeom>
        </p:spPr>
      </p:pic>
      <p:sp>
        <p:nvSpPr>
          <p:cNvPr id="7" name="Rechthoek 6">
            <a:extLst>
              <a:ext uri="{FF2B5EF4-FFF2-40B4-BE49-F238E27FC236}">
                <a16:creationId xmlns:a16="http://schemas.microsoft.com/office/drawing/2014/main" id="{43B43D14-0E5F-ADCA-C48A-949F791CD249}"/>
              </a:ext>
            </a:extLst>
          </p:cNvPr>
          <p:cNvSpPr/>
          <p:nvPr/>
        </p:nvSpPr>
        <p:spPr>
          <a:xfrm>
            <a:off x="5371052" y="2533245"/>
            <a:ext cx="1344706" cy="99109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hthoek 7">
            <a:extLst>
              <a:ext uri="{FF2B5EF4-FFF2-40B4-BE49-F238E27FC236}">
                <a16:creationId xmlns:a16="http://schemas.microsoft.com/office/drawing/2014/main" id="{F9748C0B-D3BF-7A95-73E7-18C41B66EBA1}"/>
              </a:ext>
            </a:extLst>
          </p:cNvPr>
          <p:cNvSpPr/>
          <p:nvPr/>
        </p:nvSpPr>
        <p:spPr>
          <a:xfrm>
            <a:off x="5371052" y="4083678"/>
            <a:ext cx="1344706" cy="9910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hthoek 8">
            <a:extLst>
              <a:ext uri="{FF2B5EF4-FFF2-40B4-BE49-F238E27FC236}">
                <a16:creationId xmlns:a16="http://schemas.microsoft.com/office/drawing/2014/main" id="{AC171332-9A13-DE44-5CAE-03E8DA7F873D}"/>
              </a:ext>
            </a:extLst>
          </p:cNvPr>
          <p:cNvSpPr/>
          <p:nvPr/>
        </p:nvSpPr>
        <p:spPr>
          <a:xfrm>
            <a:off x="5371052" y="5598329"/>
            <a:ext cx="1344706" cy="9910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jdelijke aanduiding voor inhoud 2">
            <a:extLst>
              <a:ext uri="{FF2B5EF4-FFF2-40B4-BE49-F238E27FC236}">
                <a16:creationId xmlns:a16="http://schemas.microsoft.com/office/drawing/2014/main" id="{24C9D6ED-649C-BA41-9872-9ACBE232849E}"/>
              </a:ext>
            </a:extLst>
          </p:cNvPr>
          <p:cNvSpPr>
            <a:spLocks noGrp="1"/>
          </p:cNvSpPr>
          <p:nvPr>
            <p:ph idx="1"/>
          </p:nvPr>
        </p:nvSpPr>
        <p:spPr>
          <a:xfrm>
            <a:off x="2672079" y="2574953"/>
            <a:ext cx="2095768" cy="1157533"/>
          </a:xfrm>
        </p:spPr>
        <p:txBody>
          <a:bodyPr>
            <a:noAutofit/>
          </a:bodyPr>
          <a:lstStyle/>
          <a:p>
            <a:pPr marL="0" indent="0">
              <a:buNone/>
            </a:pPr>
            <a:r>
              <a:rPr lang="en-GB" sz="1600" dirty="0">
                <a:sym typeface="Wingdings" panose="05000000000000000000" pitchFamily="2" charset="2"/>
              </a:rPr>
              <a:t>E</a:t>
            </a:r>
            <a:r>
              <a:rPr lang="en-GB" sz="1600" noProof="0" dirty="0">
                <a:sym typeface="Wingdings" panose="05000000000000000000" pitchFamily="2" charset="2"/>
              </a:rPr>
              <a:t>.g., driving a car is expensive, saves time, provides freedom or enhances one’s status</a:t>
            </a:r>
          </a:p>
        </p:txBody>
      </p:sp>
      <p:sp>
        <p:nvSpPr>
          <p:cNvPr id="17" name="Tekstvak 16">
            <a:extLst>
              <a:ext uri="{FF2B5EF4-FFF2-40B4-BE49-F238E27FC236}">
                <a16:creationId xmlns:a16="http://schemas.microsoft.com/office/drawing/2014/main" id="{AA81C68E-F310-FEA9-E051-E0854D171B8D}"/>
              </a:ext>
            </a:extLst>
          </p:cNvPr>
          <p:cNvSpPr txBox="1"/>
          <p:nvPr/>
        </p:nvSpPr>
        <p:spPr>
          <a:xfrm>
            <a:off x="9220114" y="6179557"/>
            <a:ext cx="3653204" cy="415498"/>
          </a:xfrm>
          <a:prstGeom prst="rect">
            <a:avLst/>
          </a:prstGeom>
          <a:noFill/>
        </p:spPr>
        <p:txBody>
          <a:bodyPr wrap="square">
            <a:spAutoFit/>
          </a:bodyPr>
          <a:lstStyle/>
          <a:p>
            <a:r>
              <a:rPr lang="en-GB" sz="1200" i="1" dirty="0"/>
              <a:t>The theory of planned behaviour</a:t>
            </a:r>
          </a:p>
          <a:p>
            <a:r>
              <a:rPr lang="en-GB" sz="900" i="1" dirty="0"/>
              <a:t>(Taken from Chapter 3)</a:t>
            </a:r>
          </a:p>
        </p:txBody>
      </p:sp>
      <p:sp>
        <p:nvSpPr>
          <p:cNvPr id="18" name="Tijdelijke aanduiding voor inhoud 2">
            <a:extLst>
              <a:ext uri="{FF2B5EF4-FFF2-40B4-BE49-F238E27FC236}">
                <a16:creationId xmlns:a16="http://schemas.microsoft.com/office/drawing/2014/main" id="{604F2591-4988-EDA5-ADF5-ECCC94A85C3A}"/>
              </a:ext>
            </a:extLst>
          </p:cNvPr>
          <p:cNvSpPr txBox="1">
            <a:spLocks/>
          </p:cNvSpPr>
          <p:nvPr/>
        </p:nvSpPr>
        <p:spPr>
          <a:xfrm>
            <a:off x="146328" y="2491277"/>
            <a:ext cx="2664430" cy="1157533"/>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Font typeface="Arial" pitchFamily="34" charset="0"/>
              <a:buNone/>
            </a:pPr>
            <a:r>
              <a:rPr lang="en-GB" sz="1600" dirty="0">
                <a:sym typeface="Wingdings" panose="05000000000000000000" pitchFamily="2" charset="2"/>
              </a:rPr>
              <a:t>To which extent do people think that a behaviour will result in particular outcomes and thus will yield different costs and benefits </a:t>
            </a:r>
          </a:p>
        </p:txBody>
      </p:sp>
      <p:sp>
        <p:nvSpPr>
          <p:cNvPr id="19" name="Tekstvak 18">
            <a:extLst>
              <a:ext uri="{FF2B5EF4-FFF2-40B4-BE49-F238E27FC236}">
                <a16:creationId xmlns:a16="http://schemas.microsoft.com/office/drawing/2014/main" id="{485539E3-6A47-F86E-5D20-73BE831E27D8}"/>
              </a:ext>
            </a:extLst>
          </p:cNvPr>
          <p:cNvSpPr txBox="1"/>
          <p:nvPr/>
        </p:nvSpPr>
        <p:spPr>
          <a:xfrm>
            <a:off x="146328" y="2035761"/>
            <a:ext cx="1094530" cy="369332"/>
          </a:xfrm>
          <a:prstGeom prst="rect">
            <a:avLst/>
          </a:prstGeom>
          <a:noFill/>
        </p:spPr>
        <p:txBody>
          <a:bodyPr wrap="none" rtlCol="0">
            <a:spAutoFit/>
          </a:bodyPr>
          <a:lstStyle/>
          <a:p>
            <a:r>
              <a:rPr lang="en-GB" b="1" dirty="0"/>
              <a:t>Definition</a:t>
            </a:r>
          </a:p>
        </p:txBody>
      </p:sp>
      <p:sp>
        <p:nvSpPr>
          <p:cNvPr id="20" name="Tekstvak 19">
            <a:extLst>
              <a:ext uri="{FF2B5EF4-FFF2-40B4-BE49-F238E27FC236}">
                <a16:creationId xmlns:a16="http://schemas.microsoft.com/office/drawing/2014/main" id="{17D3B1D8-20F3-EED5-C334-A6DF3C006920}"/>
              </a:ext>
            </a:extLst>
          </p:cNvPr>
          <p:cNvSpPr txBox="1"/>
          <p:nvPr/>
        </p:nvSpPr>
        <p:spPr>
          <a:xfrm>
            <a:off x="2657691" y="2014366"/>
            <a:ext cx="2573269" cy="369332"/>
          </a:xfrm>
          <a:prstGeom prst="rect">
            <a:avLst/>
          </a:prstGeom>
          <a:noFill/>
        </p:spPr>
        <p:txBody>
          <a:bodyPr wrap="none" rtlCol="0">
            <a:spAutoFit/>
          </a:bodyPr>
          <a:lstStyle/>
          <a:p>
            <a:r>
              <a:rPr lang="en-GB" dirty="0"/>
              <a:t>Car mode choice example</a:t>
            </a:r>
          </a:p>
        </p:txBody>
      </p:sp>
      <p:sp>
        <p:nvSpPr>
          <p:cNvPr id="21" name="Rechthoek 20">
            <a:extLst>
              <a:ext uri="{FF2B5EF4-FFF2-40B4-BE49-F238E27FC236}">
                <a16:creationId xmlns:a16="http://schemas.microsoft.com/office/drawing/2014/main" id="{FB3DB56F-FAB8-2598-CBEF-72A0D659B9FF}"/>
              </a:ext>
            </a:extLst>
          </p:cNvPr>
          <p:cNvSpPr/>
          <p:nvPr/>
        </p:nvSpPr>
        <p:spPr>
          <a:xfrm>
            <a:off x="105253" y="1939289"/>
            <a:ext cx="2525751" cy="48290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kstvak 23">
            <a:extLst>
              <a:ext uri="{FF2B5EF4-FFF2-40B4-BE49-F238E27FC236}">
                <a16:creationId xmlns:a16="http://schemas.microsoft.com/office/drawing/2014/main" id="{65291BBB-0E61-3209-4324-815A3BDFF99A}"/>
              </a:ext>
            </a:extLst>
          </p:cNvPr>
          <p:cNvSpPr txBox="1"/>
          <p:nvPr/>
        </p:nvSpPr>
        <p:spPr>
          <a:xfrm>
            <a:off x="158965" y="4084959"/>
            <a:ext cx="2411372" cy="1077218"/>
          </a:xfrm>
          <a:prstGeom prst="rect">
            <a:avLst/>
          </a:prstGeom>
          <a:noFill/>
        </p:spPr>
        <p:txBody>
          <a:bodyPr wrap="square" rtlCol="0">
            <a:spAutoFit/>
          </a:bodyPr>
          <a:lstStyle/>
          <a:p>
            <a:r>
              <a:rPr lang="en-GB" sz="1600" dirty="0"/>
              <a:t>To which extent do people believe that important others approve or disapprove the behaviour</a:t>
            </a:r>
          </a:p>
        </p:txBody>
      </p:sp>
      <p:sp>
        <p:nvSpPr>
          <p:cNvPr id="25" name="Tekstvak 24">
            <a:extLst>
              <a:ext uri="{FF2B5EF4-FFF2-40B4-BE49-F238E27FC236}">
                <a16:creationId xmlns:a16="http://schemas.microsoft.com/office/drawing/2014/main" id="{B14096BD-F96B-6103-02FB-A2C122822BED}"/>
              </a:ext>
            </a:extLst>
          </p:cNvPr>
          <p:cNvSpPr txBox="1"/>
          <p:nvPr/>
        </p:nvSpPr>
        <p:spPr>
          <a:xfrm>
            <a:off x="2678491" y="5616821"/>
            <a:ext cx="2411372" cy="954107"/>
          </a:xfrm>
          <a:prstGeom prst="rect">
            <a:avLst/>
          </a:prstGeom>
          <a:noFill/>
        </p:spPr>
        <p:txBody>
          <a:bodyPr wrap="square" rtlCol="0">
            <a:spAutoFit/>
          </a:bodyPr>
          <a:lstStyle/>
          <a:p>
            <a:r>
              <a:rPr lang="en-GB" sz="1400" dirty="0"/>
              <a:t>E.g., the extent to which they feel capable of using the bus due to knowing the timetable and having the money</a:t>
            </a:r>
          </a:p>
        </p:txBody>
      </p:sp>
      <p:sp>
        <p:nvSpPr>
          <p:cNvPr id="26" name="Tekstvak 25">
            <a:extLst>
              <a:ext uri="{FF2B5EF4-FFF2-40B4-BE49-F238E27FC236}">
                <a16:creationId xmlns:a16="http://schemas.microsoft.com/office/drawing/2014/main" id="{87F2F474-8CBB-9CDE-4F9E-3583E5F67F2F}"/>
              </a:ext>
            </a:extLst>
          </p:cNvPr>
          <p:cNvSpPr txBox="1"/>
          <p:nvPr/>
        </p:nvSpPr>
        <p:spPr>
          <a:xfrm>
            <a:off x="146328" y="5558907"/>
            <a:ext cx="2411372" cy="1077218"/>
          </a:xfrm>
          <a:prstGeom prst="rect">
            <a:avLst/>
          </a:prstGeom>
          <a:noFill/>
        </p:spPr>
        <p:txBody>
          <a:bodyPr wrap="square" rtlCol="0">
            <a:spAutoFit/>
          </a:bodyPr>
          <a:lstStyle/>
          <a:p>
            <a:pPr marL="0" indent="0">
              <a:buNone/>
            </a:pPr>
            <a:r>
              <a:rPr lang="en-GB" sz="1600" dirty="0">
                <a:sym typeface="Wingdings" panose="05000000000000000000" pitchFamily="2" charset="2"/>
              </a:rPr>
              <a:t>To which extent do people think they are capable of engaging in relevant behaviour</a:t>
            </a:r>
          </a:p>
        </p:txBody>
      </p:sp>
    </p:spTree>
    <p:extLst>
      <p:ext uri="{BB962C8B-B14F-4D97-AF65-F5344CB8AC3E}">
        <p14:creationId xmlns:p14="http://schemas.microsoft.com/office/powerpoint/2010/main" val="3823552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D5839994-8C14-DBF2-3183-221EA9EA52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7106" y="2491277"/>
            <a:ext cx="6706593" cy="4157321"/>
          </a:xfrm>
          <a:prstGeom prst="rect">
            <a:avLst/>
          </a:prstGeom>
        </p:spPr>
      </p:pic>
      <p:sp>
        <p:nvSpPr>
          <p:cNvPr id="12" name="Rechthoek 11">
            <a:extLst>
              <a:ext uri="{FF2B5EF4-FFF2-40B4-BE49-F238E27FC236}">
                <a16:creationId xmlns:a16="http://schemas.microsoft.com/office/drawing/2014/main" id="{97AA5690-6211-F2CE-1387-0B3F7794EBD4}"/>
              </a:ext>
            </a:extLst>
          </p:cNvPr>
          <p:cNvSpPr/>
          <p:nvPr/>
        </p:nvSpPr>
        <p:spPr>
          <a:xfrm>
            <a:off x="832376" y="2459158"/>
            <a:ext cx="4251333" cy="116482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noProof="0" dirty="0">
                <a:solidFill>
                  <a:schemeClr val="tx1"/>
                </a:solidFill>
              </a:rPr>
              <a:t>“Men travel more by car because they like driving”</a:t>
            </a:r>
            <a:endParaRPr lang="en-GB" dirty="0">
              <a:solidFill>
                <a:schemeClr val="tx1"/>
              </a:solidFill>
            </a:endParaRPr>
          </a:p>
        </p:txBody>
      </p:sp>
      <p:sp>
        <p:nvSpPr>
          <p:cNvPr id="14" name="Rechthoek 13">
            <a:extLst>
              <a:ext uri="{FF2B5EF4-FFF2-40B4-BE49-F238E27FC236}">
                <a16:creationId xmlns:a16="http://schemas.microsoft.com/office/drawing/2014/main" id="{10D48398-CD65-559A-8B99-67F9A41F1259}"/>
              </a:ext>
            </a:extLst>
          </p:cNvPr>
          <p:cNvSpPr/>
          <p:nvPr/>
        </p:nvSpPr>
        <p:spPr>
          <a:xfrm>
            <a:off x="832375" y="5504230"/>
            <a:ext cx="4251333" cy="1164820"/>
          </a:xfrm>
          <a:prstGeom prst="rect">
            <a:avLst/>
          </a:prstGeom>
          <a:solidFill>
            <a:srgbClr val="92D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tx1"/>
                </a:solidFill>
              </a:rPr>
              <a:t>“</a:t>
            </a:r>
            <a:r>
              <a:rPr lang="en-US" noProof="0" dirty="0">
                <a:solidFill>
                  <a:schemeClr val="tx1"/>
                </a:solidFill>
              </a:rPr>
              <a:t>Low-income groups may drive less because they have a lower perceived </a:t>
            </a:r>
            <a:r>
              <a:rPr lang="en-US" noProof="0" dirty="0" err="1">
                <a:solidFill>
                  <a:schemeClr val="tx1"/>
                </a:solidFill>
              </a:rPr>
              <a:t>behaviour</a:t>
            </a:r>
            <a:r>
              <a:rPr lang="en-US" noProof="0" dirty="0">
                <a:solidFill>
                  <a:schemeClr val="tx1"/>
                </a:solidFill>
              </a:rPr>
              <a:t> control”</a:t>
            </a:r>
            <a:endParaRPr lang="en-GB" dirty="0">
              <a:solidFill>
                <a:schemeClr val="tx1"/>
              </a:solidFill>
            </a:endParaRPr>
          </a:p>
        </p:txBody>
      </p:sp>
      <p:sp>
        <p:nvSpPr>
          <p:cNvPr id="13" name="Rechthoek 12">
            <a:extLst>
              <a:ext uri="{FF2B5EF4-FFF2-40B4-BE49-F238E27FC236}">
                <a16:creationId xmlns:a16="http://schemas.microsoft.com/office/drawing/2014/main" id="{82DC89C2-F711-9C86-60F1-D0E4AD5988B9}"/>
              </a:ext>
            </a:extLst>
          </p:cNvPr>
          <p:cNvSpPr/>
          <p:nvPr/>
        </p:nvSpPr>
        <p:spPr>
          <a:xfrm>
            <a:off x="832377" y="4035948"/>
            <a:ext cx="4251332" cy="1164820"/>
          </a:xfrm>
          <a:prstGeom prst="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solidFill>
                  <a:schemeClr val="tx1"/>
                </a:solidFill>
              </a:rPr>
              <a:t>“People with strong environmental values may drive less because of the negative environmental consequences”</a:t>
            </a:r>
          </a:p>
        </p:txBody>
      </p:sp>
      <p:sp>
        <p:nvSpPr>
          <p:cNvPr id="5" name="Tijdelijke aanduiding voor inhoud 2">
            <a:extLst>
              <a:ext uri="{FF2B5EF4-FFF2-40B4-BE49-F238E27FC236}">
                <a16:creationId xmlns:a16="http://schemas.microsoft.com/office/drawing/2014/main" id="{ED456812-F48C-8852-022C-5C709448B1CD}"/>
              </a:ext>
            </a:extLst>
          </p:cNvPr>
          <p:cNvSpPr txBox="1">
            <a:spLocks/>
          </p:cNvSpPr>
          <p:nvPr/>
        </p:nvSpPr>
        <p:spPr>
          <a:xfrm>
            <a:off x="2773798" y="4099387"/>
            <a:ext cx="2271987" cy="894896"/>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None/>
            </a:pPr>
            <a:endParaRPr lang="en-GB" dirty="0"/>
          </a:p>
        </p:txBody>
      </p:sp>
      <p:sp>
        <p:nvSpPr>
          <p:cNvPr id="10" name="Rechthoek 9">
            <a:extLst>
              <a:ext uri="{FF2B5EF4-FFF2-40B4-BE49-F238E27FC236}">
                <a16:creationId xmlns:a16="http://schemas.microsoft.com/office/drawing/2014/main" id="{F9EB7A70-26D0-57A5-73D4-3B15C0A9DEED}"/>
              </a:ext>
            </a:extLst>
          </p:cNvPr>
          <p:cNvSpPr/>
          <p:nvPr/>
        </p:nvSpPr>
        <p:spPr>
          <a:xfrm>
            <a:off x="-87923" y="-74200"/>
            <a:ext cx="12502661" cy="886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Afbeelding 10">
            <a:extLst>
              <a:ext uri="{FF2B5EF4-FFF2-40B4-BE49-F238E27FC236}">
                <a16:creationId xmlns:a16="http://schemas.microsoft.com/office/drawing/2014/main" id="{7C9AB79A-5071-5788-ABDF-D09EE59BFA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58229" y="14367"/>
            <a:ext cx="693845" cy="725564"/>
          </a:xfrm>
          <a:prstGeom prst="rect">
            <a:avLst/>
          </a:prstGeom>
        </p:spPr>
      </p:pic>
      <p:sp>
        <p:nvSpPr>
          <p:cNvPr id="7" name="Rechthoek 6">
            <a:extLst>
              <a:ext uri="{FF2B5EF4-FFF2-40B4-BE49-F238E27FC236}">
                <a16:creationId xmlns:a16="http://schemas.microsoft.com/office/drawing/2014/main" id="{43B43D14-0E5F-ADCA-C48A-949F791CD249}"/>
              </a:ext>
            </a:extLst>
          </p:cNvPr>
          <p:cNvSpPr/>
          <p:nvPr/>
        </p:nvSpPr>
        <p:spPr>
          <a:xfrm>
            <a:off x="5371052" y="2533245"/>
            <a:ext cx="1344706" cy="99109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hthoek 7">
            <a:extLst>
              <a:ext uri="{FF2B5EF4-FFF2-40B4-BE49-F238E27FC236}">
                <a16:creationId xmlns:a16="http://schemas.microsoft.com/office/drawing/2014/main" id="{F9748C0B-D3BF-7A95-73E7-18C41B66EBA1}"/>
              </a:ext>
            </a:extLst>
          </p:cNvPr>
          <p:cNvSpPr/>
          <p:nvPr/>
        </p:nvSpPr>
        <p:spPr>
          <a:xfrm>
            <a:off x="5371052" y="4083678"/>
            <a:ext cx="1344706" cy="991092"/>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hthoek 8">
            <a:extLst>
              <a:ext uri="{FF2B5EF4-FFF2-40B4-BE49-F238E27FC236}">
                <a16:creationId xmlns:a16="http://schemas.microsoft.com/office/drawing/2014/main" id="{AC171332-9A13-DE44-5CAE-03E8DA7F873D}"/>
              </a:ext>
            </a:extLst>
          </p:cNvPr>
          <p:cNvSpPr/>
          <p:nvPr/>
        </p:nvSpPr>
        <p:spPr>
          <a:xfrm>
            <a:off x="5371052" y="5598329"/>
            <a:ext cx="1344706" cy="9910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kstvak 16">
            <a:extLst>
              <a:ext uri="{FF2B5EF4-FFF2-40B4-BE49-F238E27FC236}">
                <a16:creationId xmlns:a16="http://schemas.microsoft.com/office/drawing/2014/main" id="{AA81C68E-F310-FEA9-E051-E0854D171B8D}"/>
              </a:ext>
            </a:extLst>
          </p:cNvPr>
          <p:cNvSpPr txBox="1"/>
          <p:nvPr/>
        </p:nvSpPr>
        <p:spPr>
          <a:xfrm>
            <a:off x="9220114" y="6179557"/>
            <a:ext cx="3653204" cy="415498"/>
          </a:xfrm>
          <a:prstGeom prst="rect">
            <a:avLst/>
          </a:prstGeom>
          <a:noFill/>
        </p:spPr>
        <p:txBody>
          <a:bodyPr wrap="square">
            <a:spAutoFit/>
          </a:bodyPr>
          <a:lstStyle/>
          <a:p>
            <a:r>
              <a:rPr lang="en-GB" sz="1200" i="1" dirty="0"/>
              <a:t>The theory of planned behaviour</a:t>
            </a:r>
          </a:p>
          <a:p>
            <a:r>
              <a:rPr lang="en-GB" sz="900" i="1" dirty="0"/>
              <a:t>(Taken from Chapter 3)</a:t>
            </a:r>
          </a:p>
        </p:txBody>
      </p:sp>
      <p:sp>
        <p:nvSpPr>
          <p:cNvPr id="27" name="Tekstvak 26">
            <a:extLst>
              <a:ext uri="{FF2B5EF4-FFF2-40B4-BE49-F238E27FC236}">
                <a16:creationId xmlns:a16="http://schemas.microsoft.com/office/drawing/2014/main" id="{410A1183-6AC6-FC7A-01E3-B89533F04254}"/>
              </a:ext>
            </a:extLst>
          </p:cNvPr>
          <p:cNvSpPr txBox="1"/>
          <p:nvPr/>
        </p:nvSpPr>
        <p:spPr>
          <a:xfrm>
            <a:off x="770828" y="1693215"/>
            <a:ext cx="8100609" cy="646331"/>
          </a:xfrm>
          <a:prstGeom prst="rect">
            <a:avLst/>
          </a:prstGeom>
          <a:noFill/>
        </p:spPr>
        <p:txBody>
          <a:bodyPr wrap="square">
            <a:spAutoFit/>
          </a:bodyPr>
          <a:lstStyle/>
          <a:p>
            <a:pPr marL="0" indent="0">
              <a:buNone/>
            </a:pPr>
            <a:r>
              <a:rPr lang="en-US" noProof="0" dirty="0"/>
              <a:t>Other factors, such as demographics and personal values, affect </a:t>
            </a:r>
            <a:r>
              <a:rPr lang="en-US" noProof="0" dirty="0" err="1"/>
              <a:t>behaviour</a:t>
            </a:r>
            <a:r>
              <a:rPr lang="en-US" noProof="0" dirty="0"/>
              <a:t> indirectly</a:t>
            </a:r>
            <a:r>
              <a:rPr lang="en-US" dirty="0"/>
              <a:t> F</a:t>
            </a:r>
            <a:r>
              <a:rPr lang="en-US" noProof="0" dirty="0"/>
              <a:t>or example:</a:t>
            </a:r>
          </a:p>
        </p:txBody>
      </p:sp>
      <p:sp>
        <p:nvSpPr>
          <p:cNvPr id="2" name="Titel 1">
            <a:extLst>
              <a:ext uri="{FF2B5EF4-FFF2-40B4-BE49-F238E27FC236}">
                <a16:creationId xmlns:a16="http://schemas.microsoft.com/office/drawing/2014/main" id="{41A8F1B3-180B-DDC4-CD97-EC1148AE7E69}"/>
              </a:ext>
            </a:extLst>
          </p:cNvPr>
          <p:cNvSpPr>
            <a:spLocks noGrp="1"/>
          </p:cNvSpPr>
          <p:nvPr>
            <p:ph type="title"/>
          </p:nvPr>
        </p:nvSpPr>
        <p:spPr>
          <a:xfrm>
            <a:off x="575142" y="398277"/>
            <a:ext cx="10977950" cy="1658198"/>
          </a:xfrm>
        </p:spPr>
        <p:txBody>
          <a:bodyPr>
            <a:normAutofit/>
          </a:bodyPr>
          <a:lstStyle/>
          <a:p>
            <a:r>
              <a:rPr lang="en-GB" sz="4000" noProof="0" dirty="0"/>
              <a:t>Perceived cost and benefit: Theory of planned behaviour</a:t>
            </a:r>
          </a:p>
        </p:txBody>
      </p:sp>
    </p:spTree>
    <p:extLst>
      <p:ext uri="{BB962C8B-B14F-4D97-AF65-F5344CB8AC3E}">
        <p14:creationId xmlns:p14="http://schemas.microsoft.com/office/powerpoint/2010/main" val="1995105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D9E3A-8469-5BEB-5C4D-A66585EB106D}"/>
              </a:ext>
            </a:extLst>
          </p:cNvPr>
          <p:cNvSpPr>
            <a:spLocks noGrp="1"/>
          </p:cNvSpPr>
          <p:nvPr>
            <p:ph type="title"/>
          </p:nvPr>
        </p:nvSpPr>
        <p:spPr/>
        <p:txBody>
          <a:bodyPr/>
          <a:lstStyle/>
          <a:p>
            <a:r>
              <a:rPr lang="en-GB" noProof="0" dirty="0"/>
              <a:t>Moral and normative concerns</a:t>
            </a:r>
          </a:p>
        </p:txBody>
      </p:sp>
      <p:sp>
        <p:nvSpPr>
          <p:cNvPr id="3" name="Tijdelijke aanduiding voor inhoud 2">
            <a:extLst>
              <a:ext uri="{FF2B5EF4-FFF2-40B4-BE49-F238E27FC236}">
                <a16:creationId xmlns:a16="http://schemas.microsoft.com/office/drawing/2014/main" id="{9187C169-72CF-6440-AC2E-FFAB0874BD83}"/>
              </a:ext>
            </a:extLst>
          </p:cNvPr>
          <p:cNvSpPr>
            <a:spLocks noGrp="1"/>
          </p:cNvSpPr>
          <p:nvPr>
            <p:ph idx="1"/>
          </p:nvPr>
        </p:nvSpPr>
        <p:spPr>
          <a:xfrm>
            <a:off x="668638" y="3082059"/>
            <a:ext cx="5494769" cy="4126536"/>
          </a:xfrm>
        </p:spPr>
        <p:txBody>
          <a:bodyPr>
            <a:normAutofit/>
          </a:bodyPr>
          <a:lstStyle/>
          <a:p>
            <a:pPr marL="0" indent="0">
              <a:lnSpc>
                <a:spcPct val="100000"/>
              </a:lnSpc>
              <a:buNone/>
            </a:pPr>
            <a:r>
              <a:rPr lang="en-GB" sz="1800" b="1" noProof="0" dirty="0"/>
              <a:t>Norm Activation </a:t>
            </a:r>
            <a:r>
              <a:rPr lang="en-GB" sz="1800" b="1" dirty="0"/>
              <a:t>Model</a:t>
            </a:r>
            <a:r>
              <a:rPr lang="en-GB" sz="1800" b="1" noProof="0" dirty="0"/>
              <a:t> (NAM):</a:t>
            </a:r>
            <a:br>
              <a:rPr lang="en-GB" sz="1800" noProof="0" dirty="0"/>
            </a:br>
            <a:r>
              <a:rPr lang="en-GB" sz="1800" dirty="0"/>
              <a:t>Personal norms determine people’s behavioural choices</a:t>
            </a:r>
            <a:br>
              <a:rPr lang="en-GB" sz="1800" dirty="0"/>
            </a:br>
            <a:br>
              <a:rPr lang="en-GB" sz="1800" dirty="0"/>
            </a:br>
            <a:r>
              <a:rPr lang="en-GB" sz="1800" dirty="0"/>
              <a:t>Example: If a person feels a moral obligation to reduce CO2 emissions (problem awareness), then they would be more likely to engage in sustainable behaviour and feel that they can help reduce these impacts (outcome efficacy)</a:t>
            </a:r>
            <a:endParaRPr lang="en-GB" sz="1800" noProof="0" dirty="0"/>
          </a:p>
          <a:p>
            <a:pPr marL="0" indent="0">
              <a:buNone/>
            </a:pPr>
            <a:endParaRPr lang="en-GB" noProof="0" dirty="0"/>
          </a:p>
        </p:txBody>
      </p:sp>
      <p:sp>
        <p:nvSpPr>
          <p:cNvPr id="8" name="Tekstvak 7">
            <a:extLst>
              <a:ext uri="{FF2B5EF4-FFF2-40B4-BE49-F238E27FC236}">
                <a16:creationId xmlns:a16="http://schemas.microsoft.com/office/drawing/2014/main" id="{2CFF5C4A-8A68-40CC-EE09-D71EB205A275}"/>
              </a:ext>
            </a:extLst>
          </p:cNvPr>
          <p:cNvSpPr txBox="1"/>
          <p:nvPr/>
        </p:nvSpPr>
        <p:spPr>
          <a:xfrm>
            <a:off x="657224" y="1821130"/>
            <a:ext cx="10718908" cy="1323439"/>
          </a:xfrm>
          <a:prstGeom prst="rect">
            <a:avLst/>
          </a:prstGeom>
          <a:noFill/>
        </p:spPr>
        <p:txBody>
          <a:bodyPr wrap="square" rtlCol="0">
            <a:spAutoFit/>
          </a:bodyPr>
          <a:lstStyle/>
          <a:p>
            <a:r>
              <a:rPr lang="en-GB" sz="2000" noProof="0" dirty="0"/>
              <a:t>Environmental values can act as a motivational source to trigger sustainable mobility decisions and behaviours</a:t>
            </a:r>
          </a:p>
          <a:p>
            <a:endParaRPr lang="en-GB" sz="2000" dirty="0"/>
          </a:p>
          <a:p>
            <a:r>
              <a:rPr lang="en-GB" sz="2000" dirty="0"/>
              <a:t>Several studies examined the role of moral and normative considerations underlying travel behaviour:</a:t>
            </a:r>
          </a:p>
        </p:txBody>
      </p:sp>
      <p:sp>
        <p:nvSpPr>
          <p:cNvPr id="6" name="Rechthoek 5">
            <a:extLst>
              <a:ext uri="{FF2B5EF4-FFF2-40B4-BE49-F238E27FC236}">
                <a16:creationId xmlns:a16="http://schemas.microsoft.com/office/drawing/2014/main" id="{E02476B2-4303-FCCE-6D19-76246D5519B0}"/>
              </a:ext>
            </a:extLst>
          </p:cNvPr>
          <p:cNvSpPr/>
          <p:nvPr/>
        </p:nvSpPr>
        <p:spPr>
          <a:xfrm>
            <a:off x="-87923" y="-74200"/>
            <a:ext cx="12502661" cy="886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Afbeelding 8">
            <a:extLst>
              <a:ext uri="{FF2B5EF4-FFF2-40B4-BE49-F238E27FC236}">
                <a16:creationId xmlns:a16="http://schemas.microsoft.com/office/drawing/2014/main" id="{002C121C-28A9-6C5D-3292-557128E06A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58229" y="14367"/>
            <a:ext cx="693845" cy="725564"/>
          </a:xfrm>
          <a:prstGeom prst="rect">
            <a:avLst/>
          </a:prstGeom>
        </p:spPr>
      </p:pic>
      <p:sp>
        <p:nvSpPr>
          <p:cNvPr id="5" name="Tekstvak 4">
            <a:extLst>
              <a:ext uri="{FF2B5EF4-FFF2-40B4-BE49-F238E27FC236}">
                <a16:creationId xmlns:a16="http://schemas.microsoft.com/office/drawing/2014/main" id="{19DE1E93-57F0-3D34-5CFC-21366B693071}"/>
              </a:ext>
            </a:extLst>
          </p:cNvPr>
          <p:cNvSpPr txBox="1"/>
          <p:nvPr/>
        </p:nvSpPr>
        <p:spPr>
          <a:xfrm>
            <a:off x="6494756" y="3082059"/>
            <a:ext cx="5457317" cy="2585323"/>
          </a:xfrm>
          <a:prstGeom prst="rect">
            <a:avLst/>
          </a:prstGeom>
          <a:noFill/>
        </p:spPr>
        <p:txBody>
          <a:bodyPr wrap="square" rtlCol="0">
            <a:spAutoFit/>
          </a:bodyPr>
          <a:lstStyle/>
          <a:p>
            <a:r>
              <a:rPr lang="en-GB" b="1" noProof="0" dirty="0"/>
              <a:t>Value-Belief-</a:t>
            </a:r>
            <a:r>
              <a:rPr lang="en-GB" b="1" dirty="0"/>
              <a:t>N</a:t>
            </a:r>
            <a:r>
              <a:rPr lang="en-GB" b="1" noProof="0" dirty="0" err="1"/>
              <a:t>orm</a:t>
            </a:r>
            <a:r>
              <a:rPr lang="en-GB" b="1" noProof="0" dirty="0"/>
              <a:t> Theory (VBN): </a:t>
            </a:r>
            <a:br>
              <a:rPr lang="en-GB" noProof="0" dirty="0"/>
            </a:br>
            <a:r>
              <a:rPr lang="en-GB" dirty="0"/>
              <a:t>P</a:t>
            </a:r>
            <a:r>
              <a:rPr lang="en-GB" noProof="0" dirty="0" err="1"/>
              <a:t>roblem</a:t>
            </a:r>
            <a:r>
              <a:rPr lang="en-GB" noProof="0" dirty="0"/>
              <a:t> awareness is rooted in personal values</a:t>
            </a:r>
          </a:p>
          <a:p>
            <a:br>
              <a:rPr lang="en-GB" noProof="0" dirty="0"/>
            </a:br>
            <a:r>
              <a:rPr lang="en-GB" noProof="0" dirty="0"/>
              <a:t>Example: </a:t>
            </a:r>
            <a:r>
              <a:rPr lang="en-GB" dirty="0"/>
              <a:t>If a person has self-transcendence values, then the person has greater problem awareness, outcome efficacy, and stronger personal norms. They also more favourably evaluate interventions that aim to reduce car use, and they themselves are more willing to reduce their use of cars</a:t>
            </a:r>
          </a:p>
        </p:txBody>
      </p:sp>
      <p:sp>
        <p:nvSpPr>
          <p:cNvPr id="14" name="Tekstvak 13">
            <a:extLst>
              <a:ext uri="{FF2B5EF4-FFF2-40B4-BE49-F238E27FC236}">
                <a16:creationId xmlns:a16="http://schemas.microsoft.com/office/drawing/2014/main" id="{E6E12442-460A-AAFE-7D88-DEB2711B3B33}"/>
              </a:ext>
            </a:extLst>
          </p:cNvPr>
          <p:cNvSpPr txBox="1"/>
          <p:nvPr/>
        </p:nvSpPr>
        <p:spPr>
          <a:xfrm>
            <a:off x="668638" y="6299489"/>
            <a:ext cx="3653204" cy="415498"/>
          </a:xfrm>
          <a:prstGeom prst="rect">
            <a:avLst/>
          </a:prstGeom>
          <a:noFill/>
        </p:spPr>
        <p:txBody>
          <a:bodyPr wrap="square">
            <a:spAutoFit/>
          </a:bodyPr>
          <a:lstStyle/>
          <a:p>
            <a:r>
              <a:rPr lang="en-GB" sz="1200" i="1" dirty="0"/>
              <a:t>The norm activation model</a:t>
            </a:r>
          </a:p>
          <a:p>
            <a:r>
              <a:rPr lang="en-GB" sz="900" i="1" dirty="0"/>
              <a:t>(Taken from Chapter 3)</a:t>
            </a:r>
          </a:p>
        </p:txBody>
      </p:sp>
      <p:pic>
        <p:nvPicPr>
          <p:cNvPr id="7" name="Afbeelding 6">
            <a:extLst>
              <a:ext uri="{FF2B5EF4-FFF2-40B4-BE49-F238E27FC236}">
                <a16:creationId xmlns:a16="http://schemas.microsoft.com/office/drawing/2014/main" id="{8551E012-D7C9-2E89-402E-CE6B5BF929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4" y="5478119"/>
            <a:ext cx="5020408" cy="743261"/>
          </a:xfrm>
          <a:prstGeom prst="rect">
            <a:avLst/>
          </a:prstGeom>
        </p:spPr>
      </p:pic>
    </p:spTree>
    <p:extLst>
      <p:ext uri="{BB962C8B-B14F-4D97-AF65-F5344CB8AC3E}">
        <p14:creationId xmlns:p14="http://schemas.microsoft.com/office/powerpoint/2010/main" val="3944495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3CA63EA9-2C0A-EFBB-26AC-CAFDA48158A3}"/>
              </a:ext>
            </a:extLst>
          </p:cNvPr>
          <p:cNvSpPr/>
          <p:nvPr/>
        </p:nvSpPr>
        <p:spPr>
          <a:xfrm>
            <a:off x="582531" y="4865368"/>
            <a:ext cx="2269671" cy="159825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 name="Rechthoek 14">
            <a:extLst>
              <a:ext uri="{FF2B5EF4-FFF2-40B4-BE49-F238E27FC236}">
                <a16:creationId xmlns:a16="http://schemas.microsoft.com/office/drawing/2014/main" id="{FCC9BFC7-82CF-8D7C-A295-AB1A892CF699}"/>
              </a:ext>
            </a:extLst>
          </p:cNvPr>
          <p:cNvSpPr/>
          <p:nvPr/>
        </p:nvSpPr>
        <p:spPr>
          <a:xfrm>
            <a:off x="1836459" y="3094166"/>
            <a:ext cx="2269671" cy="159825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6" name="Rechthoek 15">
            <a:extLst>
              <a:ext uri="{FF2B5EF4-FFF2-40B4-BE49-F238E27FC236}">
                <a16:creationId xmlns:a16="http://schemas.microsoft.com/office/drawing/2014/main" id="{0D8AABB5-F050-4C8B-0868-DA5216C5346F}"/>
              </a:ext>
            </a:extLst>
          </p:cNvPr>
          <p:cNvSpPr/>
          <p:nvPr/>
        </p:nvSpPr>
        <p:spPr>
          <a:xfrm>
            <a:off x="2974247" y="4858520"/>
            <a:ext cx="2269671" cy="159825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F6E9B8C3-48A6-8257-3D46-3749116CF4B6}"/>
              </a:ext>
            </a:extLst>
          </p:cNvPr>
          <p:cNvSpPr>
            <a:spLocks noGrp="1"/>
          </p:cNvSpPr>
          <p:nvPr>
            <p:ph type="title"/>
          </p:nvPr>
        </p:nvSpPr>
        <p:spPr>
          <a:xfrm>
            <a:off x="657224" y="499533"/>
            <a:ext cx="10772775" cy="1658198"/>
          </a:xfrm>
        </p:spPr>
        <p:txBody>
          <a:bodyPr anchor="ctr">
            <a:normAutofit/>
          </a:bodyPr>
          <a:lstStyle/>
          <a:p>
            <a:r>
              <a:rPr lang="en-GB" dirty="0"/>
              <a:t>Motives of travel behaviour</a:t>
            </a:r>
            <a:endParaRPr lang="en-GB" noProof="0" dirty="0"/>
          </a:p>
        </p:txBody>
      </p:sp>
      <p:sp>
        <p:nvSpPr>
          <p:cNvPr id="3" name="Tijdelijke aanduiding voor inhoud 2">
            <a:extLst>
              <a:ext uri="{FF2B5EF4-FFF2-40B4-BE49-F238E27FC236}">
                <a16:creationId xmlns:a16="http://schemas.microsoft.com/office/drawing/2014/main" id="{55AB709A-299A-1564-1515-3045D46726A0}"/>
              </a:ext>
            </a:extLst>
          </p:cNvPr>
          <p:cNvSpPr>
            <a:spLocks noGrp="1"/>
          </p:cNvSpPr>
          <p:nvPr>
            <p:ph sz="half" idx="1"/>
          </p:nvPr>
        </p:nvSpPr>
        <p:spPr>
          <a:xfrm>
            <a:off x="1842363" y="2783844"/>
            <a:ext cx="2263768" cy="1825832"/>
          </a:xfrm>
        </p:spPr>
        <p:txBody>
          <a:bodyPr>
            <a:normAutofit/>
          </a:bodyPr>
          <a:lstStyle/>
          <a:p>
            <a:endParaRPr lang="en-GB" sz="1800" noProof="0" dirty="0"/>
          </a:p>
          <a:p>
            <a:r>
              <a:rPr lang="en-GB" sz="1800" b="1" noProof="0" dirty="0"/>
              <a:t>1. Instrumental</a:t>
            </a:r>
            <a:r>
              <a:rPr lang="en-GB" sz="1800" noProof="0" dirty="0"/>
              <a:t>: e.g. </a:t>
            </a:r>
          </a:p>
          <a:p>
            <a:r>
              <a:rPr lang="en-GB" sz="1800" noProof="0" dirty="0"/>
              <a:t>“if I drive to work I shall get there faster than if I take the train.”</a:t>
            </a:r>
          </a:p>
          <a:p>
            <a:endParaRPr lang="en-GB" sz="1800" noProof="0" dirty="0"/>
          </a:p>
          <a:p>
            <a:endParaRPr lang="en-GB" sz="1700" dirty="0"/>
          </a:p>
        </p:txBody>
      </p:sp>
      <p:pic>
        <p:nvPicPr>
          <p:cNvPr id="5" name="Afbeelding 4" descr="Afbeelding met speelgoed&#10;&#10;Automatisch gegenereerde beschrijving">
            <a:extLst>
              <a:ext uri="{FF2B5EF4-FFF2-40B4-BE49-F238E27FC236}">
                <a16:creationId xmlns:a16="http://schemas.microsoft.com/office/drawing/2014/main" id="{2E12544D-A230-C44B-081A-D18F006742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95202" y="2048608"/>
            <a:ext cx="5926045" cy="3955635"/>
          </a:xfrm>
          <a:prstGeom prst="rect">
            <a:avLst/>
          </a:prstGeom>
          <a:noFill/>
        </p:spPr>
      </p:pic>
      <p:sp>
        <p:nvSpPr>
          <p:cNvPr id="7" name="Tekstvak 6">
            <a:extLst>
              <a:ext uri="{FF2B5EF4-FFF2-40B4-BE49-F238E27FC236}">
                <a16:creationId xmlns:a16="http://schemas.microsoft.com/office/drawing/2014/main" id="{17E82BCF-EE7A-796B-22EF-3D4ABC266B24}"/>
              </a:ext>
            </a:extLst>
          </p:cNvPr>
          <p:cNvSpPr txBox="1"/>
          <p:nvPr/>
        </p:nvSpPr>
        <p:spPr>
          <a:xfrm>
            <a:off x="5510224" y="6004243"/>
            <a:ext cx="6096000" cy="230832"/>
          </a:xfrm>
          <a:prstGeom prst="rect">
            <a:avLst/>
          </a:prstGeom>
          <a:noFill/>
        </p:spPr>
        <p:txBody>
          <a:bodyPr wrap="square">
            <a:spAutoFit/>
          </a:bodyPr>
          <a:lstStyle/>
          <a:p>
            <a:r>
              <a:rPr lang="en-GB" sz="900" dirty="0">
                <a:hlinkClick r:id="rId3"/>
              </a:rPr>
              <a:t>Fitting in - Free image on </a:t>
            </a:r>
            <a:r>
              <a:rPr lang="en-GB" sz="900" dirty="0" err="1">
                <a:hlinkClick r:id="rId3"/>
              </a:rPr>
              <a:t>unsplash</a:t>
            </a:r>
            <a:r>
              <a:rPr lang="en-GB" sz="900" dirty="0"/>
              <a:t> </a:t>
            </a:r>
          </a:p>
        </p:txBody>
      </p:sp>
      <p:sp>
        <p:nvSpPr>
          <p:cNvPr id="6" name="Tijdelijke aanduiding voor inhoud 2">
            <a:extLst>
              <a:ext uri="{FF2B5EF4-FFF2-40B4-BE49-F238E27FC236}">
                <a16:creationId xmlns:a16="http://schemas.microsoft.com/office/drawing/2014/main" id="{C572C811-CED8-ADD9-9F5D-C332C3FF360F}"/>
              </a:ext>
            </a:extLst>
          </p:cNvPr>
          <p:cNvSpPr txBox="1">
            <a:spLocks/>
          </p:cNvSpPr>
          <p:nvPr/>
        </p:nvSpPr>
        <p:spPr>
          <a:xfrm>
            <a:off x="3101872" y="4616969"/>
            <a:ext cx="2263768" cy="1688289"/>
          </a:xfrm>
          <a:prstGeom prst="rect">
            <a:avLst/>
          </a:prstGeom>
        </p:spPr>
        <p:txBody>
          <a:bodyPr vert="horz" lIns="91440" tIns="45720" rIns="91440" bIns="45720" rtlCol="0">
            <a:normAutofit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18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9pPr>
          </a:lstStyle>
          <a:p>
            <a:endParaRPr lang="en-GB" sz="1800" dirty="0"/>
          </a:p>
          <a:p>
            <a:r>
              <a:rPr lang="en-GB" sz="1800" b="1" dirty="0"/>
              <a:t>2. Symbolic</a:t>
            </a:r>
            <a:r>
              <a:rPr lang="en-GB" sz="1800" dirty="0"/>
              <a:t>: e.g. </a:t>
            </a:r>
          </a:p>
          <a:p>
            <a:r>
              <a:rPr lang="en-GB" sz="1800" dirty="0"/>
              <a:t>“If I take the bus to work my colleagues will think I am a loser.”</a:t>
            </a:r>
          </a:p>
          <a:p>
            <a:endParaRPr lang="nl-NL" sz="1800" dirty="0"/>
          </a:p>
          <a:p>
            <a:endParaRPr lang="en-GB" sz="1700" dirty="0"/>
          </a:p>
        </p:txBody>
      </p:sp>
      <p:sp>
        <p:nvSpPr>
          <p:cNvPr id="8" name="Tijdelijke aanduiding voor inhoud 2">
            <a:extLst>
              <a:ext uri="{FF2B5EF4-FFF2-40B4-BE49-F238E27FC236}">
                <a16:creationId xmlns:a16="http://schemas.microsoft.com/office/drawing/2014/main" id="{02AE86E4-6D70-B1F4-02AB-3EFE5C1CBAB2}"/>
              </a:ext>
            </a:extLst>
          </p:cNvPr>
          <p:cNvSpPr txBox="1">
            <a:spLocks/>
          </p:cNvSpPr>
          <p:nvPr/>
        </p:nvSpPr>
        <p:spPr>
          <a:xfrm>
            <a:off x="512212" y="4609676"/>
            <a:ext cx="2263768" cy="1919442"/>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0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18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600" kern="1200">
                <a:solidFill>
                  <a:schemeClr val="tx1">
                    <a:lumMod val="85000"/>
                    <a:lumOff val="15000"/>
                  </a:schemeClr>
                </a:solidFill>
                <a:latin typeface="+mn-lt"/>
                <a:ea typeface="+mn-ea"/>
                <a:cs typeface="+mn-cs"/>
              </a:defRPr>
            </a:lvl9pPr>
          </a:lstStyle>
          <a:p>
            <a:endParaRPr lang="nl-NL" sz="1800" dirty="0"/>
          </a:p>
          <a:p>
            <a:r>
              <a:rPr lang="nl-NL" sz="1800" b="1" dirty="0"/>
              <a:t>3. </a:t>
            </a:r>
            <a:r>
              <a:rPr lang="nl-NL" sz="1800" b="1" dirty="0" err="1"/>
              <a:t>Affective</a:t>
            </a:r>
            <a:r>
              <a:rPr lang="nl-NL" sz="1800" dirty="0"/>
              <a:t>: e.g. </a:t>
            </a:r>
          </a:p>
          <a:p>
            <a:r>
              <a:rPr lang="nl-NL" sz="1800" dirty="0"/>
              <a:t>“</a:t>
            </a:r>
            <a:r>
              <a:rPr lang="nl-NL" sz="1800" dirty="0" err="1"/>
              <a:t>Driving</a:t>
            </a:r>
            <a:r>
              <a:rPr lang="nl-NL" sz="1800" dirty="0"/>
              <a:t> </a:t>
            </a:r>
            <a:r>
              <a:rPr lang="nl-NL" sz="1800" dirty="0" err="1"/>
              <a:t>to</a:t>
            </a:r>
            <a:r>
              <a:rPr lang="nl-NL" sz="1800" dirty="0"/>
              <a:t> </a:t>
            </a:r>
            <a:r>
              <a:rPr lang="nl-NL" sz="1800" dirty="0" err="1"/>
              <a:t>work</a:t>
            </a:r>
            <a:r>
              <a:rPr lang="nl-NL" sz="1800" dirty="0"/>
              <a:t> is more </a:t>
            </a:r>
            <a:r>
              <a:rPr lang="nl-NL" sz="1800" dirty="0" err="1"/>
              <a:t>fun</a:t>
            </a:r>
            <a:r>
              <a:rPr lang="nl-NL" sz="1800" dirty="0"/>
              <a:t> </a:t>
            </a:r>
            <a:r>
              <a:rPr lang="nl-NL" sz="1800" dirty="0" err="1"/>
              <a:t>than</a:t>
            </a:r>
            <a:r>
              <a:rPr lang="nl-NL" sz="1800" dirty="0"/>
              <a:t> </a:t>
            </a:r>
            <a:r>
              <a:rPr lang="nl-NL" sz="1800" dirty="0" err="1"/>
              <a:t>taking</a:t>
            </a:r>
            <a:r>
              <a:rPr lang="nl-NL" sz="1800" dirty="0"/>
              <a:t> </a:t>
            </a:r>
            <a:r>
              <a:rPr lang="nl-NL" sz="1800" dirty="0" err="1"/>
              <a:t>the</a:t>
            </a:r>
            <a:r>
              <a:rPr lang="nl-NL" sz="1800" dirty="0"/>
              <a:t> bus.”</a:t>
            </a:r>
          </a:p>
          <a:p>
            <a:endParaRPr lang="en-GB" sz="1700" dirty="0"/>
          </a:p>
        </p:txBody>
      </p:sp>
      <p:sp>
        <p:nvSpPr>
          <p:cNvPr id="13" name="Tekstvak 12">
            <a:extLst>
              <a:ext uri="{FF2B5EF4-FFF2-40B4-BE49-F238E27FC236}">
                <a16:creationId xmlns:a16="http://schemas.microsoft.com/office/drawing/2014/main" id="{979BD8B8-0011-2CC5-4B96-7ADAC5ED12EF}"/>
              </a:ext>
            </a:extLst>
          </p:cNvPr>
          <p:cNvSpPr txBox="1"/>
          <p:nvPr/>
        </p:nvSpPr>
        <p:spPr>
          <a:xfrm>
            <a:off x="657224" y="1960190"/>
            <a:ext cx="4708416" cy="1015663"/>
          </a:xfrm>
          <a:prstGeom prst="rect">
            <a:avLst/>
          </a:prstGeom>
          <a:noFill/>
        </p:spPr>
        <p:txBody>
          <a:bodyPr wrap="square">
            <a:spAutoFit/>
          </a:bodyPr>
          <a:lstStyle/>
          <a:p>
            <a:r>
              <a:rPr lang="en-GB" sz="2000" dirty="0"/>
              <a:t>Three types of motives may underlie travel behaviour: instrumental, symbolic and affective motives</a:t>
            </a:r>
            <a:endParaRPr lang="en-GB" sz="2000" noProof="0" dirty="0"/>
          </a:p>
        </p:txBody>
      </p:sp>
      <p:sp>
        <p:nvSpPr>
          <p:cNvPr id="12" name="Rechthoek 11">
            <a:extLst>
              <a:ext uri="{FF2B5EF4-FFF2-40B4-BE49-F238E27FC236}">
                <a16:creationId xmlns:a16="http://schemas.microsoft.com/office/drawing/2014/main" id="{28ABA110-CEF8-3792-22C4-D2C00684E6F7}"/>
              </a:ext>
            </a:extLst>
          </p:cNvPr>
          <p:cNvSpPr/>
          <p:nvPr/>
        </p:nvSpPr>
        <p:spPr>
          <a:xfrm>
            <a:off x="-87923" y="-74200"/>
            <a:ext cx="12502661" cy="886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Afbeelding 13">
            <a:extLst>
              <a:ext uri="{FF2B5EF4-FFF2-40B4-BE49-F238E27FC236}">
                <a16:creationId xmlns:a16="http://schemas.microsoft.com/office/drawing/2014/main" id="{0349A937-2866-FC67-7E8D-AD680E9D82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58229" y="14367"/>
            <a:ext cx="693845" cy="725564"/>
          </a:xfrm>
          <a:prstGeom prst="rect">
            <a:avLst/>
          </a:prstGeom>
        </p:spPr>
      </p:pic>
    </p:spTree>
    <p:extLst>
      <p:ext uri="{BB962C8B-B14F-4D97-AF65-F5344CB8AC3E}">
        <p14:creationId xmlns:p14="http://schemas.microsoft.com/office/powerpoint/2010/main" val="57957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B2920F0B-C3F0-9838-D441-86103369009B}"/>
              </a:ext>
            </a:extLst>
          </p:cNvPr>
          <p:cNvSpPr/>
          <p:nvPr/>
        </p:nvSpPr>
        <p:spPr>
          <a:xfrm>
            <a:off x="-25614" y="1699641"/>
            <a:ext cx="11512002" cy="4425872"/>
          </a:xfrm>
          <a:prstGeom prst="rect">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F96DB3A0-8C41-547D-5F30-E0018378EB3F}"/>
              </a:ext>
            </a:extLst>
          </p:cNvPr>
          <p:cNvSpPr>
            <a:spLocks noGrp="1"/>
          </p:cNvSpPr>
          <p:nvPr>
            <p:ph type="title"/>
          </p:nvPr>
        </p:nvSpPr>
        <p:spPr>
          <a:xfrm>
            <a:off x="705612" y="673722"/>
            <a:ext cx="10780776" cy="613283"/>
          </a:xfrm>
        </p:spPr>
        <p:txBody>
          <a:bodyPr vert="horz" lIns="91440" tIns="45720" rIns="91440" bIns="45720" rtlCol="0" anchor="b">
            <a:noAutofit/>
          </a:bodyPr>
          <a:lstStyle/>
          <a:p>
            <a:r>
              <a:rPr lang="nl-NL" sz="5400" b="0" kern="1200" spc="-120" baseline="0" dirty="0">
                <a:latin typeface="+mj-lt"/>
                <a:ea typeface="+mj-ea"/>
                <a:cs typeface="+mj-cs"/>
              </a:rPr>
              <a:t>The </a:t>
            </a:r>
            <a:r>
              <a:rPr lang="nl-NL" sz="5400" b="0" kern="1200" spc="-120" baseline="0" dirty="0" err="1">
                <a:latin typeface="+mj-lt"/>
                <a:ea typeface="+mj-ea"/>
                <a:cs typeface="+mj-cs"/>
              </a:rPr>
              <a:t>Psychological</a:t>
            </a:r>
            <a:r>
              <a:rPr lang="nl-NL" sz="5400" b="0" kern="1200" spc="-120" baseline="0" dirty="0">
                <a:latin typeface="+mj-lt"/>
                <a:ea typeface="+mj-ea"/>
                <a:cs typeface="+mj-cs"/>
              </a:rPr>
              <a:t> </a:t>
            </a:r>
            <a:r>
              <a:rPr lang="nl-NL" sz="5400" b="0" kern="1200" spc="-120" baseline="0" dirty="0" err="1">
                <a:latin typeface="+mj-lt"/>
                <a:ea typeface="+mj-ea"/>
                <a:cs typeface="+mj-cs"/>
              </a:rPr>
              <a:t>Perspective</a:t>
            </a:r>
            <a:endParaRPr lang="nl-NL" sz="5400" b="0" kern="1200" spc="-120" baseline="0" dirty="0">
              <a:latin typeface="+mj-lt"/>
              <a:ea typeface="+mj-ea"/>
              <a:cs typeface="+mj-cs"/>
            </a:endParaRPr>
          </a:p>
        </p:txBody>
      </p:sp>
      <p:pic>
        <p:nvPicPr>
          <p:cNvPr id="3" name="Afbeelding 2">
            <a:extLst>
              <a:ext uri="{FF2B5EF4-FFF2-40B4-BE49-F238E27FC236}">
                <a16:creationId xmlns:a16="http://schemas.microsoft.com/office/drawing/2014/main" id="{55D1FAB3-2FEB-4B40-5273-CD522DF86E45}"/>
              </a:ext>
            </a:extLst>
          </p:cNvPr>
          <p:cNvPicPr>
            <a:picLocks noChangeAspect="1"/>
          </p:cNvPicPr>
          <p:nvPr/>
        </p:nvPicPr>
        <p:blipFill>
          <a:blip r:embed="rId3"/>
          <a:stretch>
            <a:fillRect/>
          </a:stretch>
        </p:blipFill>
        <p:spPr>
          <a:xfrm>
            <a:off x="6992156" y="2104690"/>
            <a:ext cx="3457704" cy="3615774"/>
          </a:xfrm>
          <a:prstGeom prst="rect">
            <a:avLst/>
          </a:prstGeom>
        </p:spPr>
      </p:pic>
      <p:sp>
        <p:nvSpPr>
          <p:cNvPr id="11" name="Tekstvak 10">
            <a:extLst>
              <a:ext uri="{FF2B5EF4-FFF2-40B4-BE49-F238E27FC236}">
                <a16:creationId xmlns:a16="http://schemas.microsoft.com/office/drawing/2014/main" id="{1716E210-183C-0064-F856-0D226FB29A5E}"/>
              </a:ext>
            </a:extLst>
          </p:cNvPr>
          <p:cNvSpPr txBox="1"/>
          <p:nvPr/>
        </p:nvSpPr>
        <p:spPr>
          <a:xfrm>
            <a:off x="339369" y="1959892"/>
            <a:ext cx="5590645" cy="1015663"/>
          </a:xfrm>
          <a:prstGeom prst="rect">
            <a:avLst/>
          </a:prstGeom>
          <a:noFill/>
        </p:spPr>
        <p:txBody>
          <a:bodyPr wrap="square" rtlCol="0">
            <a:spAutoFit/>
          </a:bodyPr>
          <a:lstStyle/>
          <a:p>
            <a:r>
              <a:rPr lang="en-GB" sz="2400" dirty="0"/>
              <a:t>Overview of subjects:</a:t>
            </a:r>
          </a:p>
          <a:p>
            <a:endParaRPr lang="en-GB" dirty="0"/>
          </a:p>
          <a:p>
            <a:pPr marL="285750" indent="-285750">
              <a:buFontTx/>
              <a:buChar char="-"/>
            </a:pPr>
            <a:endParaRPr lang="en-GB" dirty="0"/>
          </a:p>
        </p:txBody>
      </p:sp>
      <p:sp>
        <p:nvSpPr>
          <p:cNvPr id="4" name="Rechthoek 3">
            <a:extLst>
              <a:ext uri="{FF2B5EF4-FFF2-40B4-BE49-F238E27FC236}">
                <a16:creationId xmlns:a16="http://schemas.microsoft.com/office/drawing/2014/main" id="{8C4191D0-929F-4FFC-7E50-F8CA7ADF7330}"/>
              </a:ext>
            </a:extLst>
          </p:cNvPr>
          <p:cNvSpPr/>
          <p:nvPr/>
        </p:nvSpPr>
        <p:spPr>
          <a:xfrm>
            <a:off x="339369" y="4542816"/>
            <a:ext cx="4748198" cy="3793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kstvak 4">
            <a:extLst>
              <a:ext uri="{FF2B5EF4-FFF2-40B4-BE49-F238E27FC236}">
                <a16:creationId xmlns:a16="http://schemas.microsoft.com/office/drawing/2014/main" id="{EB978D7B-8C5D-570E-F12A-10CC52A5853E}"/>
              </a:ext>
            </a:extLst>
          </p:cNvPr>
          <p:cNvSpPr txBox="1"/>
          <p:nvPr/>
        </p:nvSpPr>
        <p:spPr>
          <a:xfrm>
            <a:off x="339369" y="2299013"/>
            <a:ext cx="5307444" cy="3970318"/>
          </a:xfrm>
          <a:prstGeom prst="rect">
            <a:avLst/>
          </a:prstGeom>
          <a:noFill/>
        </p:spPr>
        <p:txBody>
          <a:bodyPr wrap="square" rtlCol="0">
            <a:spAutoFit/>
          </a:bodyPr>
          <a:lstStyle/>
          <a:p>
            <a:endParaRPr lang="en-GB" sz="2400" dirty="0"/>
          </a:p>
          <a:p>
            <a:r>
              <a:rPr lang="en-GB" sz="2400" dirty="0"/>
              <a:t>-   Behavioural choices</a:t>
            </a:r>
          </a:p>
          <a:p>
            <a:pPr marL="742950" lvl="1" indent="-285750">
              <a:buFontTx/>
              <a:buChar char="-"/>
            </a:pPr>
            <a:r>
              <a:rPr lang="en-GB" sz="2400" dirty="0"/>
              <a:t>Motivational factors</a:t>
            </a:r>
          </a:p>
          <a:p>
            <a:pPr marL="1200150" lvl="2" indent="-285750">
              <a:buFontTx/>
              <a:buChar char="-"/>
            </a:pPr>
            <a:r>
              <a:rPr lang="en-GB" sz="2400" dirty="0"/>
              <a:t>Perceived cost and benefit</a:t>
            </a:r>
          </a:p>
          <a:p>
            <a:pPr marL="1200150" lvl="2" indent="-285750">
              <a:buFontTx/>
              <a:buChar char="-"/>
            </a:pPr>
            <a:r>
              <a:rPr lang="en-GB" sz="2400" dirty="0"/>
              <a:t>Moral and normative concerns</a:t>
            </a:r>
          </a:p>
          <a:p>
            <a:pPr marL="1200150" lvl="2" indent="-285750">
              <a:buFontTx/>
              <a:buChar char="-"/>
            </a:pPr>
            <a:r>
              <a:rPr lang="en-GB" sz="2400" dirty="0"/>
              <a:t>Affective and symbolic motives</a:t>
            </a:r>
          </a:p>
          <a:p>
            <a:pPr marL="742950" lvl="1" indent="-285750">
              <a:buFontTx/>
              <a:buChar char="-"/>
            </a:pPr>
            <a:r>
              <a:rPr lang="en-GB" sz="2400" dirty="0"/>
              <a:t>Contextual factors</a:t>
            </a:r>
          </a:p>
          <a:p>
            <a:pPr marL="285750" indent="-285750">
              <a:buFontTx/>
              <a:buChar char="-"/>
            </a:pPr>
            <a:endParaRPr lang="en-GB" sz="2400" dirty="0"/>
          </a:p>
          <a:p>
            <a:pPr marL="285750" indent="-285750">
              <a:buFontTx/>
              <a:buChar char="-"/>
            </a:pPr>
            <a:r>
              <a:rPr lang="en-GB" sz="2400" dirty="0"/>
              <a:t>Habitual behaviour</a:t>
            </a:r>
          </a:p>
          <a:p>
            <a:pPr marL="742950" lvl="1" indent="-285750">
              <a:buFontTx/>
              <a:buChar char="-"/>
            </a:pPr>
            <a:endParaRPr lang="en-GB" dirty="0"/>
          </a:p>
          <a:p>
            <a:endParaRPr lang="en-GB" dirty="0"/>
          </a:p>
        </p:txBody>
      </p:sp>
    </p:spTree>
    <p:extLst>
      <p:ext uri="{BB962C8B-B14F-4D97-AF65-F5344CB8AC3E}">
        <p14:creationId xmlns:p14="http://schemas.microsoft.com/office/powerpoint/2010/main" val="726339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DACEF-E703-2562-C0D9-B876A0148D99}"/>
              </a:ext>
            </a:extLst>
          </p:cNvPr>
          <p:cNvSpPr>
            <a:spLocks noGrp="1"/>
          </p:cNvSpPr>
          <p:nvPr>
            <p:ph type="title"/>
          </p:nvPr>
        </p:nvSpPr>
        <p:spPr/>
        <p:txBody>
          <a:bodyPr/>
          <a:lstStyle/>
          <a:p>
            <a:r>
              <a:rPr lang="en-GB" dirty="0"/>
              <a:t>Contextual factors</a:t>
            </a:r>
          </a:p>
        </p:txBody>
      </p:sp>
      <p:sp>
        <p:nvSpPr>
          <p:cNvPr id="3" name="Tijdelijke aanduiding voor inhoud 2">
            <a:extLst>
              <a:ext uri="{FF2B5EF4-FFF2-40B4-BE49-F238E27FC236}">
                <a16:creationId xmlns:a16="http://schemas.microsoft.com/office/drawing/2014/main" id="{524598FE-5D93-1DE3-686F-2883348D20B7}"/>
              </a:ext>
            </a:extLst>
          </p:cNvPr>
          <p:cNvSpPr>
            <a:spLocks noGrp="1"/>
          </p:cNvSpPr>
          <p:nvPr>
            <p:ph idx="1"/>
          </p:nvPr>
        </p:nvSpPr>
        <p:spPr>
          <a:xfrm>
            <a:off x="676656" y="2011680"/>
            <a:ext cx="10858120" cy="4544763"/>
          </a:xfrm>
        </p:spPr>
        <p:txBody>
          <a:bodyPr>
            <a:normAutofit/>
          </a:bodyPr>
          <a:lstStyle/>
          <a:p>
            <a:pPr marL="0" indent="0" algn="l">
              <a:buNone/>
            </a:pPr>
            <a:r>
              <a:rPr lang="en-GB" b="0" i="0" dirty="0">
                <a:solidFill>
                  <a:srgbClr val="374151"/>
                </a:solidFill>
                <a:effectLst/>
                <a:latin typeface="+mj-lt"/>
              </a:rPr>
              <a:t>The three theories of the motivational factors focus on individual motivations for travel behaviour, but contextual factors also play a role in travel behaviour through opportunities and constraints</a:t>
            </a:r>
          </a:p>
          <a:p>
            <a:pPr marL="0" indent="0" algn="l">
              <a:buNone/>
            </a:pPr>
            <a:br>
              <a:rPr lang="en-GB" b="0" i="0" dirty="0">
                <a:solidFill>
                  <a:srgbClr val="374151"/>
                </a:solidFill>
                <a:effectLst/>
                <a:latin typeface="+mj-lt"/>
              </a:rPr>
            </a:br>
            <a:r>
              <a:rPr lang="en-GB" b="0" i="0" dirty="0">
                <a:solidFill>
                  <a:srgbClr val="374151"/>
                </a:solidFill>
                <a:effectLst/>
                <a:latin typeface="+mj-lt"/>
              </a:rPr>
              <a:t>The NOA model reflects the mutual influence of motivation and contextual factors</a:t>
            </a:r>
          </a:p>
          <a:p>
            <a:pPr marL="0" indent="0" algn="l">
              <a:buNone/>
            </a:pPr>
            <a:br>
              <a:rPr lang="en-GB" b="0" i="0" dirty="0">
                <a:solidFill>
                  <a:srgbClr val="374151"/>
                </a:solidFill>
                <a:effectLst/>
                <a:latin typeface="+mj-lt"/>
              </a:rPr>
            </a:br>
            <a:r>
              <a:rPr lang="en-GB" b="0" i="0" dirty="0">
                <a:solidFill>
                  <a:srgbClr val="374151"/>
                </a:solidFill>
                <a:effectLst/>
                <a:latin typeface="+mj-lt"/>
              </a:rPr>
              <a:t>Four ways in which contextual factors affect travel behaviour:</a:t>
            </a:r>
          </a:p>
          <a:p>
            <a:pPr marL="742950" lvl="1" indent="-285750" algn="l">
              <a:buFont typeface="Arial" panose="020B0604020202020204" pitchFamily="34" charset="0"/>
              <a:buChar char="•"/>
            </a:pPr>
            <a:r>
              <a:rPr lang="en-GB" b="0" i="0" dirty="0">
                <a:solidFill>
                  <a:srgbClr val="374151"/>
                </a:solidFill>
                <a:effectLst/>
                <a:latin typeface="+mj-lt"/>
              </a:rPr>
              <a:t>Directly, by enabling or disabling certain modes of transportation</a:t>
            </a:r>
          </a:p>
          <a:p>
            <a:pPr marL="742950" lvl="1" indent="-285750" algn="l">
              <a:buFont typeface="Arial" panose="020B0604020202020204" pitchFamily="34" charset="0"/>
              <a:buChar char="•"/>
            </a:pPr>
            <a:r>
              <a:rPr lang="en-GB" b="0" i="0" dirty="0">
                <a:solidFill>
                  <a:srgbClr val="374151"/>
                </a:solidFill>
                <a:effectLst/>
                <a:latin typeface="+mj-lt"/>
              </a:rPr>
              <a:t>Indirectly, by influencing attitudes and personal norms</a:t>
            </a:r>
          </a:p>
          <a:p>
            <a:pPr marL="742950" lvl="1" indent="-285750" algn="l">
              <a:buFont typeface="Arial" panose="020B0604020202020204" pitchFamily="34" charset="0"/>
              <a:buChar char="•"/>
            </a:pPr>
            <a:r>
              <a:rPr lang="en-GB" b="0" i="0" dirty="0">
                <a:solidFill>
                  <a:srgbClr val="374151"/>
                </a:solidFill>
                <a:effectLst/>
                <a:latin typeface="+mj-lt"/>
              </a:rPr>
              <a:t>Moderating the relationship between motivation and behaviour</a:t>
            </a:r>
          </a:p>
          <a:p>
            <a:pPr marL="742950" lvl="1" indent="-285750" algn="l">
              <a:buFont typeface="Arial" panose="020B0604020202020204" pitchFamily="34" charset="0"/>
              <a:buChar char="•"/>
            </a:pPr>
            <a:r>
              <a:rPr lang="en-GB" b="0" i="0" dirty="0">
                <a:solidFill>
                  <a:srgbClr val="374151"/>
                </a:solidFill>
                <a:effectLst/>
                <a:latin typeface="+mj-lt"/>
              </a:rPr>
              <a:t>Determining which type of motivation (goal-framing theory) affects behaviour</a:t>
            </a:r>
          </a:p>
          <a:p>
            <a:endParaRPr lang="en-GB" dirty="0"/>
          </a:p>
        </p:txBody>
      </p:sp>
      <p:sp>
        <p:nvSpPr>
          <p:cNvPr id="4" name="Rechthoek 3">
            <a:extLst>
              <a:ext uri="{FF2B5EF4-FFF2-40B4-BE49-F238E27FC236}">
                <a16:creationId xmlns:a16="http://schemas.microsoft.com/office/drawing/2014/main" id="{9CB34EF8-985B-CDAB-5AE7-EE47DB8DD19F}"/>
              </a:ext>
            </a:extLst>
          </p:cNvPr>
          <p:cNvSpPr/>
          <p:nvPr/>
        </p:nvSpPr>
        <p:spPr>
          <a:xfrm>
            <a:off x="-87923" y="-74200"/>
            <a:ext cx="12502661" cy="886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fbeelding 4">
            <a:extLst>
              <a:ext uri="{FF2B5EF4-FFF2-40B4-BE49-F238E27FC236}">
                <a16:creationId xmlns:a16="http://schemas.microsoft.com/office/drawing/2014/main" id="{1AC2043B-3415-ABFE-E3D5-DE8E9A7541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58229" y="14367"/>
            <a:ext cx="693845" cy="725564"/>
          </a:xfrm>
          <a:prstGeom prst="rect">
            <a:avLst/>
          </a:prstGeom>
        </p:spPr>
      </p:pic>
    </p:spTree>
    <p:extLst>
      <p:ext uri="{BB962C8B-B14F-4D97-AF65-F5344CB8AC3E}">
        <p14:creationId xmlns:p14="http://schemas.microsoft.com/office/powerpoint/2010/main" val="4294564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B2920F0B-C3F0-9838-D441-86103369009B}"/>
              </a:ext>
            </a:extLst>
          </p:cNvPr>
          <p:cNvSpPr/>
          <p:nvPr/>
        </p:nvSpPr>
        <p:spPr>
          <a:xfrm>
            <a:off x="-40073" y="1699641"/>
            <a:ext cx="11512002" cy="4425872"/>
          </a:xfrm>
          <a:prstGeom prst="rect">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a:extLst>
              <a:ext uri="{FF2B5EF4-FFF2-40B4-BE49-F238E27FC236}">
                <a16:creationId xmlns:a16="http://schemas.microsoft.com/office/drawing/2014/main" id="{F96DB3A0-8C41-547D-5F30-E0018378EB3F}"/>
              </a:ext>
            </a:extLst>
          </p:cNvPr>
          <p:cNvSpPr>
            <a:spLocks noGrp="1"/>
          </p:cNvSpPr>
          <p:nvPr>
            <p:ph type="title"/>
          </p:nvPr>
        </p:nvSpPr>
        <p:spPr>
          <a:xfrm>
            <a:off x="705612" y="673722"/>
            <a:ext cx="10780776" cy="613283"/>
          </a:xfrm>
        </p:spPr>
        <p:txBody>
          <a:bodyPr vert="horz" lIns="91440" tIns="45720" rIns="91440" bIns="45720" rtlCol="0" anchor="b">
            <a:noAutofit/>
          </a:bodyPr>
          <a:lstStyle/>
          <a:p>
            <a:r>
              <a:rPr lang="nl-NL" sz="5400" b="0" kern="1200" spc="-120" baseline="0" dirty="0">
                <a:latin typeface="+mj-lt"/>
                <a:ea typeface="+mj-ea"/>
                <a:cs typeface="+mj-cs"/>
              </a:rPr>
              <a:t>The </a:t>
            </a:r>
            <a:r>
              <a:rPr lang="nl-NL" sz="5400" b="0" kern="1200" spc="-120" baseline="0" dirty="0" err="1">
                <a:latin typeface="+mj-lt"/>
                <a:ea typeface="+mj-ea"/>
                <a:cs typeface="+mj-cs"/>
              </a:rPr>
              <a:t>Psychological</a:t>
            </a:r>
            <a:r>
              <a:rPr lang="nl-NL" sz="5400" b="0" kern="1200" spc="-120" baseline="0" dirty="0">
                <a:latin typeface="+mj-lt"/>
                <a:ea typeface="+mj-ea"/>
                <a:cs typeface="+mj-cs"/>
              </a:rPr>
              <a:t> </a:t>
            </a:r>
            <a:r>
              <a:rPr lang="nl-NL" sz="5400" b="0" kern="1200" spc="-120" baseline="0" dirty="0" err="1">
                <a:latin typeface="+mj-lt"/>
                <a:ea typeface="+mj-ea"/>
                <a:cs typeface="+mj-cs"/>
              </a:rPr>
              <a:t>Perspective</a:t>
            </a:r>
            <a:endParaRPr lang="nl-NL" sz="5400" b="0" kern="1200" spc="-120" baseline="0" dirty="0">
              <a:latin typeface="+mj-lt"/>
              <a:ea typeface="+mj-ea"/>
              <a:cs typeface="+mj-cs"/>
            </a:endParaRPr>
          </a:p>
        </p:txBody>
      </p:sp>
      <p:pic>
        <p:nvPicPr>
          <p:cNvPr id="3" name="Afbeelding 2">
            <a:extLst>
              <a:ext uri="{FF2B5EF4-FFF2-40B4-BE49-F238E27FC236}">
                <a16:creationId xmlns:a16="http://schemas.microsoft.com/office/drawing/2014/main" id="{55D1FAB3-2FEB-4B40-5273-CD522DF86E45}"/>
              </a:ext>
            </a:extLst>
          </p:cNvPr>
          <p:cNvPicPr>
            <a:picLocks noChangeAspect="1"/>
          </p:cNvPicPr>
          <p:nvPr/>
        </p:nvPicPr>
        <p:blipFill>
          <a:blip r:embed="rId3"/>
          <a:stretch>
            <a:fillRect/>
          </a:stretch>
        </p:blipFill>
        <p:spPr>
          <a:xfrm>
            <a:off x="6992156" y="2104690"/>
            <a:ext cx="3457704" cy="3615774"/>
          </a:xfrm>
          <a:prstGeom prst="rect">
            <a:avLst/>
          </a:prstGeom>
        </p:spPr>
      </p:pic>
      <p:sp>
        <p:nvSpPr>
          <p:cNvPr id="11" name="Tekstvak 10">
            <a:extLst>
              <a:ext uri="{FF2B5EF4-FFF2-40B4-BE49-F238E27FC236}">
                <a16:creationId xmlns:a16="http://schemas.microsoft.com/office/drawing/2014/main" id="{1716E210-183C-0064-F856-0D226FB29A5E}"/>
              </a:ext>
            </a:extLst>
          </p:cNvPr>
          <p:cNvSpPr txBox="1"/>
          <p:nvPr/>
        </p:nvSpPr>
        <p:spPr>
          <a:xfrm>
            <a:off x="339369" y="1959892"/>
            <a:ext cx="5590645" cy="1015663"/>
          </a:xfrm>
          <a:prstGeom prst="rect">
            <a:avLst/>
          </a:prstGeom>
          <a:noFill/>
        </p:spPr>
        <p:txBody>
          <a:bodyPr wrap="square" rtlCol="0">
            <a:spAutoFit/>
          </a:bodyPr>
          <a:lstStyle/>
          <a:p>
            <a:r>
              <a:rPr lang="en-GB" sz="2400" dirty="0"/>
              <a:t>Overview of subjects:</a:t>
            </a:r>
          </a:p>
          <a:p>
            <a:endParaRPr lang="en-GB" dirty="0"/>
          </a:p>
          <a:p>
            <a:pPr marL="285750" indent="-285750">
              <a:buFontTx/>
              <a:buChar char="-"/>
            </a:pPr>
            <a:endParaRPr lang="en-GB" dirty="0"/>
          </a:p>
        </p:txBody>
      </p:sp>
      <p:sp>
        <p:nvSpPr>
          <p:cNvPr id="6" name="Rechthoek 5">
            <a:extLst>
              <a:ext uri="{FF2B5EF4-FFF2-40B4-BE49-F238E27FC236}">
                <a16:creationId xmlns:a16="http://schemas.microsoft.com/office/drawing/2014/main" id="{290AA5A2-B3E3-08E9-DCFE-2318A129A2AE}"/>
              </a:ext>
            </a:extLst>
          </p:cNvPr>
          <p:cNvSpPr/>
          <p:nvPr/>
        </p:nvSpPr>
        <p:spPr>
          <a:xfrm>
            <a:off x="339369" y="5247420"/>
            <a:ext cx="4748198" cy="4819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kstvak 6">
            <a:extLst>
              <a:ext uri="{FF2B5EF4-FFF2-40B4-BE49-F238E27FC236}">
                <a16:creationId xmlns:a16="http://schemas.microsoft.com/office/drawing/2014/main" id="{7A9C0819-1838-EB80-4A6F-E8FEF333352D}"/>
              </a:ext>
            </a:extLst>
          </p:cNvPr>
          <p:cNvSpPr txBox="1"/>
          <p:nvPr/>
        </p:nvSpPr>
        <p:spPr>
          <a:xfrm>
            <a:off x="339369" y="2299013"/>
            <a:ext cx="5307444" cy="3970318"/>
          </a:xfrm>
          <a:prstGeom prst="rect">
            <a:avLst/>
          </a:prstGeom>
          <a:noFill/>
        </p:spPr>
        <p:txBody>
          <a:bodyPr wrap="square" rtlCol="0">
            <a:spAutoFit/>
          </a:bodyPr>
          <a:lstStyle/>
          <a:p>
            <a:endParaRPr lang="en-GB" sz="2400" dirty="0"/>
          </a:p>
          <a:p>
            <a:r>
              <a:rPr lang="en-GB" sz="2400" dirty="0"/>
              <a:t>-   Behavioural choices</a:t>
            </a:r>
          </a:p>
          <a:p>
            <a:pPr marL="742950" lvl="1" indent="-285750">
              <a:buFontTx/>
              <a:buChar char="-"/>
            </a:pPr>
            <a:r>
              <a:rPr lang="en-GB" sz="2400" dirty="0"/>
              <a:t>Motivational factors</a:t>
            </a:r>
          </a:p>
          <a:p>
            <a:pPr marL="1200150" lvl="2" indent="-285750">
              <a:buFontTx/>
              <a:buChar char="-"/>
            </a:pPr>
            <a:r>
              <a:rPr lang="en-GB" sz="2400" dirty="0"/>
              <a:t>Perceived cost and benefit</a:t>
            </a:r>
          </a:p>
          <a:p>
            <a:pPr marL="1200150" lvl="2" indent="-285750">
              <a:buFontTx/>
              <a:buChar char="-"/>
            </a:pPr>
            <a:r>
              <a:rPr lang="en-GB" sz="2400" dirty="0"/>
              <a:t>Moral and normative concerns</a:t>
            </a:r>
          </a:p>
          <a:p>
            <a:pPr marL="1200150" lvl="2" indent="-285750">
              <a:buFontTx/>
              <a:buChar char="-"/>
            </a:pPr>
            <a:r>
              <a:rPr lang="en-GB" sz="2400" dirty="0"/>
              <a:t>Affective and symbolic motives</a:t>
            </a:r>
          </a:p>
          <a:p>
            <a:pPr marL="742950" lvl="1" indent="-285750">
              <a:buFontTx/>
              <a:buChar char="-"/>
            </a:pPr>
            <a:r>
              <a:rPr lang="en-GB" sz="2400" dirty="0"/>
              <a:t>Contextual factors</a:t>
            </a:r>
          </a:p>
          <a:p>
            <a:pPr marL="285750" indent="-285750">
              <a:buFontTx/>
              <a:buChar char="-"/>
            </a:pPr>
            <a:endParaRPr lang="en-GB" sz="2400" dirty="0"/>
          </a:p>
          <a:p>
            <a:pPr marL="285750" indent="-285750">
              <a:buFontTx/>
              <a:buChar char="-"/>
            </a:pPr>
            <a:r>
              <a:rPr lang="en-GB" sz="2400" dirty="0"/>
              <a:t>Habitual behaviour</a:t>
            </a:r>
          </a:p>
          <a:p>
            <a:pPr marL="742950" lvl="1" indent="-285750">
              <a:buFontTx/>
              <a:buChar char="-"/>
            </a:pPr>
            <a:endParaRPr lang="en-GB" dirty="0"/>
          </a:p>
          <a:p>
            <a:endParaRPr lang="en-GB" dirty="0"/>
          </a:p>
        </p:txBody>
      </p:sp>
    </p:spTree>
    <p:extLst>
      <p:ext uri="{BB962C8B-B14F-4D97-AF65-F5344CB8AC3E}">
        <p14:creationId xmlns:p14="http://schemas.microsoft.com/office/powerpoint/2010/main" val="2833621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ABDEC6-82DE-1B27-B7F0-F5FB6FFD139B}"/>
              </a:ext>
            </a:extLst>
          </p:cNvPr>
          <p:cNvSpPr>
            <a:spLocks noGrp="1"/>
          </p:cNvSpPr>
          <p:nvPr>
            <p:ph type="title"/>
          </p:nvPr>
        </p:nvSpPr>
        <p:spPr/>
        <p:txBody>
          <a:bodyPr/>
          <a:lstStyle/>
          <a:p>
            <a:r>
              <a:rPr lang="nl-NL" dirty="0" err="1"/>
              <a:t>Habitual</a:t>
            </a:r>
            <a:r>
              <a:rPr lang="nl-NL" dirty="0"/>
              <a:t> </a:t>
            </a:r>
            <a:r>
              <a:rPr lang="nl-NL" dirty="0" err="1"/>
              <a:t>behaviour</a:t>
            </a:r>
            <a:endParaRPr lang="en-GB" dirty="0"/>
          </a:p>
        </p:txBody>
      </p:sp>
      <p:sp>
        <p:nvSpPr>
          <p:cNvPr id="3" name="Tijdelijke aanduiding voor inhoud 2">
            <a:extLst>
              <a:ext uri="{FF2B5EF4-FFF2-40B4-BE49-F238E27FC236}">
                <a16:creationId xmlns:a16="http://schemas.microsoft.com/office/drawing/2014/main" id="{A9B27DB1-82BD-86F1-D0D8-DD94C2EE246B}"/>
              </a:ext>
            </a:extLst>
          </p:cNvPr>
          <p:cNvSpPr>
            <a:spLocks noGrp="1"/>
          </p:cNvSpPr>
          <p:nvPr>
            <p:ph idx="1"/>
          </p:nvPr>
        </p:nvSpPr>
        <p:spPr>
          <a:xfrm>
            <a:off x="844758" y="3132925"/>
            <a:ext cx="5863774" cy="3791243"/>
          </a:xfrm>
        </p:spPr>
        <p:txBody>
          <a:bodyPr>
            <a:normAutofit/>
          </a:bodyPr>
          <a:lstStyle/>
          <a:p>
            <a:pPr marL="0" indent="0">
              <a:buNone/>
            </a:pPr>
            <a:r>
              <a:rPr lang="en-GB" noProof="0" dirty="0"/>
              <a:t>Habits emerge when:</a:t>
            </a:r>
          </a:p>
          <a:p>
            <a:r>
              <a:rPr lang="en-GB" b="1" dirty="0"/>
              <a:t>-</a:t>
            </a:r>
            <a:r>
              <a:rPr lang="en-GB" dirty="0"/>
              <a:t> </a:t>
            </a:r>
            <a:r>
              <a:rPr lang="en-GB" noProof="0" dirty="0"/>
              <a:t>outcomes of choices have </a:t>
            </a:r>
            <a:r>
              <a:rPr lang="en-GB" b="1" noProof="0" dirty="0"/>
              <a:t>generally been satisfactory</a:t>
            </a:r>
          </a:p>
          <a:p>
            <a:r>
              <a:rPr lang="en-GB" noProof="0" dirty="0"/>
              <a:t>- </a:t>
            </a:r>
            <a:r>
              <a:rPr lang="en-GB" dirty="0"/>
              <a:t>the choice is </a:t>
            </a:r>
            <a:r>
              <a:rPr lang="en-GB" b="1" dirty="0"/>
              <a:t>mentally associated </a:t>
            </a:r>
            <a:r>
              <a:rPr lang="en-GB" dirty="0"/>
              <a:t>with the relevant goal-directed behaviour</a:t>
            </a:r>
            <a:br>
              <a:rPr lang="en-GB" dirty="0"/>
            </a:br>
            <a:endParaRPr lang="en-GB" noProof="0" dirty="0"/>
          </a:p>
          <a:p>
            <a:r>
              <a:rPr lang="en-GB" noProof="0" dirty="0"/>
              <a:t>Behaviour can be habitual even if it is not frequently repeated</a:t>
            </a:r>
          </a:p>
        </p:txBody>
      </p:sp>
      <p:sp>
        <p:nvSpPr>
          <p:cNvPr id="6" name="Rechthoek 5">
            <a:extLst>
              <a:ext uri="{FF2B5EF4-FFF2-40B4-BE49-F238E27FC236}">
                <a16:creationId xmlns:a16="http://schemas.microsoft.com/office/drawing/2014/main" id="{6A45D8A8-38DC-E7D7-37FA-F07019B89A08}"/>
              </a:ext>
            </a:extLst>
          </p:cNvPr>
          <p:cNvSpPr/>
          <p:nvPr/>
        </p:nvSpPr>
        <p:spPr>
          <a:xfrm>
            <a:off x="-87923" y="-74200"/>
            <a:ext cx="12502661" cy="886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Afbeelding 6">
            <a:extLst>
              <a:ext uri="{FF2B5EF4-FFF2-40B4-BE49-F238E27FC236}">
                <a16:creationId xmlns:a16="http://schemas.microsoft.com/office/drawing/2014/main" id="{2B943581-C4AB-4465-4884-8CDA8B3F29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8229" y="14367"/>
            <a:ext cx="693845" cy="725564"/>
          </a:xfrm>
          <a:prstGeom prst="rect">
            <a:avLst/>
          </a:prstGeom>
        </p:spPr>
      </p:pic>
      <p:pic>
        <p:nvPicPr>
          <p:cNvPr id="5" name="Afbeelding 4" descr="Afbeelding met persoon&#10;&#10;Automatisch gegenereerde beschrijving">
            <a:extLst>
              <a:ext uri="{FF2B5EF4-FFF2-40B4-BE49-F238E27FC236}">
                <a16:creationId xmlns:a16="http://schemas.microsoft.com/office/drawing/2014/main" id="{5310D232-82E3-4D61-E0A2-49D6B56908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66792" y="3083317"/>
            <a:ext cx="4850857" cy="3233905"/>
          </a:xfrm>
          <a:prstGeom prst="rect">
            <a:avLst/>
          </a:prstGeom>
        </p:spPr>
      </p:pic>
      <p:sp>
        <p:nvSpPr>
          <p:cNvPr id="9" name="Tekstvak 8">
            <a:extLst>
              <a:ext uri="{FF2B5EF4-FFF2-40B4-BE49-F238E27FC236}">
                <a16:creationId xmlns:a16="http://schemas.microsoft.com/office/drawing/2014/main" id="{2303A167-0168-5AB0-CF23-FB02B490D0DB}"/>
              </a:ext>
            </a:extLst>
          </p:cNvPr>
          <p:cNvSpPr txBox="1"/>
          <p:nvPr/>
        </p:nvSpPr>
        <p:spPr>
          <a:xfrm>
            <a:off x="844757" y="2085133"/>
            <a:ext cx="10303889" cy="830997"/>
          </a:xfrm>
          <a:prstGeom prst="rect">
            <a:avLst/>
          </a:prstGeom>
          <a:noFill/>
        </p:spPr>
        <p:txBody>
          <a:bodyPr wrap="square">
            <a:spAutoFit/>
          </a:bodyPr>
          <a:lstStyle/>
          <a:p>
            <a:r>
              <a:rPr lang="en-GB" sz="2400" noProof="0" dirty="0"/>
              <a:t>Choices are not always based on careful deliberation, but are also guided by automatic cognitive processes.</a:t>
            </a:r>
          </a:p>
        </p:txBody>
      </p:sp>
      <p:sp>
        <p:nvSpPr>
          <p:cNvPr id="11" name="Tekstvak 10">
            <a:extLst>
              <a:ext uri="{FF2B5EF4-FFF2-40B4-BE49-F238E27FC236}">
                <a16:creationId xmlns:a16="http://schemas.microsoft.com/office/drawing/2014/main" id="{4F643BB9-07FE-E688-6FE9-B81183493631}"/>
              </a:ext>
            </a:extLst>
          </p:cNvPr>
          <p:cNvSpPr txBox="1"/>
          <p:nvPr/>
        </p:nvSpPr>
        <p:spPr>
          <a:xfrm>
            <a:off x="6866792" y="6317222"/>
            <a:ext cx="6255726" cy="230832"/>
          </a:xfrm>
          <a:prstGeom prst="rect">
            <a:avLst/>
          </a:prstGeom>
          <a:noFill/>
        </p:spPr>
        <p:txBody>
          <a:bodyPr wrap="square">
            <a:spAutoFit/>
          </a:bodyPr>
          <a:lstStyle/>
          <a:p>
            <a:r>
              <a:rPr lang="en-GB" sz="900" dirty="0">
                <a:hlinkClick r:id="rId5"/>
              </a:rPr>
              <a:t>Smoking - Free image on </a:t>
            </a:r>
            <a:r>
              <a:rPr lang="en-GB" sz="900" dirty="0" err="1">
                <a:hlinkClick r:id="rId5"/>
              </a:rPr>
              <a:t>Pexels</a:t>
            </a:r>
            <a:r>
              <a:rPr lang="en-GB" sz="900" dirty="0"/>
              <a:t> </a:t>
            </a:r>
          </a:p>
        </p:txBody>
      </p:sp>
    </p:spTree>
    <p:extLst>
      <p:ext uri="{BB962C8B-B14F-4D97-AF65-F5344CB8AC3E}">
        <p14:creationId xmlns:p14="http://schemas.microsoft.com/office/powerpoint/2010/main" val="1302174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513BA38-5FD4-FB49-269B-1BCCAD128C81}"/>
              </a:ext>
            </a:extLst>
          </p:cNvPr>
          <p:cNvSpPr/>
          <p:nvPr/>
        </p:nvSpPr>
        <p:spPr>
          <a:xfrm>
            <a:off x="-213946" y="-83527"/>
            <a:ext cx="12405946" cy="70250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el 1">
            <a:extLst>
              <a:ext uri="{FF2B5EF4-FFF2-40B4-BE49-F238E27FC236}">
                <a16:creationId xmlns:a16="http://schemas.microsoft.com/office/drawing/2014/main" id="{92F17C64-1B29-4D93-52B6-745E7D961610}"/>
              </a:ext>
            </a:extLst>
          </p:cNvPr>
          <p:cNvSpPr txBox="1">
            <a:spLocks/>
          </p:cNvSpPr>
          <p:nvPr/>
        </p:nvSpPr>
        <p:spPr>
          <a:xfrm>
            <a:off x="705612" y="673722"/>
            <a:ext cx="10780776" cy="61328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nl-NL" dirty="0">
                <a:solidFill>
                  <a:schemeClr val="bg1"/>
                </a:solidFill>
              </a:rPr>
              <a:t>The </a:t>
            </a:r>
            <a:r>
              <a:rPr lang="nl-NL" dirty="0" err="1">
                <a:solidFill>
                  <a:schemeClr val="bg1"/>
                </a:solidFill>
              </a:rPr>
              <a:t>Economics</a:t>
            </a:r>
            <a:r>
              <a:rPr lang="nl-NL" dirty="0">
                <a:solidFill>
                  <a:schemeClr val="bg1"/>
                </a:solidFill>
              </a:rPr>
              <a:t>’ </a:t>
            </a:r>
            <a:r>
              <a:rPr lang="nl-NL" dirty="0" err="1">
                <a:solidFill>
                  <a:schemeClr val="bg1"/>
                </a:solidFill>
              </a:rPr>
              <a:t>Perspective</a:t>
            </a:r>
            <a:endParaRPr lang="nl-NL" dirty="0">
              <a:solidFill>
                <a:schemeClr val="bg1"/>
              </a:solidFill>
            </a:endParaRPr>
          </a:p>
        </p:txBody>
      </p:sp>
      <p:sp>
        <p:nvSpPr>
          <p:cNvPr id="5" name="Rechthoek 4">
            <a:extLst>
              <a:ext uri="{FF2B5EF4-FFF2-40B4-BE49-F238E27FC236}">
                <a16:creationId xmlns:a16="http://schemas.microsoft.com/office/drawing/2014/main" id="{B946AFD4-F828-539A-191F-AFC84C71E6C1}"/>
              </a:ext>
            </a:extLst>
          </p:cNvPr>
          <p:cNvSpPr/>
          <p:nvPr/>
        </p:nvSpPr>
        <p:spPr>
          <a:xfrm>
            <a:off x="-213946" y="1639765"/>
            <a:ext cx="11960469" cy="4317024"/>
          </a:xfrm>
          <a:prstGeom prst="rect">
            <a:avLst/>
          </a:prstGeom>
          <a:solidFill>
            <a:srgbClr val="AAE39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Afbeelding 8">
            <a:extLst>
              <a:ext uri="{FF2B5EF4-FFF2-40B4-BE49-F238E27FC236}">
                <a16:creationId xmlns:a16="http://schemas.microsoft.com/office/drawing/2014/main" id="{B7E912EB-76A5-1FA0-EF89-B12D5DB68EBB}"/>
              </a:ext>
            </a:extLst>
          </p:cNvPr>
          <p:cNvPicPr>
            <a:picLocks noChangeAspect="1"/>
          </p:cNvPicPr>
          <p:nvPr/>
        </p:nvPicPr>
        <p:blipFill>
          <a:blip r:embed="rId3"/>
          <a:stretch>
            <a:fillRect/>
          </a:stretch>
        </p:blipFill>
        <p:spPr>
          <a:xfrm>
            <a:off x="6681713" y="2375010"/>
            <a:ext cx="4612099" cy="2843225"/>
          </a:xfrm>
          <a:prstGeom prst="rect">
            <a:avLst/>
          </a:prstGeom>
        </p:spPr>
      </p:pic>
      <p:sp>
        <p:nvSpPr>
          <p:cNvPr id="10" name="Tekstvak 9">
            <a:extLst>
              <a:ext uri="{FF2B5EF4-FFF2-40B4-BE49-F238E27FC236}">
                <a16:creationId xmlns:a16="http://schemas.microsoft.com/office/drawing/2014/main" id="{100680D9-0B8F-A994-2829-1B2B9342BB29}"/>
              </a:ext>
            </a:extLst>
          </p:cNvPr>
          <p:cNvSpPr txBox="1"/>
          <p:nvPr/>
        </p:nvSpPr>
        <p:spPr>
          <a:xfrm>
            <a:off x="206417" y="1878541"/>
            <a:ext cx="5889583" cy="4708981"/>
          </a:xfrm>
          <a:prstGeom prst="rect">
            <a:avLst/>
          </a:prstGeom>
          <a:noFill/>
        </p:spPr>
        <p:txBody>
          <a:bodyPr wrap="square" rtlCol="0">
            <a:spAutoFit/>
          </a:bodyPr>
          <a:lstStyle/>
          <a:p>
            <a:r>
              <a:rPr lang="en-GB" sz="2400" dirty="0"/>
              <a:t>Overview of subjects:</a:t>
            </a:r>
          </a:p>
          <a:p>
            <a:pPr marL="285750" indent="-285750">
              <a:buFontTx/>
              <a:buChar char="-"/>
            </a:pPr>
            <a:r>
              <a:rPr lang="en-GB" sz="2400" dirty="0">
                <a:effectLst/>
                <a:latin typeface="+mj-lt"/>
                <a:ea typeface="Calibri" panose="020F0502020204030204" pitchFamily="34" charset="0"/>
                <a:cs typeface="Arial" panose="020B0604020202020204" pitchFamily="34" charset="0"/>
              </a:rPr>
              <a:t>Classical economics’ view on behaviour &amp; behavioural economics</a:t>
            </a:r>
          </a:p>
          <a:p>
            <a:r>
              <a:rPr lang="en-GB" sz="2400" dirty="0"/>
              <a:t>	- Utility functions</a:t>
            </a:r>
            <a:endParaRPr lang="en-GB" sz="2400" dirty="0">
              <a:effectLst/>
              <a:latin typeface="+mj-lt"/>
              <a:ea typeface="Calibri" panose="020F0502020204030204" pitchFamily="34" charset="0"/>
              <a:cs typeface="Arial" panose="020B0604020202020204" pitchFamily="34" charset="0"/>
            </a:endParaRPr>
          </a:p>
          <a:p>
            <a:pPr marL="285750" indent="-285750">
              <a:buFontTx/>
              <a:buChar char="-"/>
            </a:pPr>
            <a:r>
              <a:rPr lang="en-GB" sz="2400" dirty="0"/>
              <a:t>Useful variables in economic analysis of transport:</a:t>
            </a:r>
          </a:p>
          <a:p>
            <a:r>
              <a:rPr lang="en-GB" sz="2400" dirty="0"/>
              <a:t>	- Value of travel time (VOT)</a:t>
            </a:r>
          </a:p>
          <a:p>
            <a:r>
              <a:rPr lang="en-GB" sz="2400" dirty="0"/>
              <a:t>	- Price elasticity</a:t>
            </a:r>
          </a:p>
          <a:p>
            <a:r>
              <a:rPr lang="en-GB" sz="2400" dirty="0"/>
              <a:t>	- Time elasticity</a:t>
            </a:r>
          </a:p>
          <a:p>
            <a:r>
              <a:rPr lang="en-GB" sz="2400" dirty="0"/>
              <a:t>	- Income elasticity</a:t>
            </a:r>
          </a:p>
          <a:p>
            <a:pPr marL="285750" indent="-285750">
              <a:buFontTx/>
              <a:buChar char="-"/>
            </a:pPr>
            <a:endParaRPr lang="en-GB" sz="2400" dirty="0"/>
          </a:p>
          <a:p>
            <a:endParaRPr lang="en-GB" dirty="0"/>
          </a:p>
          <a:p>
            <a:pPr marL="285750" indent="-285750">
              <a:buFontTx/>
              <a:buChar char="-"/>
            </a:pPr>
            <a:endParaRPr lang="en-GB" dirty="0"/>
          </a:p>
        </p:txBody>
      </p:sp>
    </p:spTree>
    <p:extLst>
      <p:ext uri="{BB962C8B-B14F-4D97-AF65-F5344CB8AC3E}">
        <p14:creationId xmlns:p14="http://schemas.microsoft.com/office/powerpoint/2010/main" val="134060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5">
            <a:extLst>
              <a:ext uri="{FF2B5EF4-FFF2-40B4-BE49-F238E27FC236}">
                <a16:creationId xmlns:a16="http://schemas.microsoft.com/office/drawing/2014/main" id="{A9FC980B-1071-CD7D-C663-646138CCEB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34438" y="1592089"/>
            <a:ext cx="5414050" cy="5112778"/>
          </a:xfrm>
          <a:prstGeom prst="rect">
            <a:avLst/>
          </a:prstGeom>
          <a:noFill/>
        </p:spPr>
      </p:pic>
      <p:sp>
        <p:nvSpPr>
          <p:cNvPr id="7" name="Title 1">
            <a:extLst>
              <a:ext uri="{FF2B5EF4-FFF2-40B4-BE49-F238E27FC236}">
                <a16:creationId xmlns:a16="http://schemas.microsoft.com/office/drawing/2014/main" id="{F5549695-42ED-7DF8-1EA7-1952466E4686}"/>
              </a:ext>
            </a:extLst>
          </p:cNvPr>
          <p:cNvSpPr>
            <a:spLocks noGrp="1"/>
          </p:cNvSpPr>
          <p:nvPr>
            <p:ph type="title"/>
          </p:nvPr>
        </p:nvSpPr>
        <p:spPr>
          <a:xfrm>
            <a:off x="657224" y="499533"/>
            <a:ext cx="10772775" cy="1658198"/>
          </a:xfrm>
        </p:spPr>
        <p:txBody>
          <a:bodyPr anchor="ctr">
            <a:normAutofit/>
          </a:bodyPr>
          <a:lstStyle/>
          <a:p>
            <a:r>
              <a:rPr lang="en-GB"/>
              <a:t>Motivation of this chapter</a:t>
            </a:r>
          </a:p>
        </p:txBody>
      </p:sp>
      <p:sp>
        <p:nvSpPr>
          <p:cNvPr id="4" name="Ovaal 3">
            <a:extLst>
              <a:ext uri="{FF2B5EF4-FFF2-40B4-BE49-F238E27FC236}">
                <a16:creationId xmlns:a16="http://schemas.microsoft.com/office/drawing/2014/main" id="{644896EA-B067-B32A-2162-EB25C268ABA3}"/>
              </a:ext>
            </a:extLst>
          </p:cNvPr>
          <p:cNvSpPr/>
          <p:nvPr/>
        </p:nvSpPr>
        <p:spPr>
          <a:xfrm>
            <a:off x="7332785" y="1767581"/>
            <a:ext cx="1424353" cy="49204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Ovaal 3">
            <a:extLst>
              <a:ext uri="{FF2B5EF4-FFF2-40B4-BE49-F238E27FC236}">
                <a16:creationId xmlns:a16="http://schemas.microsoft.com/office/drawing/2014/main" id="{644896EA-B067-B32A-2162-EB25C268ABA3}"/>
              </a:ext>
            </a:extLst>
          </p:cNvPr>
          <p:cNvSpPr/>
          <p:nvPr/>
        </p:nvSpPr>
        <p:spPr>
          <a:xfrm>
            <a:off x="6550009" y="1767581"/>
            <a:ext cx="3247134" cy="191179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5905" y="1961500"/>
            <a:ext cx="4748194" cy="4269917"/>
          </a:xfrm>
          <a:prstGeom prst="rect">
            <a:avLst/>
          </a:prstGeom>
        </p:spPr>
      </p:pic>
    </p:spTree>
    <p:extLst>
      <p:ext uri="{BB962C8B-B14F-4D97-AF65-F5344CB8AC3E}">
        <p14:creationId xmlns:p14="http://schemas.microsoft.com/office/powerpoint/2010/main" val="2911944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513BA38-5FD4-FB49-269B-1BCCAD128C81}"/>
              </a:ext>
            </a:extLst>
          </p:cNvPr>
          <p:cNvSpPr/>
          <p:nvPr/>
        </p:nvSpPr>
        <p:spPr>
          <a:xfrm>
            <a:off x="-213946" y="-83527"/>
            <a:ext cx="12405946" cy="70250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el 1">
            <a:extLst>
              <a:ext uri="{FF2B5EF4-FFF2-40B4-BE49-F238E27FC236}">
                <a16:creationId xmlns:a16="http://schemas.microsoft.com/office/drawing/2014/main" id="{92F17C64-1B29-4D93-52B6-745E7D961610}"/>
              </a:ext>
            </a:extLst>
          </p:cNvPr>
          <p:cNvSpPr txBox="1">
            <a:spLocks/>
          </p:cNvSpPr>
          <p:nvPr/>
        </p:nvSpPr>
        <p:spPr>
          <a:xfrm>
            <a:off x="705612" y="673722"/>
            <a:ext cx="10780776" cy="61328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nl-NL" dirty="0">
                <a:solidFill>
                  <a:schemeClr val="bg1"/>
                </a:solidFill>
              </a:rPr>
              <a:t>The </a:t>
            </a:r>
            <a:r>
              <a:rPr lang="nl-NL" dirty="0" err="1">
                <a:solidFill>
                  <a:schemeClr val="bg1"/>
                </a:solidFill>
              </a:rPr>
              <a:t>Economics</a:t>
            </a:r>
            <a:r>
              <a:rPr lang="nl-NL" dirty="0">
                <a:solidFill>
                  <a:schemeClr val="bg1"/>
                </a:solidFill>
              </a:rPr>
              <a:t>’ </a:t>
            </a:r>
            <a:r>
              <a:rPr lang="nl-NL" dirty="0" err="1">
                <a:solidFill>
                  <a:schemeClr val="bg1"/>
                </a:solidFill>
              </a:rPr>
              <a:t>Perspective</a:t>
            </a:r>
            <a:endParaRPr lang="nl-NL" dirty="0">
              <a:solidFill>
                <a:schemeClr val="bg1"/>
              </a:solidFill>
            </a:endParaRPr>
          </a:p>
        </p:txBody>
      </p:sp>
      <p:sp>
        <p:nvSpPr>
          <p:cNvPr id="5" name="Rechthoek 4">
            <a:extLst>
              <a:ext uri="{FF2B5EF4-FFF2-40B4-BE49-F238E27FC236}">
                <a16:creationId xmlns:a16="http://schemas.microsoft.com/office/drawing/2014/main" id="{B946AFD4-F828-539A-191F-AFC84C71E6C1}"/>
              </a:ext>
            </a:extLst>
          </p:cNvPr>
          <p:cNvSpPr/>
          <p:nvPr/>
        </p:nvSpPr>
        <p:spPr>
          <a:xfrm>
            <a:off x="-213946" y="1639765"/>
            <a:ext cx="11960469" cy="4317024"/>
          </a:xfrm>
          <a:prstGeom prst="rect">
            <a:avLst/>
          </a:prstGeom>
          <a:solidFill>
            <a:srgbClr val="AAE39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hthoek 6">
            <a:extLst>
              <a:ext uri="{FF2B5EF4-FFF2-40B4-BE49-F238E27FC236}">
                <a16:creationId xmlns:a16="http://schemas.microsoft.com/office/drawing/2014/main" id="{D9E5BB34-B6ED-0FEE-765B-6BD5B598A33D}"/>
              </a:ext>
            </a:extLst>
          </p:cNvPr>
          <p:cNvSpPr/>
          <p:nvPr/>
        </p:nvSpPr>
        <p:spPr>
          <a:xfrm>
            <a:off x="206417" y="2275037"/>
            <a:ext cx="5756860" cy="11441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Afbeelding 8">
            <a:extLst>
              <a:ext uri="{FF2B5EF4-FFF2-40B4-BE49-F238E27FC236}">
                <a16:creationId xmlns:a16="http://schemas.microsoft.com/office/drawing/2014/main" id="{D8F83E0E-4BD2-41BE-C447-7310A7CDC207}"/>
              </a:ext>
            </a:extLst>
          </p:cNvPr>
          <p:cNvPicPr>
            <a:picLocks noChangeAspect="1"/>
          </p:cNvPicPr>
          <p:nvPr/>
        </p:nvPicPr>
        <p:blipFill>
          <a:blip r:embed="rId3"/>
          <a:stretch>
            <a:fillRect/>
          </a:stretch>
        </p:blipFill>
        <p:spPr>
          <a:xfrm>
            <a:off x="6681713" y="2375010"/>
            <a:ext cx="4612099" cy="2843225"/>
          </a:xfrm>
          <a:prstGeom prst="rect">
            <a:avLst/>
          </a:prstGeom>
        </p:spPr>
      </p:pic>
      <p:sp>
        <p:nvSpPr>
          <p:cNvPr id="3" name="Tekstvak 2">
            <a:extLst>
              <a:ext uri="{FF2B5EF4-FFF2-40B4-BE49-F238E27FC236}">
                <a16:creationId xmlns:a16="http://schemas.microsoft.com/office/drawing/2014/main" id="{C8B62511-0628-A5A0-DCCD-5418F278FEB3}"/>
              </a:ext>
            </a:extLst>
          </p:cNvPr>
          <p:cNvSpPr txBox="1"/>
          <p:nvPr/>
        </p:nvSpPr>
        <p:spPr>
          <a:xfrm>
            <a:off x="206417" y="1878541"/>
            <a:ext cx="5889583" cy="4708981"/>
          </a:xfrm>
          <a:prstGeom prst="rect">
            <a:avLst/>
          </a:prstGeom>
          <a:noFill/>
        </p:spPr>
        <p:txBody>
          <a:bodyPr wrap="square" rtlCol="0">
            <a:spAutoFit/>
          </a:bodyPr>
          <a:lstStyle/>
          <a:p>
            <a:r>
              <a:rPr lang="en-GB" sz="2400" dirty="0"/>
              <a:t>Overview of subjects:</a:t>
            </a:r>
          </a:p>
          <a:p>
            <a:pPr marL="285750" indent="-285750">
              <a:buFontTx/>
              <a:buChar char="-"/>
            </a:pPr>
            <a:r>
              <a:rPr lang="en-GB" sz="2400" dirty="0">
                <a:effectLst/>
                <a:latin typeface="+mj-lt"/>
                <a:ea typeface="Calibri" panose="020F0502020204030204" pitchFamily="34" charset="0"/>
                <a:cs typeface="Arial" panose="020B0604020202020204" pitchFamily="34" charset="0"/>
              </a:rPr>
              <a:t>Classical economics’ view on behaviour &amp; behavioural economics</a:t>
            </a:r>
          </a:p>
          <a:p>
            <a:r>
              <a:rPr lang="en-GB" sz="2400" dirty="0"/>
              <a:t>	- Utility functions</a:t>
            </a:r>
            <a:endParaRPr lang="en-GB" sz="2400" dirty="0">
              <a:effectLst/>
              <a:latin typeface="+mj-lt"/>
              <a:ea typeface="Calibri" panose="020F0502020204030204" pitchFamily="34" charset="0"/>
              <a:cs typeface="Arial" panose="020B0604020202020204" pitchFamily="34" charset="0"/>
            </a:endParaRPr>
          </a:p>
          <a:p>
            <a:pPr marL="285750" indent="-285750">
              <a:buFontTx/>
              <a:buChar char="-"/>
            </a:pPr>
            <a:r>
              <a:rPr lang="en-GB" sz="2400" dirty="0"/>
              <a:t>Useful variables in economic analysis of transport:</a:t>
            </a:r>
          </a:p>
          <a:p>
            <a:r>
              <a:rPr lang="en-GB" sz="2400" dirty="0"/>
              <a:t>	- Value of travel time (VOT)</a:t>
            </a:r>
          </a:p>
          <a:p>
            <a:r>
              <a:rPr lang="en-GB" sz="2400" dirty="0"/>
              <a:t>	- Price elasticity</a:t>
            </a:r>
          </a:p>
          <a:p>
            <a:r>
              <a:rPr lang="en-GB" sz="2400" dirty="0"/>
              <a:t>	- Time elasticity</a:t>
            </a:r>
          </a:p>
          <a:p>
            <a:r>
              <a:rPr lang="en-GB" sz="2400" dirty="0"/>
              <a:t>	- Income elasticity</a:t>
            </a:r>
          </a:p>
          <a:p>
            <a:pPr marL="285750" indent="-285750">
              <a:buFontTx/>
              <a:buChar char="-"/>
            </a:pPr>
            <a:endParaRPr lang="en-GB" sz="2400" dirty="0"/>
          </a:p>
          <a:p>
            <a:endParaRPr lang="en-GB" dirty="0"/>
          </a:p>
          <a:p>
            <a:pPr marL="285750" indent="-285750">
              <a:buFontTx/>
              <a:buChar char="-"/>
            </a:pPr>
            <a:endParaRPr lang="en-GB" dirty="0"/>
          </a:p>
        </p:txBody>
      </p:sp>
    </p:spTree>
    <p:extLst>
      <p:ext uri="{BB962C8B-B14F-4D97-AF65-F5344CB8AC3E}">
        <p14:creationId xmlns:p14="http://schemas.microsoft.com/office/powerpoint/2010/main" val="1352087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C8D53B-98DE-80EA-F783-03802D0B5F47}"/>
              </a:ext>
            </a:extLst>
          </p:cNvPr>
          <p:cNvSpPr>
            <a:spLocks noGrp="1"/>
          </p:cNvSpPr>
          <p:nvPr>
            <p:ph type="title"/>
          </p:nvPr>
        </p:nvSpPr>
        <p:spPr>
          <a:xfrm>
            <a:off x="667130" y="404607"/>
            <a:ext cx="10772775" cy="1658198"/>
          </a:xfrm>
        </p:spPr>
        <p:txBody>
          <a:bodyPr>
            <a:normAutofit/>
          </a:bodyPr>
          <a:lstStyle/>
          <a:p>
            <a:r>
              <a:rPr lang="nl-NL" sz="5200" dirty="0" err="1"/>
              <a:t>Classical</a:t>
            </a:r>
            <a:r>
              <a:rPr lang="nl-NL" sz="5200" dirty="0"/>
              <a:t> </a:t>
            </a:r>
            <a:r>
              <a:rPr lang="nl-NL" sz="5200" dirty="0" err="1"/>
              <a:t>perspective</a:t>
            </a:r>
            <a:r>
              <a:rPr lang="nl-NL" sz="5200" dirty="0"/>
              <a:t> in </a:t>
            </a:r>
            <a:r>
              <a:rPr lang="nl-NL" sz="5200" dirty="0" err="1"/>
              <a:t>economics</a:t>
            </a:r>
            <a:endParaRPr lang="en-GB" sz="5200" dirty="0"/>
          </a:p>
        </p:txBody>
      </p:sp>
      <p:sp>
        <p:nvSpPr>
          <p:cNvPr id="7" name="Tekstvak 6">
            <a:extLst>
              <a:ext uri="{FF2B5EF4-FFF2-40B4-BE49-F238E27FC236}">
                <a16:creationId xmlns:a16="http://schemas.microsoft.com/office/drawing/2014/main" id="{E360EDD8-1074-E02C-3305-E0A5E8252F10}"/>
              </a:ext>
            </a:extLst>
          </p:cNvPr>
          <p:cNvSpPr txBox="1"/>
          <p:nvPr/>
        </p:nvSpPr>
        <p:spPr>
          <a:xfrm>
            <a:off x="479146" y="1740637"/>
            <a:ext cx="7436689" cy="4893647"/>
          </a:xfrm>
          <a:prstGeom prst="rect">
            <a:avLst/>
          </a:prstGeom>
          <a:noFill/>
        </p:spPr>
        <p:txBody>
          <a:bodyPr wrap="square">
            <a:spAutoFit/>
          </a:bodyPr>
          <a:lstStyle/>
          <a:p>
            <a:r>
              <a:rPr lang="nl-NL" sz="2400" dirty="0">
                <a:ea typeface="Arial" panose="020B0604020202020204" pitchFamily="34" charset="0"/>
              </a:rPr>
              <a:t>T</a:t>
            </a:r>
            <a:r>
              <a:rPr lang="nl-NL" sz="2400" dirty="0">
                <a:effectLst/>
                <a:ea typeface="Arial" panose="020B0604020202020204" pitchFamily="34" charset="0"/>
              </a:rPr>
              <a:t>he </a:t>
            </a:r>
            <a:r>
              <a:rPr lang="nl-NL" sz="2400" dirty="0" err="1">
                <a:ea typeface="Arial" panose="020B0604020202020204" pitchFamily="34" charset="0"/>
              </a:rPr>
              <a:t>p</a:t>
            </a:r>
            <a:r>
              <a:rPr lang="nl-NL" sz="2400" dirty="0" err="1">
                <a:effectLst/>
                <a:ea typeface="Arial" panose="020B0604020202020204" pitchFamily="34" charset="0"/>
              </a:rPr>
              <a:t>references</a:t>
            </a:r>
            <a:r>
              <a:rPr lang="nl-NL" sz="2400" dirty="0">
                <a:effectLst/>
                <a:ea typeface="Arial" panose="020B0604020202020204" pitchFamily="34" charset="0"/>
              </a:rPr>
              <a:t> of </a:t>
            </a:r>
            <a:r>
              <a:rPr lang="nl-NL" sz="2400" dirty="0" err="1">
                <a:effectLst/>
                <a:ea typeface="Arial" panose="020B0604020202020204" pitchFamily="34" charset="0"/>
              </a:rPr>
              <a:t>consumers</a:t>
            </a:r>
            <a:r>
              <a:rPr lang="nl-NL" sz="2400" dirty="0">
                <a:effectLst/>
                <a:ea typeface="Arial" panose="020B0604020202020204" pitchFamily="34" charset="0"/>
              </a:rPr>
              <a:t> is </a:t>
            </a:r>
            <a:r>
              <a:rPr lang="nl-NL" sz="2400" dirty="0" err="1">
                <a:effectLst/>
                <a:ea typeface="Arial" panose="020B0604020202020204" pitchFamily="34" charset="0"/>
              </a:rPr>
              <a:t>the</a:t>
            </a:r>
            <a:r>
              <a:rPr lang="nl-NL" sz="2400" dirty="0">
                <a:effectLst/>
                <a:ea typeface="Arial" panose="020B0604020202020204" pitchFamily="34" charset="0"/>
              </a:rPr>
              <a:t> </a:t>
            </a:r>
            <a:r>
              <a:rPr lang="nl-NL" sz="2400" dirty="0" err="1">
                <a:effectLst/>
                <a:ea typeface="Arial" panose="020B0604020202020204" pitchFamily="34" charset="0"/>
              </a:rPr>
              <a:t>starting</a:t>
            </a:r>
            <a:r>
              <a:rPr lang="nl-NL" sz="2400" dirty="0">
                <a:effectLst/>
                <a:ea typeface="Arial" panose="020B0604020202020204" pitchFamily="34" charset="0"/>
              </a:rPr>
              <a:t> point of </a:t>
            </a:r>
            <a:r>
              <a:rPr lang="nl-NL" sz="2400" dirty="0" err="1">
                <a:effectLst/>
                <a:ea typeface="Arial" panose="020B0604020202020204" pitchFamily="34" charset="0"/>
              </a:rPr>
              <a:t>the</a:t>
            </a:r>
            <a:r>
              <a:rPr lang="nl-NL" sz="2400" dirty="0">
                <a:effectLst/>
                <a:ea typeface="Arial" panose="020B0604020202020204" pitchFamily="34" charset="0"/>
              </a:rPr>
              <a:t> </a:t>
            </a:r>
            <a:r>
              <a:rPr lang="nl-NL" sz="2400" dirty="0" err="1">
                <a:effectLst/>
                <a:ea typeface="Arial" panose="020B0604020202020204" pitchFamily="34" charset="0"/>
              </a:rPr>
              <a:t>economic</a:t>
            </a:r>
            <a:r>
              <a:rPr lang="nl-NL" sz="2400" dirty="0">
                <a:effectLst/>
                <a:ea typeface="Arial" panose="020B0604020202020204" pitchFamily="34" charset="0"/>
              </a:rPr>
              <a:t> analysis</a:t>
            </a:r>
          </a:p>
          <a:p>
            <a:endParaRPr lang="nl-NL" sz="2400" dirty="0">
              <a:ea typeface="Arial" panose="020B0604020202020204" pitchFamily="34" charset="0"/>
            </a:endParaRPr>
          </a:p>
          <a:p>
            <a:r>
              <a:rPr lang="nl-NL" sz="2400" dirty="0">
                <a:ea typeface="Arial" panose="020B0604020202020204" pitchFamily="34" charset="0"/>
              </a:rPr>
              <a:t>The </a:t>
            </a:r>
            <a:r>
              <a:rPr lang="nl-NL" sz="2400" dirty="0" err="1">
                <a:ea typeface="Arial" panose="020B0604020202020204" pitchFamily="34" charset="0"/>
              </a:rPr>
              <a:t>classical</a:t>
            </a:r>
            <a:r>
              <a:rPr lang="nl-NL" sz="2400" dirty="0">
                <a:ea typeface="Arial" panose="020B0604020202020204" pitchFamily="34" charset="0"/>
              </a:rPr>
              <a:t> </a:t>
            </a:r>
            <a:r>
              <a:rPr lang="nl-NL" sz="2400" dirty="0" err="1">
                <a:ea typeface="Arial" panose="020B0604020202020204" pitchFamily="34" charset="0"/>
              </a:rPr>
              <a:t>assumptions</a:t>
            </a:r>
            <a:r>
              <a:rPr lang="nl-NL" sz="2400" dirty="0">
                <a:ea typeface="Arial" panose="020B0604020202020204" pitchFamily="34" charset="0"/>
              </a:rPr>
              <a:t> of </a:t>
            </a:r>
            <a:r>
              <a:rPr lang="nl-NL" sz="2400" dirty="0" err="1">
                <a:ea typeface="Arial" panose="020B0604020202020204" pitchFamily="34" charset="0"/>
              </a:rPr>
              <a:t>the</a:t>
            </a:r>
            <a:r>
              <a:rPr lang="nl-NL" sz="2400" dirty="0">
                <a:ea typeface="Arial" panose="020B0604020202020204" pitchFamily="34" charset="0"/>
              </a:rPr>
              <a:t> </a:t>
            </a:r>
            <a:r>
              <a:rPr lang="nl-NL" sz="2400" dirty="0" err="1">
                <a:ea typeface="Arial" panose="020B0604020202020204" pitchFamily="34" charset="0"/>
              </a:rPr>
              <a:t>economic</a:t>
            </a:r>
            <a:r>
              <a:rPr lang="nl-NL" sz="2400" dirty="0">
                <a:ea typeface="Arial" panose="020B0604020202020204" pitchFamily="34" charset="0"/>
              </a:rPr>
              <a:t> </a:t>
            </a:r>
            <a:r>
              <a:rPr lang="nl-NL" sz="2400" dirty="0" err="1">
                <a:ea typeface="Arial" panose="020B0604020202020204" pitchFamily="34" charset="0"/>
              </a:rPr>
              <a:t>theory</a:t>
            </a:r>
            <a:r>
              <a:rPr lang="nl-NL" sz="2400" dirty="0">
                <a:ea typeface="Arial" panose="020B0604020202020204" pitchFamily="34" charset="0"/>
              </a:rPr>
              <a:t> are:</a:t>
            </a:r>
          </a:p>
          <a:p>
            <a:pPr marL="342900" indent="-342900">
              <a:buFontTx/>
              <a:buChar char="-"/>
            </a:pPr>
            <a:r>
              <a:rPr lang="en-GB" sz="2400" dirty="0">
                <a:ea typeface="Arial" panose="020B0604020202020204" pitchFamily="34" charset="0"/>
              </a:rPr>
              <a:t>Consumers base their choice on rational considerations</a:t>
            </a:r>
          </a:p>
          <a:p>
            <a:pPr marL="342900" indent="-342900">
              <a:buFontTx/>
              <a:buChar char="-"/>
            </a:pPr>
            <a:r>
              <a:rPr lang="en-GB" sz="2400" dirty="0">
                <a:ea typeface="Arial" panose="020B0604020202020204" pitchFamily="34" charset="0"/>
              </a:rPr>
              <a:t>C</a:t>
            </a:r>
            <a:r>
              <a:rPr lang="en-GB" sz="2400" dirty="0">
                <a:effectLst/>
                <a:ea typeface="Arial" panose="020B0604020202020204" pitchFamily="34" charset="0"/>
              </a:rPr>
              <a:t>onsumers are able to arrive at a complete and consistent ranking between options</a:t>
            </a:r>
            <a:r>
              <a:rPr lang="en-GB" sz="2400" dirty="0">
                <a:ea typeface="Arial" panose="020B0604020202020204" pitchFamily="34" charset="0"/>
              </a:rPr>
              <a:t>.</a:t>
            </a:r>
          </a:p>
          <a:p>
            <a:pPr marL="342900" indent="-342900">
              <a:buFontTx/>
              <a:buChar char="-"/>
            </a:pPr>
            <a:endParaRPr lang="en-GB" sz="2400" dirty="0">
              <a:effectLst/>
              <a:ea typeface="Arial" panose="020B0604020202020204" pitchFamily="34" charset="0"/>
            </a:endParaRPr>
          </a:p>
          <a:p>
            <a:r>
              <a:rPr lang="en-GB" sz="2400" dirty="0">
                <a:effectLst/>
                <a:ea typeface="Arial" panose="020B0604020202020204" pitchFamily="34" charset="0"/>
              </a:rPr>
              <a:t>An example of a complete and consistent ranking:</a:t>
            </a:r>
            <a:br>
              <a:rPr lang="en-GB" sz="2400" dirty="0">
                <a:effectLst/>
                <a:latin typeface="+mj-lt"/>
                <a:ea typeface="Calibri" panose="020F0502020204030204" pitchFamily="34" charset="0"/>
                <a:cs typeface="Arial" panose="020B0604020202020204" pitchFamily="34" charset="0"/>
              </a:rPr>
            </a:br>
            <a:r>
              <a:rPr lang="en-GB" sz="2400" dirty="0">
                <a:effectLst/>
                <a:latin typeface="+mj-lt"/>
                <a:ea typeface="Calibri" panose="020F0502020204030204" pitchFamily="34" charset="0"/>
                <a:cs typeface="Arial" panose="020B0604020202020204" pitchFamily="34" charset="0"/>
              </a:rPr>
              <a:t>Individual chooses among A, B and C </a:t>
            </a:r>
            <a:br>
              <a:rPr lang="en-GB" sz="2400" dirty="0">
                <a:effectLst/>
                <a:latin typeface="+mj-lt"/>
                <a:ea typeface="Calibri" panose="020F0502020204030204" pitchFamily="34" charset="0"/>
                <a:cs typeface="Arial" panose="020B0604020202020204" pitchFamily="34" charset="0"/>
              </a:rPr>
            </a:br>
            <a:r>
              <a:rPr lang="en-GB" sz="2400" dirty="0">
                <a:effectLst/>
                <a:latin typeface="+mj-lt"/>
                <a:ea typeface="Calibri" panose="020F0502020204030204" pitchFamily="34" charset="0"/>
                <a:cs typeface="Arial" panose="020B0604020202020204" pitchFamily="34" charset="0"/>
              </a:rPr>
              <a:t>Say, she/he ranks the options as B &gt; A (i.e., ‘B is better than A’) and A &gt; C . Then, B &gt; C </a:t>
            </a:r>
            <a:r>
              <a:rPr lang="nl-NL" sz="2400" dirty="0" err="1">
                <a:effectLst/>
                <a:latin typeface="+mj-lt"/>
                <a:ea typeface="Calibri" panose="020F0502020204030204" pitchFamily="34" charset="0"/>
                <a:cs typeface="Arial" panose="020B0604020202020204" pitchFamily="34" charset="0"/>
              </a:rPr>
              <a:t>will</a:t>
            </a:r>
            <a:r>
              <a:rPr lang="nl-NL" sz="2400" dirty="0">
                <a:effectLst/>
                <a:latin typeface="+mj-lt"/>
                <a:ea typeface="Calibri" panose="020F0502020204030204" pitchFamily="34" charset="0"/>
                <a:cs typeface="Arial" panose="020B0604020202020204" pitchFamily="34" charset="0"/>
              </a:rPr>
              <a:t> make </a:t>
            </a:r>
            <a:r>
              <a:rPr lang="nl-NL" sz="2400" dirty="0" err="1">
                <a:effectLst/>
                <a:latin typeface="+mj-lt"/>
                <a:ea typeface="Calibri" panose="020F0502020204030204" pitchFamily="34" charset="0"/>
                <a:cs typeface="Arial" panose="020B0604020202020204" pitchFamily="34" charset="0"/>
              </a:rPr>
              <a:t>the</a:t>
            </a:r>
            <a:r>
              <a:rPr lang="nl-NL" sz="2400" dirty="0">
                <a:effectLst/>
                <a:latin typeface="+mj-lt"/>
                <a:ea typeface="Calibri" panose="020F0502020204030204" pitchFamily="34" charset="0"/>
                <a:cs typeface="Arial" panose="020B0604020202020204" pitchFamily="34" charset="0"/>
              </a:rPr>
              <a:t> ranking consistent </a:t>
            </a:r>
            <a:r>
              <a:rPr lang="nl-NL" sz="2400" dirty="0" err="1">
                <a:effectLst/>
                <a:latin typeface="+mj-lt"/>
                <a:ea typeface="Calibri" panose="020F0502020204030204" pitchFamily="34" charset="0"/>
                <a:cs typeface="Arial" panose="020B0604020202020204" pitchFamily="34" charset="0"/>
              </a:rPr>
              <a:t>for</a:t>
            </a:r>
            <a:r>
              <a:rPr lang="nl-NL" sz="2400" dirty="0">
                <a:effectLst/>
                <a:latin typeface="+mj-lt"/>
                <a:ea typeface="Calibri" panose="020F0502020204030204" pitchFamily="34" charset="0"/>
                <a:cs typeface="Arial" panose="020B0604020202020204" pitchFamily="34" charset="0"/>
              </a:rPr>
              <a:t> that </a:t>
            </a:r>
            <a:r>
              <a:rPr lang="nl-NL" sz="2400" dirty="0" err="1">
                <a:effectLst/>
                <a:latin typeface="+mj-lt"/>
                <a:ea typeface="Calibri" panose="020F0502020204030204" pitchFamily="34" charset="0"/>
                <a:cs typeface="Arial" panose="020B0604020202020204" pitchFamily="34" charset="0"/>
              </a:rPr>
              <a:t>individual</a:t>
            </a:r>
            <a:endParaRPr lang="en-GB" sz="2400" dirty="0">
              <a:latin typeface="+mj-lt"/>
            </a:endParaRPr>
          </a:p>
        </p:txBody>
      </p:sp>
      <p:sp>
        <p:nvSpPr>
          <p:cNvPr id="8" name="Rechthoek 7">
            <a:extLst>
              <a:ext uri="{FF2B5EF4-FFF2-40B4-BE49-F238E27FC236}">
                <a16:creationId xmlns:a16="http://schemas.microsoft.com/office/drawing/2014/main" id="{8F7D8D03-8CC1-F05E-B6DA-86BB8799F645}"/>
              </a:ext>
            </a:extLst>
          </p:cNvPr>
          <p:cNvSpPr/>
          <p:nvPr/>
        </p:nvSpPr>
        <p:spPr>
          <a:xfrm>
            <a:off x="-87923" y="0"/>
            <a:ext cx="12279923" cy="81224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Afbeelding 9" descr="Afbeelding met kaart&#10;&#10;Automatisch gegenereerde beschrijving">
            <a:extLst>
              <a:ext uri="{FF2B5EF4-FFF2-40B4-BE49-F238E27FC236}">
                <a16:creationId xmlns:a16="http://schemas.microsoft.com/office/drawing/2014/main" id="{41FF5269-A225-0787-2290-57C1E4D012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562152" y="2424177"/>
            <a:ext cx="4997755" cy="3332121"/>
          </a:xfrm>
          <a:prstGeom prst="rect">
            <a:avLst/>
          </a:prstGeom>
        </p:spPr>
      </p:pic>
      <p:sp>
        <p:nvSpPr>
          <p:cNvPr id="12" name="Tekstvak 11">
            <a:extLst>
              <a:ext uri="{FF2B5EF4-FFF2-40B4-BE49-F238E27FC236}">
                <a16:creationId xmlns:a16="http://schemas.microsoft.com/office/drawing/2014/main" id="{7C44485F-50D1-816B-54F5-D4614EB6671B}"/>
              </a:ext>
            </a:extLst>
          </p:cNvPr>
          <p:cNvSpPr txBox="1"/>
          <p:nvPr/>
        </p:nvSpPr>
        <p:spPr>
          <a:xfrm>
            <a:off x="8314240" y="6589115"/>
            <a:ext cx="3412850" cy="230832"/>
          </a:xfrm>
          <a:prstGeom prst="rect">
            <a:avLst/>
          </a:prstGeom>
          <a:noFill/>
        </p:spPr>
        <p:txBody>
          <a:bodyPr wrap="square">
            <a:spAutoFit/>
          </a:bodyPr>
          <a:lstStyle/>
          <a:p>
            <a:r>
              <a:rPr lang="en-GB" sz="900" dirty="0">
                <a:hlinkClick r:id="rId3"/>
              </a:rPr>
              <a:t>Money - Free image on </a:t>
            </a:r>
            <a:r>
              <a:rPr lang="en-GB" sz="900" dirty="0" err="1">
                <a:hlinkClick r:id="rId3"/>
              </a:rPr>
              <a:t>Unsplash</a:t>
            </a:r>
            <a:r>
              <a:rPr lang="en-GB" sz="900" dirty="0"/>
              <a:t> </a:t>
            </a:r>
          </a:p>
        </p:txBody>
      </p:sp>
      <p:pic>
        <p:nvPicPr>
          <p:cNvPr id="3" name="Afbeelding 2">
            <a:extLst>
              <a:ext uri="{FF2B5EF4-FFF2-40B4-BE49-F238E27FC236}">
                <a16:creationId xmlns:a16="http://schemas.microsoft.com/office/drawing/2014/main" id="{C02FBDB8-3680-9F7C-7B2C-4B5900CD80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37968" y="143343"/>
            <a:ext cx="865084" cy="533299"/>
          </a:xfrm>
          <a:prstGeom prst="rect">
            <a:avLst/>
          </a:prstGeom>
        </p:spPr>
      </p:pic>
    </p:spTree>
    <p:extLst>
      <p:ext uri="{BB962C8B-B14F-4D97-AF65-F5344CB8AC3E}">
        <p14:creationId xmlns:p14="http://schemas.microsoft.com/office/powerpoint/2010/main" val="2790379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4EDD634-6602-97DF-1369-1BB05EF0A3D2}"/>
              </a:ext>
            </a:extLst>
          </p:cNvPr>
          <p:cNvSpPr>
            <a:spLocks noGrp="1"/>
          </p:cNvSpPr>
          <p:nvPr>
            <p:ph type="title"/>
          </p:nvPr>
        </p:nvSpPr>
        <p:spPr>
          <a:xfrm>
            <a:off x="657224" y="499533"/>
            <a:ext cx="10772775" cy="1658198"/>
          </a:xfrm>
        </p:spPr>
        <p:txBody>
          <a:bodyPr/>
          <a:lstStyle/>
          <a:p>
            <a:r>
              <a:rPr lang="en-US" dirty="0"/>
              <a:t>Utility functions</a:t>
            </a:r>
          </a:p>
        </p:txBody>
      </p:sp>
      <p:pic>
        <p:nvPicPr>
          <p:cNvPr id="5" name="Tijdelijke aanduiding voor inhoud 4">
            <a:extLst>
              <a:ext uri="{FF2B5EF4-FFF2-40B4-BE49-F238E27FC236}">
                <a16:creationId xmlns:a16="http://schemas.microsoft.com/office/drawing/2014/main" id="{83A50C05-BBCE-AA5E-09EA-5FCD9BDD9859}"/>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6303210" y="2060030"/>
            <a:ext cx="5888790" cy="3356032"/>
          </a:xfrm>
          <a:noFill/>
        </p:spPr>
      </p:pic>
      <p:sp>
        <p:nvSpPr>
          <p:cNvPr id="19" name="Content Placeholder 3">
            <a:extLst>
              <a:ext uri="{FF2B5EF4-FFF2-40B4-BE49-F238E27FC236}">
                <a16:creationId xmlns:a16="http://schemas.microsoft.com/office/drawing/2014/main" id="{21ACD709-DA62-E709-3FBE-0F183F836645}"/>
              </a:ext>
            </a:extLst>
          </p:cNvPr>
          <p:cNvSpPr>
            <a:spLocks noGrp="1"/>
          </p:cNvSpPr>
          <p:nvPr>
            <p:ph sz="half" idx="2"/>
          </p:nvPr>
        </p:nvSpPr>
        <p:spPr>
          <a:xfrm>
            <a:off x="615840" y="2115661"/>
            <a:ext cx="5562601" cy="4814569"/>
          </a:xfrm>
        </p:spPr>
        <p:txBody>
          <a:bodyPr>
            <a:normAutofit/>
          </a:bodyPr>
          <a:lstStyle/>
          <a:p>
            <a:r>
              <a:rPr lang="en-GB" sz="2000" b="1" dirty="0"/>
              <a:t>Definition:</a:t>
            </a:r>
            <a:br>
              <a:rPr lang="en-GB" sz="2000" dirty="0"/>
            </a:br>
            <a:r>
              <a:rPr lang="en-GB" sz="2000" dirty="0"/>
              <a:t>Utility function gives a quantitative representation of a consumer's preference ordering</a:t>
            </a:r>
            <a:br>
              <a:rPr lang="en-GB" sz="2000" dirty="0"/>
            </a:br>
            <a:br>
              <a:rPr lang="en-GB" sz="2000" dirty="0"/>
            </a:br>
            <a:r>
              <a:rPr lang="en-GB" sz="2000" dirty="0"/>
              <a:t>- The consumer’s behaviour can be (imperfectly) characterized as if she maximized such a function </a:t>
            </a:r>
            <a:endParaRPr lang="en-US" sz="2000" dirty="0"/>
          </a:p>
          <a:p>
            <a:br>
              <a:rPr lang="en-US" sz="2000" b="1" dirty="0"/>
            </a:br>
            <a:r>
              <a:rPr lang="en-US" sz="2000" b="1" dirty="0"/>
              <a:t>Definition:</a:t>
            </a:r>
            <a:br>
              <a:rPr lang="en-US" sz="2000" dirty="0"/>
            </a:br>
            <a:r>
              <a:rPr lang="en-US" sz="2000" dirty="0"/>
              <a:t>Indifference curve is the curve that contains the set of all combinations of attributes that is valued equally by the consumer</a:t>
            </a:r>
            <a:br>
              <a:rPr lang="en-US" sz="2000" dirty="0"/>
            </a:br>
            <a:br>
              <a:rPr lang="en-US" sz="2000" dirty="0"/>
            </a:br>
            <a:r>
              <a:rPr lang="en-US" sz="2000" dirty="0"/>
              <a:t>- </a:t>
            </a:r>
            <a:r>
              <a:rPr lang="en-GB" sz="2000" dirty="0"/>
              <a:t>It is another representation of the preference orderings that are described by the utility function</a:t>
            </a:r>
            <a:endParaRPr lang="en-US" sz="2000" dirty="0"/>
          </a:p>
        </p:txBody>
      </p:sp>
      <p:sp>
        <p:nvSpPr>
          <p:cNvPr id="2" name="Rechthoek 1">
            <a:extLst>
              <a:ext uri="{FF2B5EF4-FFF2-40B4-BE49-F238E27FC236}">
                <a16:creationId xmlns:a16="http://schemas.microsoft.com/office/drawing/2014/main" id="{6D3C9331-26A2-BC05-65C3-9ACAC403B46B}"/>
              </a:ext>
            </a:extLst>
          </p:cNvPr>
          <p:cNvSpPr/>
          <p:nvPr/>
        </p:nvSpPr>
        <p:spPr>
          <a:xfrm>
            <a:off x="-87923" y="-74200"/>
            <a:ext cx="12502661" cy="88644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kstvak 3">
            <a:extLst>
              <a:ext uri="{FF2B5EF4-FFF2-40B4-BE49-F238E27FC236}">
                <a16:creationId xmlns:a16="http://schemas.microsoft.com/office/drawing/2014/main" id="{CB787C77-55FA-AEFB-7299-7E8987428C1B}"/>
              </a:ext>
            </a:extLst>
          </p:cNvPr>
          <p:cNvSpPr txBox="1"/>
          <p:nvPr/>
        </p:nvSpPr>
        <p:spPr>
          <a:xfrm>
            <a:off x="6721719" y="5416062"/>
            <a:ext cx="3653204" cy="415498"/>
          </a:xfrm>
          <a:prstGeom prst="rect">
            <a:avLst/>
          </a:prstGeom>
          <a:noFill/>
        </p:spPr>
        <p:txBody>
          <a:bodyPr wrap="square">
            <a:spAutoFit/>
          </a:bodyPr>
          <a:lstStyle/>
          <a:p>
            <a:r>
              <a:rPr lang="en-GB" sz="1200" i="1" dirty="0"/>
              <a:t>Illustration of an indifference curve with two attributes</a:t>
            </a:r>
          </a:p>
          <a:p>
            <a:r>
              <a:rPr lang="en-GB" sz="900" i="1" dirty="0"/>
              <a:t>(Taken from Chapter 3)</a:t>
            </a:r>
          </a:p>
        </p:txBody>
      </p:sp>
      <p:sp>
        <p:nvSpPr>
          <p:cNvPr id="7" name="Rechthoek 6">
            <a:extLst>
              <a:ext uri="{FF2B5EF4-FFF2-40B4-BE49-F238E27FC236}">
                <a16:creationId xmlns:a16="http://schemas.microsoft.com/office/drawing/2014/main" id="{CEED7E0C-3586-A514-B03C-8B9BD3A203AC}"/>
              </a:ext>
            </a:extLst>
          </p:cNvPr>
          <p:cNvSpPr/>
          <p:nvPr/>
        </p:nvSpPr>
        <p:spPr>
          <a:xfrm>
            <a:off x="698917" y="2060030"/>
            <a:ext cx="5432772" cy="9826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hthoek 7">
            <a:extLst>
              <a:ext uri="{FF2B5EF4-FFF2-40B4-BE49-F238E27FC236}">
                <a16:creationId xmlns:a16="http://schemas.microsoft.com/office/drawing/2014/main" id="{7B319610-68B0-3156-B990-2EF0E9AA062E}"/>
              </a:ext>
            </a:extLst>
          </p:cNvPr>
          <p:cNvSpPr/>
          <p:nvPr/>
        </p:nvSpPr>
        <p:spPr>
          <a:xfrm>
            <a:off x="698917" y="4032490"/>
            <a:ext cx="5432772" cy="12061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Afbeelding 8">
            <a:extLst>
              <a:ext uri="{FF2B5EF4-FFF2-40B4-BE49-F238E27FC236}">
                <a16:creationId xmlns:a16="http://schemas.microsoft.com/office/drawing/2014/main" id="{C8528C56-484D-D68E-CB88-47C4F870BF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37968" y="143343"/>
            <a:ext cx="865084" cy="533299"/>
          </a:xfrm>
          <a:prstGeom prst="rect">
            <a:avLst/>
          </a:prstGeom>
        </p:spPr>
      </p:pic>
    </p:spTree>
    <p:extLst>
      <p:ext uri="{BB962C8B-B14F-4D97-AF65-F5344CB8AC3E}">
        <p14:creationId xmlns:p14="http://schemas.microsoft.com/office/powerpoint/2010/main" val="1800925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2565B-6075-F507-9793-A02AE0F7D2BD}"/>
              </a:ext>
            </a:extLst>
          </p:cNvPr>
          <p:cNvSpPr>
            <a:spLocks noGrp="1"/>
          </p:cNvSpPr>
          <p:nvPr>
            <p:ph type="title"/>
          </p:nvPr>
        </p:nvSpPr>
        <p:spPr/>
        <p:txBody>
          <a:bodyPr/>
          <a:lstStyle/>
          <a:p>
            <a:r>
              <a:rPr lang="en-GB" dirty="0"/>
              <a:t>Behavioural economics </a:t>
            </a:r>
          </a:p>
        </p:txBody>
      </p:sp>
      <p:sp>
        <p:nvSpPr>
          <p:cNvPr id="3" name="Tijdelijke aanduiding voor inhoud 2">
            <a:extLst>
              <a:ext uri="{FF2B5EF4-FFF2-40B4-BE49-F238E27FC236}">
                <a16:creationId xmlns:a16="http://schemas.microsoft.com/office/drawing/2014/main" id="{6835A70D-3473-943F-CE52-1F6C1F2932D2}"/>
              </a:ext>
            </a:extLst>
          </p:cNvPr>
          <p:cNvSpPr>
            <a:spLocks noGrp="1"/>
          </p:cNvSpPr>
          <p:nvPr>
            <p:ph idx="1"/>
          </p:nvPr>
        </p:nvSpPr>
        <p:spPr>
          <a:xfrm>
            <a:off x="676657" y="2011680"/>
            <a:ext cx="8546474" cy="3766185"/>
          </a:xfrm>
        </p:spPr>
        <p:txBody>
          <a:bodyPr>
            <a:noAutofit/>
          </a:bodyPr>
          <a:lstStyle/>
          <a:p>
            <a:r>
              <a:rPr lang="en-GB" sz="2000" dirty="0">
                <a:effectLst/>
                <a:latin typeface="+mj-lt"/>
                <a:ea typeface="Calibri" panose="020F0502020204030204" pitchFamily="34" charset="0"/>
                <a:cs typeface="Arial" panose="020B0604020202020204" pitchFamily="34" charset="0"/>
              </a:rPr>
              <a:t>Behavioural economics was started and formed by several Nobel Prize laureates</a:t>
            </a:r>
          </a:p>
          <a:p>
            <a:r>
              <a:rPr lang="en-GB" sz="2000" dirty="0">
                <a:effectLst/>
                <a:latin typeface="+mj-lt"/>
              </a:rPr>
              <a:t>- </a:t>
            </a:r>
            <a:r>
              <a:rPr lang="en-GB" sz="2000" i="1" dirty="0">
                <a:effectLst/>
                <a:latin typeface="+mj-lt"/>
              </a:rPr>
              <a:t>Bounded rationality</a:t>
            </a:r>
            <a:r>
              <a:rPr lang="en-GB" sz="2000" dirty="0">
                <a:effectLst/>
                <a:latin typeface="+mj-lt"/>
              </a:rPr>
              <a:t> </a:t>
            </a:r>
            <a:r>
              <a:rPr lang="nl-NL" sz="2000" dirty="0">
                <a:effectLst/>
                <a:latin typeface="+mj-lt"/>
                <a:ea typeface="Arial" panose="020B0604020202020204" pitchFamily="34" charset="0"/>
              </a:rPr>
              <a:t>(Simon, 1955) is </a:t>
            </a:r>
            <a:r>
              <a:rPr lang="nl-NL" sz="2000" dirty="0" err="1">
                <a:effectLst/>
                <a:latin typeface="+mj-lt"/>
                <a:ea typeface="Arial" panose="020B0604020202020204" pitchFamily="34" charset="0"/>
              </a:rPr>
              <a:t>the</a:t>
            </a:r>
            <a:r>
              <a:rPr lang="nl-NL" sz="2000" dirty="0">
                <a:effectLst/>
                <a:latin typeface="+mj-lt"/>
                <a:ea typeface="Arial" panose="020B0604020202020204" pitchFamily="34" charset="0"/>
              </a:rPr>
              <a:t> </a:t>
            </a:r>
            <a:r>
              <a:rPr lang="nl-NL" sz="2000" dirty="0" err="1">
                <a:effectLst/>
                <a:latin typeface="+mj-lt"/>
                <a:ea typeface="Arial" panose="020B0604020202020204" pitchFamily="34" charset="0"/>
              </a:rPr>
              <a:t>idea</a:t>
            </a:r>
            <a:r>
              <a:rPr lang="nl-NL" sz="2000" dirty="0">
                <a:effectLst/>
                <a:latin typeface="+mj-lt"/>
                <a:ea typeface="Arial" panose="020B0604020202020204" pitchFamily="34" charset="0"/>
              </a:rPr>
              <a:t> that we make </a:t>
            </a:r>
            <a:r>
              <a:rPr lang="nl-NL" sz="2000" dirty="0" err="1">
                <a:effectLst/>
                <a:latin typeface="+mj-lt"/>
                <a:ea typeface="Arial" panose="020B0604020202020204" pitchFamily="34" charset="0"/>
              </a:rPr>
              <a:t>decisions</a:t>
            </a:r>
            <a:r>
              <a:rPr lang="nl-NL" sz="2000" dirty="0">
                <a:effectLst/>
                <a:latin typeface="+mj-lt"/>
                <a:ea typeface="Arial" panose="020B0604020202020204" pitchFamily="34" charset="0"/>
              </a:rPr>
              <a:t> that are </a:t>
            </a:r>
            <a:r>
              <a:rPr lang="nl-NL" sz="2000" dirty="0" err="1">
                <a:effectLst/>
                <a:latin typeface="+mj-lt"/>
                <a:ea typeface="Arial" panose="020B0604020202020204" pitchFamily="34" charset="0"/>
              </a:rPr>
              <a:t>rational</a:t>
            </a:r>
            <a:r>
              <a:rPr lang="nl-NL" sz="2000" dirty="0">
                <a:effectLst/>
                <a:latin typeface="+mj-lt"/>
                <a:ea typeface="Arial" panose="020B0604020202020204" pitchFamily="34" charset="0"/>
              </a:rPr>
              <a:t>, but </a:t>
            </a:r>
            <a:r>
              <a:rPr lang="nl-NL" sz="2000" dirty="0" err="1">
                <a:effectLst/>
                <a:latin typeface="+mj-lt"/>
                <a:ea typeface="Arial" panose="020B0604020202020204" pitchFamily="34" charset="0"/>
              </a:rPr>
              <a:t>within</a:t>
            </a:r>
            <a:r>
              <a:rPr lang="nl-NL" sz="2000" dirty="0">
                <a:effectLst/>
                <a:latin typeface="+mj-lt"/>
                <a:ea typeface="Arial" panose="020B0604020202020204" pitchFamily="34" charset="0"/>
              </a:rPr>
              <a:t> </a:t>
            </a:r>
            <a:r>
              <a:rPr lang="nl-NL" sz="2000" dirty="0" err="1">
                <a:effectLst/>
                <a:latin typeface="+mj-lt"/>
                <a:ea typeface="Arial" panose="020B0604020202020204" pitchFamily="34" charset="0"/>
              </a:rPr>
              <a:t>the</a:t>
            </a:r>
            <a:r>
              <a:rPr lang="nl-NL" sz="2000" dirty="0">
                <a:effectLst/>
                <a:latin typeface="+mj-lt"/>
                <a:ea typeface="Arial" panose="020B0604020202020204" pitchFamily="34" charset="0"/>
              </a:rPr>
              <a:t> </a:t>
            </a:r>
            <a:r>
              <a:rPr lang="nl-NL" sz="2000" dirty="0" err="1">
                <a:effectLst/>
                <a:latin typeface="+mj-lt"/>
                <a:ea typeface="Arial" panose="020B0604020202020204" pitchFamily="34" charset="0"/>
              </a:rPr>
              <a:t>limits</a:t>
            </a:r>
            <a:r>
              <a:rPr lang="nl-NL" sz="2000" dirty="0">
                <a:effectLst/>
                <a:latin typeface="+mj-lt"/>
                <a:ea typeface="Arial" panose="020B0604020202020204" pitchFamily="34" charset="0"/>
              </a:rPr>
              <a:t> of </a:t>
            </a:r>
            <a:r>
              <a:rPr lang="nl-NL" sz="2000" dirty="0" err="1">
                <a:effectLst/>
                <a:latin typeface="+mj-lt"/>
                <a:ea typeface="Arial" panose="020B0604020202020204" pitchFamily="34" charset="0"/>
              </a:rPr>
              <a:t>the</a:t>
            </a:r>
            <a:r>
              <a:rPr lang="nl-NL" sz="2000" dirty="0">
                <a:effectLst/>
                <a:latin typeface="+mj-lt"/>
                <a:ea typeface="Arial" panose="020B0604020202020204" pitchFamily="34" charset="0"/>
              </a:rPr>
              <a:t> information and time </a:t>
            </a:r>
            <a:r>
              <a:rPr lang="nl-NL" sz="2000" dirty="0" err="1">
                <a:effectLst/>
                <a:latin typeface="+mj-lt"/>
                <a:ea typeface="Arial" panose="020B0604020202020204" pitchFamily="34" charset="0"/>
              </a:rPr>
              <a:t>available</a:t>
            </a:r>
            <a:r>
              <a:rPr lang="nl-NL" sz="2000" dirty="0">
                <a:effectLst/>
                <a:latin typeface="+mj-lt"/>
                <a:ea typeface="Arial" panose="020B0604020202020204" pitchFamily="34" charset="0"/>
              </a:rPr>
              <a:t> </a:t>
            </a:r>
            <a:r>
              <a:rPr lang="nl-NL" sz="2000" dirty="0" err="1">
                <a:effectLst/>
                <a:latin typeface="+mj-lt"/>
                <a:ea typeface="Arial" panose="020B0604020202020204" pitchFamily="34" charset="0"/>
              </a:rPr>
              <a:t>to</a:t>
            </a:r>
            <a:r>
              <a:rPr lang="nl-NL" sz="2000" dirty="0">
                <a:effectLst/>
                <a:latin typeface="+mj-lt"/>
                <a:ea typeface="Arial" panose="020B0604020202020204" pitchFamily="34" charset="0"/>
              </a:rPr>
              <a:t> </a:t>
            </a:r>
            <a:r>
              <a:rPr lang="nl-NL" sz="2000" dirty="0" err="1">
                <a:effectLst/>
                <a:latin typeface="+mj-lt"/>
                <a:ea typeface="Arial" panose="020B0604020202020204" pitchFamily="34" charset="0"/>
              </a:rPr>
              <a:t>us</a:t>
            </a:r>
            <a:r>
              <a:rPr lang="nl-NL" sz="2000" dirty="0">
                <a:effectLst/>
                <a:latin typeface="+mj-lt"/>
                <a:ea typeface="Arial" panose="020B0604020202020204" pitchFamily="34" charset="0"/>
              </a:rPr>
              <a:t> </a:t>
            </a:r>
            <a:r>
              <a:rPr lang="nl-NL" sz="2000" dirty="0" err="1">
                <a:effectLst/>
                <a:latin typeface="+mj-lt"/>
                <a:ea typeface="Arial" panose="020B0604020202020204" pitchFamily="34" charset="0"/>
              </a:rPr>
              <a:t>to</a:t>
            </a:r>
            <a:r>
              <a:rPr lang="nl-NL" sz="2000" dirty="0">
                <a:effectLst/>
                <a:latin typeface="+mj-lt"/>
                <a:ea typeface="Arial" panose="020B0604020202020204" pitchFamily="34" charset="0"/>
              </a:rPr>
              <a:t> make that </a:t>
            </a:r>
            <a:r>
              <a:rPr lang="nl-NL" sz="2000" dirty="0" err="1">
                <a:effectLst/>
                <a:latin typeface="+mj-lt"/>
                <a:ea typeface="Arial" panose="020B0604020202020204" pitchFamily="34" charset="0"/>
              </a:rPr>
              <a:t>decision</a:t>
            </a:r>
            <a:r>
              <a:rPr lang="nl-NL" sz="2000" dirty="0">
                <a:effectLst/>
                <a:latin typeface="+mj-lt"/>
                <a:ea typeface="Arial" panose="020B0604020202020204" pitchFamily="34" charset="0"/>
              </a:rPr>
              <a:t> </a:t>
            </a:r>
          </a:p>
          <a:p>
            <a:r>
              <a:rPr lang="nl-NL" sz="2000" dirty="0">
                <a:latin typeface="+mj-lt"/>
                <a:ea typeface="Arial" panose="020B0604020202020204" pitchFamily="34" charset="0"/>
              </a:rPr>
              <a:t>- </a:t>
            </a:r>
            <a:r>
              <a:rPr lang="nl-NL" sz="2000" i="1" dirty="0">
                <a:effectLst/>
                <a:latin typeface="+mj-lt"/>
                <a:ea typeface="Arial" panose="020B0604020202020204" pitchFamily="34" charset="0"/>
              </a:rPr>
              <a:t>Prospect </a:t>
            </a:r>
            <a:r>
              <a:rPr lang="nl-NL" sz="2000" i="1" dirty="0" err="1">
                <a:latin typeface="+mj-lt"/>
                <a:ea typeface="Arial" panose="020B0604020202020204" pitchFamily="34" charset="0"/>
              </a:rPr>
              <a:t>T</a:t>
            </a:r>
            <a:r>
              <a:rPr lang="nl-NL" sz="2000" i="1" dirty="0" err="1">
                <a:effectLst/>
                <a:latin typeface="+mj-lt"/>
                <a:ea typeface="Arial" panose="020B0604020202020204" pitchFamily="34" charset="0"/>
              </a:rPr>
              <a:t>heory</a:t>
            </a:r>
            <a:r>
              <a:rPr lang="nl-NL" sz="2000" i="1" dirty="0">
                <a:latin typeface="+mj-lt"/>
                <a:ea typeface="Arial" panose="020B0604020202020204" pitchFamily="34" charset="0"/>
              </a:rPr>
              <a:t> </a:t>
            </a:r>
            <a:r>
              <a:rPr lang="nl-NL" sz="2000" dirty="0">
                <a:latin typeface="+mj-lt"/>
                <a:ea typeface="Arial" panose="020B0604020202020204" pitchFamily="34" charset="0"/>
              </a:rPr>
              <a:t>(</a:t>
            </a:r>
            <a:r>
              <a:rPr lang="nl-NL" sz="2000" dirty="0" err="1">
                <a:effectLst/>
                <a:latin typeface="+mj-lt"/>
                <a:ea typeface="Arial" panose="020B0604020202020204" pitchFamily="34" charset="0"/>
              </a:rPr>
              <a:t>Kahneman</a:t>
            </a:r>
            <a:r>
              <a:rPr lang="nl-NL" sz="2000" dirty="0">
                <a:effectLst/>
                <a:latin typeface="+mj-lt"/>
                <a:ea typeface="Arial" panose="020B0604020202020204" pitchFamily="34" charset="0"/>
              </a:rPr>
              <a:t> and </a:t>
            </a:r>
            <a:r>
              <a:rPr lang="nl-NL" sz="2000" dirty="0" err="1">
                <a:effectLst/>
                <a:latin typeface="+mj-lt"/>
                <a:ea typeface="Arial" panose="020B0604020202020204" pitchFamily="34" charset="0"/>
              </a:rPr>
              <a:t>Tversky</a:t>
            </a:r>
            <a:r>
              <a:rPr lang="nl-NL" sz="2000" dirty="0">
                <a:latin typeface="+mj-lt"/>
                <a:ea typeface="Arial" panose="020B0604020202020204" pitchFamily="34" charset="0"/>
              </a:rPr>
              <a:t>, </a:t>
            </a:r>
            <a:r>
              <a:rPr lang="nl-NL" sz="2000" dirty="0">
                <a:effectLst/>
                <a:latin typeface="+mj-lt"/>
                <a:ea typeface="Arial" panose="020B0604020202020204" pitchFamily="34" charset="0"/>
              </a:rPr>
              <a:t>1979) </a:t>
            </a:r>
            <a:r>
              <a:rPr lang="nl-NL" sz="2000" dirty="0">
                <a:latin typeface="+mj-lt"/>
                <a:ea typeface="Arial" panose="020B0604020202020204" pitchFamily="34" charset="0"/>
              </a:rPr>
              <a:t>is </a:t>
            </a:r>
            <a:r>
              <a:rPr lang="nl-NL" sz="2000" dirty="0" err="1">
                <a:latin typeface="+mj-lt"/>
                <a:ea typeface="Arial" panose="020B0604020202020204" pitchFamily="34" charset="0"/>
              </a:rPr>
              <a:t>the</a:t>
            </a:r>
            <a:r>
              <a:rPr lang="nl-NL" sz="2000" dirty="0">
                <a:latin typeface="+mj-lt"/>
                <a:ea typeface="Arial" panose="020B0604020202020204" pitchFamily="34" charset="0"/>
              </a:rPr>
              <a:t> </a:t>
            </a:r>
            <a:r>
              <a:rPr lang="nl-NL" sz="2000" dirty="0" err="1">
                <a:latin typeface="+mj-lt"/>
                <a:ea typeface="Arial" panose="020B0604020202020204" pitchFamily="34" charset="0"/>
              </a:rPr>
              <a:t>general</a:t>
            </a:r>
            <a:r>
              <a:rPr lang="nl-NL" sz="2000" dirty="0">
                <a:latin typeface="+mj-lt"/>
                <a:ea typeface="Arial" panose="020B0604020202020204" pitchFamily="34" charset="0"/>
              </a:rPr>
              <a:t> concept that </a:t>
            </a:r>
            <a:r>
              <a:rPr lang="nl-NL" sz="2000" dirty="0" err="1">
                <a:latin typeface="+mj-lt"/>
                <a:ea typeface="Arial" panose="020B0604020202020204" pitchFamily="34" charset="0"/>
              </a:rPr>
              <a:t>individuals</a:t>
            </a:r>
            <a:r>
              <a:rPr lang="nl-NL" sz="2000" dirty="0">
                <a:latin typeface="+mj-lt"/>
                <a:ea typeface="Arial" panose="020B0604020202020204" pitchFamily="34" charset="0"/>
              </a:rPr>
              <a:t> make </a:t>
            </a:r>
            <a:r>
              <a:rPr lang="nl-NL" sz="2000" dirty="0" err="1">
                <a:latin typeface="+mj-lt"/>
                <a:ea typeface="Arial" panose="020B0604020202020204" pitchFamily="34" charset="0"/>
              </a:rPr>
              <a:t>decisions</a:t>
            </a:r>
            <a:r>
              <a:rPr lang="nl-NL" sz="2000" dirty="0">
                <a:latin typeface="+mj-lt"/>
                <a:ea typeface="Arial" panose="020B0604020202020204" pitchFamily="34" charset="0"/>
              </a:rPr>
              <a:t> </a:t>
            </a:r>
            <a:r>
              <a:rPr lang="nl-NL" sz="2000" dirty="0" err="1">
                <a:latin typeface="+mj-lt"/>
                <a:ea typeface="Arial" panose="020B0604020202020204" pitchFamily="34" charset="0"/>
              </a:rPr>
              <a:t>based</a:t>
            </a:r>
            <a:r>
              <a:rPr lang="nl-NL" sz="2000" dirty="0">
                <a:latin typeface="+mj-lt"/>
                <a:ea typeface="Arial" panose="020B0604020202020204" pitchFamily="34" charset="0"/>
              </a:rPr>
              <a:t> on </a:t>
            </a:r>
            <a:r>
              <a:rPr lang="nl-NL" sz="2000" dirty="0" err="1">
                <a:latin typeface="+mj-lt"/>
                <a:ea typeface="Arial" panose="020B0604020202020204" pitchFamily="34" charset="0"/>
              </a:rPr>
              <a:t>perceived</a:t>
            </a:r>
            <a:r>
              <a:rPr lang="nl-NL" sz="2000" dirty="0">
                <a:latin typeface="+mj-lt"/>
                <a:ea typeface="Arial" panose="020B0604020202020204" pitchFamily="34" charset="0"/>
              </a:rPr>
              <a:t> </a:t>
            </a:r>
            <a:r>
              <a:rPr lang="nl-NL" sz="2000" dirty="0" err="1">
                <a:latin typeface="+mj-lt"/>
                <a:ea typeface="Arial" panose="020B0604020202020204" pitchFamily="34" charset="0"/>
              </a:rPr>
              <a:t>gains</a:t>
            </a:r>
            <a:r>
              <a:rPr lang="nl-NL" sz="2000" dirty="0">
                <a:latin typeface="+mj-lt"/>
                <a:ea typeface="Arial" panose="020B0604020202020204" pitchFamily="34" charset="0"/>
              </a:rPr>
              <a:t> </a:t>
            </a:r>
            <a:r>
              <a:rPr lang="nl-NL" sz="2000" dirty="0" err="1">
                <a:latin typeface="+mj-lt"/>
                <a:ea typeface="Arial" panose="020B0604020202020204" pitchFamily="34" charset="0"/>
              </a:rPr>
              <a:t>instead</a:t>
            </a:r>
            <a:r>
              <a:rPr lang="nl-NL" sz="2000" dirty="0">
                <a:latin typeface="+mj-lt"/>
                <a:ea typeface="Arial" panose="020B0604020202020204" pitchFamily="34" charset="0"/>
              </a:rPr>
              <a:t> of </a:t>
            </a:r>
            <a:r>
              <a:rPr lang="nl-NL" sz="2000" dirty="0" err="1">
                <a:latin typeface="+mj-lt"/>
                <a:ea typeface="Arial" panose="020B0604020202020204" pitchFamily="34" charset="0"/>
              </a:rPr>
              <a:t>perceived</a:t>
            </a:r>
            <a:r>
              <a:rPr lang="nl-NL" sz="2000" dirty="0">
                <a:latin typeface="+mj-lt"/>
                <a:ea typeface="Arial" panose="020B0604020202020204" pitchFamily="34" charset="0"/>
              </a:rPr>
              <a:t> </a:t>
            </a:r>
            <a:r>
              <a:rPr lang="nl-NL" sz="2000" dirty="0" err="1">
                <a:latin typeface="+mj-lt"/>
                <a:ea typeface="Arial" panose="020B0604020202020204" pitchFamily="34" charset="0"/>
              </a:rPr>
              <a:t>losses</a:t>
            </a:r>
            <a:br>
              <a:rPr lang="nl-NL" sz="2000" dirty="0">
                <a:latin typeface="+mj-lt"/>
                <a:ea typeface="Arial" panose="020B0604020202020204" pitchFamily="34" charset="0"/>
              </a:rPr>
            </a:br>
            <a:br>
              <a:rPr lang="nl-NL" sz="2000" dirty="0">
                <a:effectLst/>
                <a:latin typeface="+mj-lt"/>
                <a:ea typeface="Arial" panose="020B0604020202020204" pitchFamily="34" charset="0"/>
              </a:rPr>
            </a:br>
            <a:r>
              <a:rPr lang="nl-NL" sz="2000" dirty="0">
                <a:effectLst/>
                <a:latin typeface="+mj-lt"/>
                <a:ea typeface="Arial" panose="020B0604020202020204" pitchFamily="34" charset="0"/>
              </a:rPr>
              <a:t>- </a:t>
            </a:r>
            <a:r>
              <a:rPr lang="nl-NL" sz="2000" i="1" dirty="0" err="1">
                <a:effectLst/>
                <a:latin typeface="+mj-lt"/>
                <a:ea typeface="Arial" panose="020B0604020202020204" pitchFamily="34" charset="0"/>
              </a:rPr>
              <a:t>Motives</a:t>
            </a:r>
            <a:r>
              <a:rPr lang="nl-NL" sz="2000" i="1" dirty="0">
                <a:effectLst/>
                <a:latin typeface="+mj-lt"/>
                <a:ea typeface="Arial" panose="020B0604020202020204" pitchFamily="34" charset="0"/>
              </a:rPr>
              <a:t> and </a:t>
            </a:r>
            <a:r>
              <a:rPr lang="nl-NL" sz="2000" i="1" dirty="0" err="1">
                <a:effectLst/>
                <a:latin typeface="+mj-lt"/>
                <a:ea typeface="Arial" panose="020B0604020202020204" pitchFamily="34" charset="0"/>
              </a:rPr>
              <a:t>consumer</a:t>
            </a:r>
            <a:r>
              <a:rPr lang="nl-NL" sz="2000" i="1" dirty="0">
                <a:effectLst/>
                <a:latin typeface="+mj-lt"/>
                <a:ea typeface="Arial" panose="020B0604020202020204" pitchFamily="34" charset="0"/>
              </a:rPr>
              <a:t> mistakes </a:t>
            </a:r>
            <a:r>
              <a:rPr lang="nl-NL" sz="2000" dirty="0">
                <a:effectLst/>
                <a:latin typeface="+mj-lt"/>
                <a:ea typeface="Arial" panose="020B0604020202020204" pitchFamily="34" charset="0"/>
              </a:rPr>
              <a:t>(e.g. Becker and Murphy, 1988) is </a:t>
            </a:r>
            <a:r>
              <a:rPr lang="nl-NL" sz="2000" dirty="0" err="1">
                <a:effectLst/>
                <a:latin typeface="+mj-lt"/>
                <a:ea typeface="Arial" panose="020B0604020202020204" pitchFamily="34" charset="0"/>
              </a:rPr>
              <a:t>about</a:t>
            </a:r>
            <a:r>
              <a:rPr lang="nl-NL" sz="2000" dirty="0">
                <a:effectLst/>
                <a:latin typeface="+mj-lt"/>
                <a:ea typeface="Arial" panose="020B0604020202020204" pitchFamily="34" charset="0"/>
              </a:rPr>
              <a:t> </a:t>
            </a:r>
            <a:r>
              <a:rPr lang="nl-NL" sz="2000" dirty="0" err="1">
                <a:effectLst/>
                <a:latin typeface="+mj-lt"/>
                <a:ea typeface="Arial" panose="020B0604020202020204" pitchFamily="34" charset="0"/>
              </a:rPr>
              <a:t>models</a:t>
            </a:r>
            <a:r>
              <a:rPr lang="nl-NL" sz="2000" dirty="0">
                <a:effectLst/>
                <a:latin typeface="+mj-lt"/>
                <a:ea typeface="Arial" panose="020B0604020202020204" pitchFamily="34" charset="0"/>
              </a:rPr>
              <a:t> that </a:t>
            </a:r>
            <a:r>
              <a:rPr lang="nl-NL" sz="2000" dirty="0" err="1">
                <a:effectLst/>
                <a:latin typeface="+mj-lt"/>
                <a:ea typeface="Arial" panose="020B0604020202020204" pitchFamily="34" charset="0"/>
              </a:rPr>
              <a:t>exlain</a:t>
            </a:r>
            <a:r>
              <a:rPr lang="nl-NL" sz="2000" dirty="0">
                <a:effectLst/>
                <a:latin typeface="+mj-lt"/>
                <a:ea typeface="Arial" panose="020B0604020202020204" pitchFamily="34" charset="0"/>
              </a:rPr>
              <a:t> </a:t>
            </a:r>
            <a:r>
              <a:rPr lang="nl-NL" sz="2000" dirty="0" err="1">
                <a:effectLst/>
                <a:latin typeface="+mj-lt"/>
                <a:ea typeface="Arial" panose="020B0604020202020204" pitchFamily="34" charset="0"/>
              </a:rPr>
              <a:t>seemingly</a:t>
            </a:r>
            <a:r>
              <a:rPr lang="nl-NL" sz="2000" dirty="0">
                <a:effectLst/>
                <a:latin typeface="+mj-lt"/>
                <a:ea typeface="Arial" panose="020B0604020202020204" pitchFamily="34" charset="0"/>
              </a:rPr>
              <a:t> </a:t>
            </a:r>
            <a:r>
              <a:rPr lang="nl-NL" sz="2000" dirty="0" err="1">
                <a:effectLst/>
                <a:latin typeface="+mj-lt"/>
                <a:ea typeface="Arial" panose="020B0604020202020204" pitchFamily="34" charset="0"/>
              </a:rPr>
              <a:t>irrational</a:t>
            </a:r>
            <a:r>
              <a:rPr lang="nl-NL" sz="2000" dirty="0">
                <a:effectLst/>
                <a:latin typeface="+mj-lt"/>
                <a:ea typeface="Arial" panose="020B0604020202020204" pitchFamily="34" charset="0"/>
              </a:rPr>
              <a:t> </a:t>
            </a:r>
            <a:r>
              <a:rPr lang="nl-NL" sz="2000" dirty="0" err="1">
                <a:effectLst/>
                <a:latin typeface="+mj-lt"/>
                <a:ea typeface="Arial" panose="020B0604020202020204" pitchFamily="34" charset="0"/>
              </a:rPr>
              <a:t>behaviour</a:t>
            </a:r>
            <a:r>
              <a:rPr lang="nl-NL" sz="2000" dirty="0">
                <a:effectLst/>
                <a:latin typeface="+mj-lt"/>
                <a:ea typeface="Arial" panose="020B0604020202020204" pitchFamily="34" charset="0"/>
              </a:rPr>
              <a:t> from </a:t>
            </a:r>
            <a:r>
              <a:rPr lang="nl-NL" sz="2000" dirty="0" err="1">
                <a:effectLst/>
                <a:latin typeface="+mj-lt"/>
                <a:ea typeface="Arial" panose="020B0604020202020204" pitchFamily="34" charset="0"/>
              </a:rPr>
              <a:t>economic</a:t>
            </a:r>
            <a:r>
              <a:rPr lang="nl-NL" sz="2000" dirty="0">
                <a:effectLst/>
                <a:latin typeface="+mj-lt"/>
                <a:ea typeface="Arial" panose="020B0604020202020204" pitchFamily="34" charset="0"/>
              </a:rPr>
              <a:t> </a:t>
            </a:r>
            <a:r>
              <a:rPr lang="nl-NL" sz="2000" dirty="0" err="1">
                <a:effectLst/>
                <a:latin typeface="+mj-lt"/>
                <a:ea typeface="Arial" panose="020B0604020202020204" pitchFamily="34" charset="0"/>
              </a:rPr>
              <a:t>modelling</a:t>
            </a:r>
            <a:r>
              <a:rPr lang="nl-NL" sz="2000" dirty="0">
                <a:effectLst/>
                <a:latin typeface="+mj-lt"/>
                <a:ea typeface="Arial" panose="020B0604020202020204" pitchFamily="34" charset="0"/>
              </a:rPr>
              <a:t> of </a:t>
            </a:r>
            <a:r>
              <a:rPr lang="nl-NL" sz="2000" dirty="0" err="1">
                <a:effectLst/>
                <a:latin typeface="+mj-lt"/>
                <a:ea typeface="Arial" panose="020B0604020202020204" pitchFamily="34" charset="0"/>
              </a:rPr>
              <a:t>behaviour</a:t>
            </a:r>
            <a:br>
              <a:rPr lang="nl-NL" sz="2000" dirty="0">
                <a:effectLst/>
                <a:latin typeface="+mj-lt"/>
                <a:ea typeface="Arial" panose="020B0604020202020204" pitchFamily="34" charset="0"/>
              </a:rPr>
            </a:br>
            <a:br>
              <a:rPr lang="nl-NL" sz="2000" dirty="0">
                <a:effectLst/>
                <a:latin typeface="+mj-lt"/>
                <a:ea typeface="Arial" panose="020B0604020202020204" pitchFamily="34" charset="0"/>
              </a:rPr>
            </a:br>
            <a:r>
              <a:rPr lang="nl-NL" sz="2000" dirty="0">
                <a:effectLst/>
                <a:latin typeface="+mj-lt"/>
                <a:ea typeface="Arial" panose="020B0604020202020204" pitchFamily="34" charset="0"/>
              </a:rPr>
              <a:t>- </a:t>
            </a:r>
            <a:r>
              <a:rPr lang="nl-NL" sz="2000" i="1" dirty="0" err="1">
                <a:effectLst/>
                <a:latin typeface="+mj-lt"/>
                <a:ea typeface="Arial" panose="020B0604020202020204" pitchFamily="34" charset="0"/>
              </a:rPr>
              <a:t>Nudge</a:t>
            </a:r>
            <a:r>
              <a:rPr lang="nl-NL" sz="2000" i="1" dirty="0">
                <a:effectLst/>
                <a:latin typeface="+mj-lt"/>
                <a:ea typeface="Arial" panose="020B0604020202020204" pitchFamily="34" charset="0"/>
              </a:rPr>
              <a:t> </a:t>
            </a:r>
            <a:r>
              <a:rPr lang="nl-NL" sz="2000" i="1" dirty="0" err="1">
                <a:effectLst/>
                <a:latin typeface="+mj-lt"/>
                <a:ea typeface="Arial" panose="020B0604020202020204" pitchFamily="34" charset="0"/>
              </a:rPr>
              <a:t>Theory</a:t>
            </a:r>
            <a:r>
              <a:rPr lang="nl-NL" sz="2000" i="1" dirty="0">
                <a:effectLst/>
                <a:latin typeface="+mj-lt"/>
                <a:ea typeface="Arial" panose="020B0604020202020204" pitchFamily="34" charset="0"/>
              </a:rPr>
              <a:t> </a:t>
            </a:r>
            <a:r>
              <a:rPr lang="nl-NL" sz="2000" dirty="0">
                <a:effectLst/>
                <a:latin typeface="+mj-lt"/>
                <a:ea typeface="Arial" panose="020B0604020202020204" pitchFamily="34" charset="0"/>
              </a:rPr>
              <a:t>(</a:t>
            </a:r>
            <a:r>
              <a:rPr lang="nl-NL" sz="2000" dirty="0" err="1">
                <a:effectLst/>
                <a:latin typeface="+mj-lt"/>
                <a:ea typeface="Arial" panose="020B0604020202020204" pitchFamily="34" charset="0"/>
              </a:rPr>
              <a:t>Thaler</a:t>
            </a:r>
            <a:r>
              <a:rPr lang="nl-NL" sz="2000" dirty="0">
                <a:effectLst/>
                <a:latin typeface="+mj-lt"/>
                <a:ea typeface="Arial" panose="020B0604020202020204" pitchFamily="34" charset="0"/>
              </a:rPr>
              <a:t> and </a:t>
            </a:r>
            <a:r>
              <a:rPr lang="nl-NL" sz="2000" dirty="0" err="1">
                <a:effectLst/>
                <a:latin typeface="+mj-lt"/>
                <a:ea typeface="Arial" panose="020B0604020202020204" pitchFamily="34" charset="0"/>
              </a:rPr>
              <a:t>Sunstein</a:t>
            </a:r>
            <a:r>
              <a:rPr lang="nl-NL" sz="2000" dirty="0">
                <a:effectLst/>
                <a:latin typeface="+mj-lt"/>
                <a:ea typeface="Arial" panose="020B0604020202020204" pitchFamily="34" charset="0"/>
              </a:rPr>
              <a:t>, 2021) </a:t>
            </a:r>
            <a:r>
              <a:rPr lang="nl-NL" sz="2000" dirty="0" err="1">
                <a:effectLst/>
                <a:latin typeface="+mj-lt"/>
                <a:ea typeface="Arial" panose="020B0604020202020204" pitchFamily="34" charset="0"/>
              </a:rPr>
              <a:t>assesses</a:t>
            </a:r>
            <a:r>
              <a:rPr lang="nl-NL" sz="2000" dirty="0">
                <a:effectLst/>
                <a:latin typeface="+mj-lt"/>
                <a:ea typeface="Arial" panose="020B0604020202020204" pitchFamily="34" charset="0"/>
              </a:rPr>
              <a:t> </a:t>
            </a:r>
            <a:r>
              <a:rPr lang="nl-NL" sz="2000" dirty="0" err="1">
                <a:effectLst/>
                <a:latin typeface="+mj-lt"/>
                <a:ea typeface="Arial" panose="020B0604020202020204" pitchFamily="34" charset="0"/>
              </a:rPr>
              <a:t>how</a:t>
            </a:r>
            <a:r>
              <a:rPr lang="nl-NL" sz="2000" dirty="0">
                <a:effectLst/>
                <a:latin typeface="+mj-lt"/>
                <a:ea typeface="Arial" panose="020B0604020202020204" pitchFamily="34" charset="0"/>
              </a:rPr>
              <a:t> </a:t>
            </a:r>
            <a:r>
              <a:rPr lang="nl-NL" sz="2000" dirty="0" err="1">
                <a:effectLst/>
                <a:latin typeface="+mj-lt"/>
                <a:ea typeface="Arial" panose="020B0604020202020204" pitchFamily="34" charset="0"/>
              </a:rPr>
              <a:t>nudges</a:t>
            </a:r>
            <a:r>
              <a:rPr lang="nl-NL" sz="2000" dirty="0">
                <a:effectLst/>
                <a:latin typeface="+mj-lt"/>
                <a:ea typeface="Arial" panose="020B0604020202020204" pitchFamily="34" charset="0"/>
              </a:rPr>
              <a:t> in </a:t>
            </a:r>
            <a:r>
              <a:rPr lang="nl-NL" sz="2000" dirty="0" err="1">
                <a:effectLst/>
                <a:latin typeface="+mj-lt"/>
                <a:ea typeface="Arial" panose="020B0604020202020204" pitchFamily="34" charset="0"/>
              </a:rPr>
              <a:t>choice</a:t>
            </a:r>
            <a:r>
              <a:rPr lang="nl-NL" sz="2000" dirty="0">
                <a:effectLst/>
                <a:latin typeface="+mj-lt"/>
                <a:ea typeface="Arial" panose="020B0604020202020204" pitchFamily="34" charset="0"/>
              </a:rPr>
              <a:t> </a:t>
            </a:r>
            <a:r>
              <a:rPr lang="nl-NL" sz="2000" dirty="0" err="1">
                <a:effectLst/>
                <a:latin typeface="+mj-lt"/>
                <a:ea typeface="Arial" panose="020B0604020202020204" pitchFamily="34" charset="0"/>
              </a:rPr>
              <a:t>architecture</a:t>
            </a:r>
            <a:r>
              <a:rPr lang="nl-NL" sz="2000" dirty="0">
                <a:effectLst/>
                <a:latin typeface="+mj-lt"/>
                <a:ea typeface="Arial" panose="020B0604020202020204" pitchFamily="34" charset="0"/>
              </a:rPr>
              <a:t> </a:t>
            </a:r>
            <a:r>
              <a:rPr lang="nl-NL" sz="2000" dirty="0" err="1">
                <a:effectLst/>
                <a:latin typeface="+mj-lt"/>
                <a:ea typeface="Arial" panose="020B0604020202020204" pitchFamily="34" charset="0"/>
              </a:rPr>
              <a:t>steers</a:t>
            </a:r>
            <a:r>
              <a:rPr lang="nl-NL" sz="2000" dirty="0">
                <a:effectLst/>
                <a:latin typeface="+mj-lt"/>
                <a:ea typeface="Arial" panose="020B0604020202020204" pitchFamily="34" charset="0"/>
              </a:rPr>
              <a:t> </a:t>
            </a:r>
            <a:r>
              <a:rPr lang="nl-NL" sz="2000" dirty="0" err="1">
                <a:effectLst/>
                <a:latin typeface="+mj-lt"/>
                <a:ea typeface="Arial" panose="020B0604020202020204" pitchFamily="34" charset="0"/>
              </a:rPr>
              <a:t>behaviour</a:t>
            </a:r>
            <a:endParaRPr lang="nl-NL" sz="2000" dirty="0">
              <a:effectLst/>
              <a:latin typeface="+mj-lt"/>
              <a:ea typeface="Arial" panose="020B0604020202020204" pitchFamily="34" charset="0"/>
            </a:endParaRPr>
          </a:p>
          <a:p>
            <a:r>
              <a:rPr lang="nl-NL" sz="2000" dirty="0">
                <a:latin typeface="+mj-lt"/>
                <a:ea typeface="Arial" panose="020B0604020202020204" pitchFamily="34" charset="0"/>
              </a:rPr>
              <a:t>In </a:t>
            </a:r>
            <a:r>
              <a:rPr lang="nl-NL" sz="2000" dirty="0" err="1">
                <a:latin typeface="+mj-lt"/>
                <a:ea typeface="Arial" panose="020B0604020202020204" pitchFamily="34" charset="0"/>
              </a:rPr>
              <a:t>this</a:t>
            </a:r>
            <a:r>
              <a:rPr lang="nl-NL" sz="2000" dirty="0">
                <a:latin typeface="+mj-lt"/>
                <a:ea typeface="Arial" panose="020B0604020202020204" pitchFamily="34" charset="0"/>
              </a:rPr>
              <a:t> </a:t>
            </a:r>
            <a:r>
              <a:rPr lang="nl-NL" sz="2000" dirty="0" err="1">
                <a:latin typeface="+mj-lt"/>
                <a:ea typeface="Arial" panose="020B0604020202020204" pitchFamily="34" charset="0"/>
              </a:rPr>
              <a:t>literature</a:t>
            </a:r>
            <a:r>
              <a:rPr lang="nl-NL" sz="2000" dirty="0">
                <a:latin typeface="+mj-lt"/>
                <a:ea typeface="Arial" panose="020B0604020202020204" pitchFamily="34" charset="0"/>
              </a:rPr>
              <a:t>, </a:t>
            </a:r>
            <a:r>
              <a:rPr lang="nl-NL" sz="2000" dirty="0" err="1">
                <a:latin typeface="+mj-lt"/>
                <a:ea typeface="Arial" panose="020B0604020202020204" pitchFamily="34" charset="0"/>
              </a:rPr>
              <a:t>elements</a:t>
            </a:r>
            <a:r>
              <a:rPr lang="nl-NL" sz="2000" dirty="0">
                <a:latin typeface="+mj-lt"/>
                <a:ea typeface="Arial" panose="020B0604020202020204" pitchFamily="34" charset="0"/>
              </a:rPr>
              <a:t> from </a:t>
            </a:r>
            <a:r>
              <a:rPr lang="nl-NL" sz="2000" dirty="0" err="1">
                <a:latin typeface="+mj-lt"/>
                <a:ea typeface="Arial" panose="020B0604020202020204" pitchFamily="34" charset="0"/>
              </a:rPr>
              <a:t>other</a:t>
            </a:r>
            <a:r>
              <a:rPr lang="nl-NL" sz="2000" dirty="0">
                <a:latin typeface="+mj-lt"/>
                <a:ea typeface="Arial" panose="020B0604020202020204" pitchFamily="34" charset="0"/>
              </a:rPr>
              <a:t> </a:t>
            </a:r>
            <a:r>
              <a:rPr lang="nl-NL" sz="2000" dirty="0" err="1">
                <a:latin typeface="+mj-lt"/>
                <a:ea typeface="Arial" panose="020B0604020202020204" pitchFamily="34" charset="0"/>
              </a:rPr>
              <a:t>behavioural</a:t>
            </a:r>
            <a:r>
              <a:rPr lang="nl-NL" sz="2000" dirty="0">
                <a:latin typeface="+mj-lt"/>
                <a:ea typeface="Arial" panose="020B0604020202020204" pitchFamily="34" charset="0"/>
              </a:rPr>
              <a:t> </a:t>
            </a:r>
            <a:r>
              <a:rPr lang="nl-NL" sz="2000" dirty="0" err="1">
                <a:latin typeface="+mj-lt"/>
                <a:ea typeface="Arial" panose="020B0604020202020204" pitchFamily="34" charset="0"/>
              </a:rPr>
              <a:t>sciences</a:t>
            </a:r>
            <a:r>
              <a:rPr lang="nl-NL" sz="2000" dirty="0">
                <a:latin typeface="+mj-lt"/>
                <a:ea typeface="Arial" panose="020B0604020202020204" pitchFamily="34" charset="0"/>
              </a:rPr>
              <a:t>, </a:t>
            </a:r>
            <a:r>
              <a:rPr lang="nl-NL" sz="2000" dirty="0" err="1">
                <a:latin typeface="+mj-lt"/>
                <a:ea typeface="Arial" panose="020B0604020202020204" pitchFamily="34" charset="0"/>
              </a:rPr>
              <a:t>including</a:t>
            </a:r>
            <a:r>
              <a:rPr lang="nl-NL" sz="2000" dirty="0">
                <a:latin typeface="+mj-lt"/>
                <a:ea typeface="Arial" panose="020B0604020202020204" pitchFamily="34" charset="0"/>
              </a:rPr>
              <a:t> </a:t>
            </a:r>
            <a:r>
              <a:rPr lang="nl-NL" sz="2000" dirty="0" err="1">
                <a:latin typeface="+mj-lt"/>
                <a:ea typeface="Arial" panose="020B0604020202020204" pitchFamily="34" charset="0"/>
              </a:rPr>
              <a:t>psychology</a:t>
            </a:r>
            <a:r>
              <a:rPr lang="nl-NL" sz="2000" dirty="0">
                <a:latin typeface="+mj-lt"/>
                <a:ea typeface="Arial" panose="020B0604020202020204" pitchFamily="34" charset="0"/>
              </a:rPr>
              <a:t>, are </a:t>
            </a:r>
            <a:r>
              <a:rPr lang="nl-NL" sz="2000" dirty="0" err="1">
                <a:latin typeface="+mj-lt"/>
                <a:ea typeface="Arial" panose="020B0604020202020204" pitchFamily="34" charset="0"/>
              </a:rPr>
              <a:t>integrated</a:t>
            </a:r>
            <a:r>
              <a:rPr lang="nl-NL" sz="2000" dirty="0">
                <a:latin typeface="+mj-lt"/>
                <a:ea typeface="Arial" panose="020B0604020202020204" pitchFamily="34" charset="0"/>
              </a:rPr>
              <a:t> </a:t>
            </a:r>
            <a:r>
              <a:rPr lang="nl-NL" sz="2000" dirty="0" err="1">
                <a:latin typeface="+mj-lt"/>
                <a:ea typeface="Arial" panose="020B0604020202020204" pitchFamily="34" charset="0"/>
              </a:rPr>
              <a:t>to</a:t>
            </a:r>
            <a:r>
              <a:rPr lang="nl-NL" sz="2000" dirty="0">
                <a:latin typeface="+mj-lt"/>
                <a:ea typeface="Arial" panose="020B0604020202020204" pitchFamily="34" charset="0"/>
              </a:rPr>
              <a:t> </a:t>
            </a:r>
            <a:r>
              <a:rPr lang="nl-NL" sz="2000" dirty="0" err="1">
                <a:latin typeface="+mj-lt"/>
                <a:ea typeface="Arial" panose="020B0604020202020204" pitchFamily="34" charset="0"/>
              </a:rPr>
              <a:t>improve</a:t>
            </a:r>
            <a:r>
              <a:rPr lang="nl-NL" sz="2000" dirty="0">
                <a:latin typeface="+mj-lt"/>
                <a:ea typeface="Arial" panose="020B0604020202020204" pitchFamily="34" charset="0"/>
              </a:rPr>
              <a:t> </a:t>
            </a:r>
            <a:r>
              <a:rPr lang="nl-NL" sz="2000" dirty="0" err="1">
                <a:latin typeface="+mj-lt"/>
                <a:ea typeface="Arial" panose="020B0604020202020204" pitchFamily="34" charset="0"/>
              </a:rPr>
              <a:t>the</a:t>
            </a:r>
            <a:r>
              <a:rPr lang="nl-NL" sz="2000" dirty="0">
                <a:latin typeface="+mj-lt"/>
                <a:ea typeface="Arial" panose="020B0604020202020204" pitchFamily="34" charset="0"/>
              </a:rPr>
              <a:t> </a:t>
            </a:r>
            <a:r>
              <a:rPr lang="nl-NL" sz="2000" dirty="0" err="1">
                <a:latin typeface="+mj-lt"/>
                <a:ea typeface="Arial" panose="020B0604020202020204" pitchFamily="34" charset="0"/>
              </a:rPr>
              <a:t>understanding</a:t>
            </a:r>
            <a:r>
              <a:rPr lang="nl-NL" sz="2000" dirty="0">
                <a:latin typeface="+mj-lt"/>
                <a:ea typeface="Arial" panose="020B0604020202020204" pitchFamily="34" charset="0"/>
              </a:rPr>
              <a:t> and </a:t>
            </a:r>
            <a:r>
              <a:rPr lang="nl-NL" sz="2000" dirty="0" err="1">
                <a:latin typeface="+mj-lt"/>
                <a:ea typeface="Arial" panose="020B0604020202020204" pitchFamily="34" charset="0"/>
              </a:rPr>
              <a:t>modelling</a:t>
            </a:r>
            <a:r>
              <a:rPr lang="nl-NL" sz="2000" dirty="0">
                <a:latin typeface="+mj-lt"/>
                <a:ea typeface="Arial" panose="020B0604020202020204" pitchFamily="34" charset="0"/>
              </a:rPr>
              <a:t> of human </a:t>
            </a:r>
            <a:r>
              <a:rPr lang="nl-NL" sz="2000" dirty="0" err="1">
                <a:latin typeface="+mj-lt"/>
                <a:ea typeface="Arial" panose="020B0604020202020204" pitchFamily="34" charset="0"/>
              </a:rPr>
              <a:t>behaviour</a:t>
            </a:r>
            <a:endParaRPr lang="nl-NL" sz="2000" dirty="0">
              <a:effectLst/>
              <a:latin typeface="+mj-lt"/>
              <a:ea typeface="Arial" panose="020B0604020202020204" pitchFamily="34" charset="0"/>
            </a:endParaRPr>
          </a:p>
        </p:txBody>
      </p:sp>
      <p:sp>
        <p:nvSpPr>
          <p:cNvPr id="4" name="Rechthoek 3">
            <a:extLst>
              <a:ext uri="{FF2B5EF4-FFF2-40B4-BE49-F238E27FC236}">
                <a16:creationId xmlns:a16="http://schemas.microsoft.com/office/drawing/2014/main" id="{70F1F802-D62D-C8A4-BDC6-5F589411936E}"/>
              </a:ext>
            </a:extLst>
          </p:cNvPr>
          <p:cNvSpPr/>
          <p:nvPr/>
        </p:nvSpPr>
        <p:spPr>
          <a:xfrm>
            <a:off x="-87923" y="-74200"/>
            <a:ext cx="12502661" cy="88644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Afbeelding 6" descr="Afbeelding met tekst, person, persoon, kostuum&#10;&#10;Automatisch gegenereerde beschrijving">
            <a:extLst>
              <a:ext uri="{FF2B5EF4-FFF2-40B4-BE49-F238E27FC236}">
                <a16:creationId xmlns:a16="http://schemas.microsoft.com/office/drawing/2014/main" id="{97679B4E-1531-FC27-2F99-71A0DF5976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6412" y="1521068"/>
            <a:ext cx="1183732" cy="1732085"/>
          </a:xfrm>
          <a:prstGeom prst="rect">
            <a:avLst/>
          </a:prstGeom>
        </p:spPr>
      </p:pic>
      <p:sp>
        <p:nvSpPr>
          <p:cNvPr id="9" name="Tekstvak 8">
            <a:extLst>
              <a:ext uri="{FF2B5EF4-FFF2-40B4-BE49-F238E27FC236}">
                <a16:creationId xmlns:a16="http://schemas.microsoft.com/office/drawing/2014/main" id="{0C346240-8BFA-F43B-0BD7-7285A9001724}"/>
              </a:ext>
            </a:extLst>
          </p:cNvPr>
          <p:cNvSpPr txBox="1"/>
          <p:nvPr/>
        </p:nvSpPr>
        <p:spPr>
          <a:xfrm>
            <a:off x="9301797" y="3198168"/>
            <a:ext cx="582400" cy="369332"/>
          </a:xfrm>
          <a:prstGeom prst="rect">
            <a:avLst/>
          </a:prstGeom>
          <a:noFill/>
        </p:spPr>
        <p:txBody>
          <a:bodyPr wrap="square">
            <a:spAutoFit/>
          </a:bodyPr>
          <a:lstStyle/>
          <a:p>
            <a:r>
              <a:rPr lang="en-GB" sz="900" dirty="0">
                <a:hlinkClick r:id="rId4"/>
              </a:rPr>
              <a:t>H. Simon</a:t>
            </a:r>
            <a:endParaRPr lang="en-GB" sz="900" dirty="0"/>
          </a:p>
        </p:txBody>
      </p:sp>
      <p:pic>
        <p:nvPicPr>
          <p:cNvPr id="11" name="Afbeelding 10" descr="Afbeelding met tekst, persoon, person, kostuum&#10;&#10;Automatisch gegenereerde beschrijving">
            <a:extLst>
              <a:ext uri="{FF2B5EF4-FFF2-40B4-BE49-F238E27FC236}">
                <a16:creationId xmlns:a16="http://schemas.microsoft.com/office/drawing/2014/main" id="{9AF3F14A-E063-0E3A-A1C4-D92E10B6A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23131" y="3604848"/>
            <a:ext cx="1322133" cy="1570533"/>
          </a:xfrm>
          <a:prstGeom prst="rect">
            <a:avLst/>
          </a:prstGeom>
        </p:spPr>
      </p:pic>
      <p:sp>
        <p:nvSpPr>
          <p:cNvPr id="13" name="Tekstvak 12">
            <a:extLst>
              <a:ext uri="{FF2B5EF4-FFF2-40B4-BE49-F238E27FC236}">
                <a16:creationId xmlns:a16="http://schemas.microsoft.com/office/drawing/2014/main" id="{CF8B2017-ABF5-CC6B-F49D-CFE2B7989208}"/>
              </a:ext>
            </a:extLst>
          </p:cNvPr>
          <p:cNvSpPr txBox="1"/>
          <p:nvPr/>
        </p:nvSpPr>
        <p:spPr>
          <a:xfrm>
            <a:off x="9152469" y="5130375"/>
            <a:ext cx="1087000" cy="230832"/>
          </a:xfrm>
          <a:prstGeom prst="rect">
            <a:avLst/>
          </a:prstGeom>
          <a:noFill/>
        </p:spPr>
        <p:txBody>
          <a:bodyPr wrap="square">
            <a:spAutoFit/>
          </a:bodyPr>
          <a:lstStyle/>
          <a:p>
            <a:r>
              <a:rPr lang="en-GB" sz="900" dirty="0">
                <a:hlinkClick r:id="rId6"/>
              </a:rPr>
              <a:t>D. Kahneman</a:t>
            </a:r>
            <a:r>
              <a:rPr lang="en-GB" sz="900" dirty="0"/>
              <a:t> </a:t>
            </a:r>
          </a:p>
        </p:txBody>
      </p:sp>
      <p:pic>
        <p:nvPicPr>
          <p:cNvPr id="15" name="Afbeelding 14" descr="Afbeelding met gras, persoon, buiten, person&#10;&#10;Automatisch gegenereerde beschrijving">
            <a:extLst>
              <a:ext uri="{FF2B5EF4-FFF2-40B4-BE49-F238E27FC236}">
                <a16:creationId xmlns:a16="http://schemas.microsoft.com/office/drawing/2014/main" id="{3D32B0B4-9299-C4A9-CC56-37D0214C0EE1}"/>
              </a:ext>
            </a:extLst>
          </p:cNvPr>
          <p:cNvPicPr>
            <a:picLocks noChangeAspect="1"/>
          </p:cNvPicPr>
          <p:nvPr/>
        </p:nvPicPr>
        <p:blipFill>
          <a:blip r:embed="rId7"/>
          <a:stretch>
            <a:fillRect/>
          </a:stretch>
        </p:blipFill>
        <p:spPr>
          <a:xfrm>
            <a:off x="10821764" y="3604848"/>
            <a:ext cx="1002909" cy="1032625"/>
          </a:xfrm>
          <a:prstGeom prst="rect">
            <a:avLst/>
          </a:prstGeom>
        </p:spPr>
      </p:pic>
      <p:pic>
        <p:nvPicPr>
          <p:cNvPr id="17" name="Afbeelding 16" descr="Afbeelding met persoon, muur, person, kostuum&#10;&#10;Automatisch gegenereerde beschrijving">
            <a:extLst>
              <a:ext uri="{FF2B5EF4-FFF2-40B4-BE49-F238E27FC236}">
                <a16:creationId xmlns:a16="http://schemas.microsoft.com/office/drawing/2014/main" id="{702CED2F-6A25-E8E2-F37E-01EEED1428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40295" y="5443872"/>
            <a:ext cx="1365845" cy="1167177"/>
          </a:xfrm>
          <a:prstGeom prst="rect">
            <a:avLst/>
          </a:prstGeom>
        </p:spPr>
      </p:pic>
      <p:pic>
        <p:nvPicPr>
          <p:cNvPr id="19" name="Afbeelding 18" descr="Afbeelding met persoon, person, kostuum, dragen&#10;&#10;Automatisch gegenereerde beschrijving">
            <a:extLst>
              <a:ext uri="{FF2B5EF4-FFF2-40B4-BE49-F238E27FC236}">
                <a16:creationId xmlns:a16="http://schemas.microsoft.com/office/drawing/2014/main" id="{394A1ED8-C2D2-32C1-0BF9-62C0C2E3FFB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31030" y="5443872"/>
            <a:ext cx="906334" cy="1211089"/>
          </a:xfrm>
          <a:prstGeom prst="rect">
            <a:avLst/>
          </a:prstGeom>
        </p:spPr>
      </p:pic>
      <p:sp>
        <p:nvSpPr>
          <p:cNvPr id="21" name="Tekstvak 20">
            <a:extLst>
              <a:ext uri="{FF2B5EF4-FFF2-40B4-BE49-F238E27FC236}">
                <a16:creationId xmlns:a16="http://schemas.microsoft.com/office/drawing/2014/main" id="{AA2B2C59-5E86-23AD-6293-3A71846CEDEF}"/>
              </a:ext>
            </a:extLst>
          </p:cNvPr>
          <p:cNvSpPr txBox="1"/>
          <p:nvPr/>
        </p:nvSpPr>
        <p:spPr>
          <a:xfrm>
            <a:off x="9367810" y="6611049"/>
            <a:ext cx="1121020" cy="230832"/>
          </a:xfrm>
          <a:prstGeom prst="rect">
            <a:avLst/>
          </a:prstGeom>
          <a:noFill/>
        </p:spPr>
        <p:txBody>
          <a:bodyPr wrap="square">
            <a:spAutoFit/>
          </a:bodyPr>
          <a:lstStyle/>
          <a:p>
            <a:r>
              <a:rPr lang="en-GB" sz="900" dirty="0">
                <a:hlinkClick r:id="rId10"/>
              </a:rPr>
              <a:t>R. Thaler</a:t>
            </a:r>
            <a:r>
              <a:rPr lang="en-GB" sz="900" dirty="0"/>
              <a:t> </a:t>
            </a:r>
          </a:p>
        </p:txBody>
      </p:sp>
      <p:sp>
        <p:nvSpPr>
          <p:cNvPr id="23" name="Tekstvak 22">
            <a:extLst>
              <a:ext uri="{FF2B5EF4-FFF2-40B4-BE49-F238E27FC236}">
                <a16:creationId xmlns:a16="http://schemas.microsoft.com/office/drawing/2014/main" id="{9CE5779E-0C88-17EF-18DA-85E5935A312A}"/>
              </a:ext>
            </a:extLst>
          </p:cNvPr>
          <p:cNvSpPr txBox="1"/>
          <p:nvPr/>
        </p:nvSpPr>
        <p:spPr>
          <a:xfrm>
            <a:off x="10560144" y="6571294"/>
            <a:ext cx="1349620" cy="230832"/>
          </a:xfrm>
          <a:prstGeom prst="rect">
            <a:avLst/>
          </a:prstGeom>
          <a:noFill/>
        </p:spPr>
        <p:txBody>
          <a:bodyPr wrap="square">
            <a:spAutoFit/>
          </a:bodyPr>
          <a:lstStyle/>
          <a:p>
            <a:r>
              <a:rPr lang="en-GB" sz="900" dirty="0">
                <a:hlinkClick r:id="rId11"/>
              </a:rPr>
              <a:t>C. Sunstein</a:t>
            </a:r>
            <a:endParaRPr lang="en-GB" sz="900" dirty="0"/>
          </a:p>
        </p:txBody>
      </p:sp>
      <p:sp>
        <p:nvSpPr>
          <p:cNvPr id="25" name="Tekstvak 24">
            <a:extLst>
              <a:ext uri="{FF2B5EF4-FFF2-40B4-BE49-F238E27FC236}">
                <a16:creationId xmlns:a16="http://schemas.microsoft.com/office/drawing/2014/main" id="{49C965DB-5F19-B498-AD8E-FE28CD4D5143}"/>
              </a:ext>
            </a:extLst>
          </p:cNvPr>
          <p:cNvSpPr txBox="1"/>
          <p:nvPr/>
        </p:nvSpPr>
        <p:spPr>
          <a:xfrm>
            <a:off x="10729164" y="4572536"/>
            <a:ext cx="1226527" cy="230832"/>
          </a:xfrm>
          <a:prstGeom prst="rect">
            <a:avLst/>
          </a:prstGeom>
          <a:noFill/>
        </p:spPr>
        <p:txBody>
          <a:bodyPr wrap="square">
            <a:spAutoFit/>
          </a:bodyPr>
          <a:lstStyle/>
          <a:p>
            <a:r>
              <a:rPr lang="en-GB" sz="900" dirty="0">
                <a:hlinkClick r:id="rId12"/>
              </a:rPr>
              <a:t>A. Tversky</a:t>
            </a:r>
            <a:r>
              <a:rPr lang="en-GB" sz="900" dirty="0"/>
              <a:t> </a:t>
            </a:r>
          </a:p>
        </p:txBody>
      </p:sp>
      <p:pic>
        <p:nvPicPr>
          <p:cNvPr id="6" name="Afbeelding 5">
            <a:extLst>
              <a:ext uri="{FF2B5EF4-FFF2-40B4-BE49-F238E27FC236}">
                <a16:creationId xmlns:a16="http://schemas.microsoft.com/office/drawing/2014/main" id="{DDBE2433-E4B0-4ABB-7C3B-3AD37298E38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037968" y="143343"/>
            <a:ext cx="865084" cy="533299"/>
          </a:xfrm>
          <a:prstGeom prst="rect">
            <a:avLst/>
          </a:prstGeom>
        </p:spPr>
      </p:pic>
    </p:spTree>
    <p:extLst>
      <p:ext uri="{BB962C8B-B14F-4D97-AF65-F5344CB8AC3E}">
        <p14:creationId xmlns:p14="http://schemas.microsoft.com/office/powerpoint/2010/main" val="2210743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F66041-294D-B81F-20E1-070A7765673A}"/>
              </a:ext>
            </a:extLst>
          </p:cNvPr>
          <p:cNvSpPr>
            <a:spLocks noGrp="1"/>
          </p:cNvSpPr>
          <p:nvPr>
            <p:ph type="title"/>
          </p:nvPr>
        </p:nvSpPr>
        <p:spPr/>
        <p:txBody>
          <a:bodyPr/>
          <a:lstStyle/>
          <a:p>
            <a:r>
              <a:rPr lang="en-GB" dirty="0"/>
              <a:t>Behavioural choices in transport</a:t>
            </a:r>
          </a:p>
        </p:txBody>
      </p:sp>
      <p:sp>
        <p:nvSpPr>
          <p:cNvPr id="3" name="Tijdelijke aanduiding voor inhoud 2">
            <a:extLst>
              <a:ext uri="{FF2B5EF4-FFF2-40B4-BE49-F238E27FC236}">
                <a16:creationId xmlns:a16="http://schemas.microsoft.com/office/drawing/2014/main" id="{6412FB70-FD20-A009-A289-EDF6C2792744}"/>
              </a:ext>
            </a:extLst>
          </p:cNvPr>
          <p:cNvSpPr>
            <a:spLocks noGrp="1"/>
          </p:cNvSpPr>
          <p:nvPr>
            <p:ph idx="1"/>
          </p:nvPr>
        </p:nvSpPr>
        <p:spPr>
          <a:xfrm>
            <a:off x="676656" y="2011680"/>
            <a:ext cx="5513129" cy="4255770"/>
          </a:xfrm>
        </p:spPr>
        <p:txBody>
          <a:bodyPr>
            <a:normAutofit/>
          </a:bodyPr>
          <a:lstStyle/>
          <a:p>
            <a:pPr marL="0" indent="0">
              <a:buNone/>
            </a:pPr>
            <a:r>
              <a:rPr lang="en-GB" dirty="0"/>
              <a:t>In addition to mode choice, transport behaviour includes choices of:</a:t>
            </a:r>
          </a:p>
          <a:p>
            <a:pPr>
              <a:buFont typeface="Arial" panose="020B0604020202020204" pitchFamily="34" charset="0"/>
              <a:buChar char="•"/>
            </a:pPr>
            <a:r>
              <a:rPr lang="en-GB" dirty="0"/>
              <a:t>   Trip making</a:t>
            </a:r>
          </a:p>
          <a:p>
            <a:pPr>
              <a:buFont typeface="Arial" panose="020B0604020202020204" pitchFamily="34" charset="0"/>
              <a:buChar char="•"/>
            </a:pPr>
            <a:r>
              <a:rPr lang="en-GB" dirty="0"/>
              <a:t>   Route</a:t>
            </a:r>
          </a:p>
          <a:p>
            <a:pPr>
              <a:buFont typeface="Arial" panose="020B0604020202020204" pitchFamily="34" charset="0"/>
              <a:buChar char="•"/>
            </a:pPr>
            <a:r>
              <a:rPr lang="en-GB" dirty="0"/>
              <a:t>   Time of day</a:t>
            </a:r>
          </a:p>
          <a:p>
            <a:pPr>
              <a:buFont typeface="Arial" panose="020B0604020202020204" pitchFamily="34" charset="0"/>
              <a:buChar char="•"/>
            </a:pPr>
            <a:r>
              <a:rPr lang="en-GB" dirty="0"/>
              <a:t>   Vehicle ownership</a:t>
            </a:r>
          </a:p>
          <a:p>
            <a:pPr>
              <a:buFont typeface="Arial" panose="020B0604020202020204" pitchFamily="34" charset="0"/>
              <a:buChar char="•"/>
            </a:pPr>
            <a:r>
              <a:rPr lang="en-GB" dirty="0"/>
              <a:t>   Destination</a:t>
            </a:r>
          </a:p>
          <a:p>
            <a:pPr>
              <a:buFont typeface="Arial" panose="020B0604020202020204" pitchFamily="34" charset="0"/>
              <a:buChar char="•"/>
            </a:pPr>
            <a:r>
              <a:rPr lang="en-GB" dirty="0"/>
              <a:t>   Speed</a:t>
            </a:r>
          </a:p>
        </p:txBody>
      </p:sp>
      <p:sp>
        <p:nvSpPr>
          <p:cNvPr id="6" name="Rechthoek 5">
            <a:extLst>
              <a:ext uri="{FF2B5EF4-FFF2-40B4-BE49-F238E27FC236}">
                <a16:creationId xmlns:a16="http://schemas.microsoft.com/office/drawing/2014/main" id="{671E9EAD-CB34-1E49-9FC1-3D61EA0E079C}"/>
              </a:ext>
            </a:extLst>
          </p:cNvPr>
          <p:cNvSpPr/>
          <p:nvPr/>
        </p:nvSpPr>
        <p:spPr>
          <a:xfrm>
            <a:off x="-87923" y="-74200"/>
            <a:ext cx="12502661" cy="88644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Afbeelding 3" descr="Afbeelding met silhouet&#10;&#10;Automatisch gegenereerde beschrijving">
            <a:extLst>
              <a:ext uri="{FF2B5EF4-FFF2-40B4-BE49-F238E27FC236}">
                <a16:creationId xmlns:a16="http://schemas.microsoft.com/office/drawing/2014/main" id="{22612E0B-7406-ABAD-C9F6-F5B840F053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76429" y="2072522"/>
            <a:ext cx="4508938" cy="4280138"/>
          </a:xfrm>
          <a:prstGeom prst="rect">
            <a:avLst/>
          </a:prstGeom>
        </p:spPr>
      </p:pic>
      <p:sp>
        <p:nvSpPr>
          <p:cNvPr id="5" name="Tekstvak 4">
            <a:extLst>
              <a:ext uri="{FF2B5EF4-FFF2-40B4-BE49-F238E27FC236}">
                <a16:creationId xmlns:a16="http://schemas.microsoft.com/office/drawing/2014/main" id="{C1A62D69-727D-575A-FB52-94A5F7A21133}"/>
              </a:ext>
            </a:extLst>
          </p:cNvPr>
          <p:cNvSpPr txBox="1"/>
          <p:nvPr/>
        </p:nvSpPr>
        <p:spPr>
          <a:xfrm>
            <a:off x="6588507" y="6352660"/>
            <a:ext cx="4596860" cy="230832"/>
          </a:xfrm>
          <a:prstGeom prst="rect">
            <a:avLst/>
          </a:prstGeom>
          <a:noFill/>
        </p:spPr>
        <p:txBody>
          <a:bodyPr wrap="square">
            <a:spAutoFit/>
          </a:bodyPr>
          <a:lstStyle/>
          <a:p>
            <a:r>
              <a:rPr lang="en-GB" sz="900" dirty="0">
                <a:hlinkClick r:id="rId4"/>
              </a:rPr>
              <a:t>Choose - Free image on </a:t>
            </a:r>
            <a:r>
              <a:rPr lang="en-GB" sz="900" dirty="0" err="1">
                <a:hlinkClick r:id="rId4"/>
              </a:rPr>
              <a:t>Unsplash</a:t>
            </a:r>
            <a:r>
              <a:rPr lang="en-GB" sz="900" dirty="0"/>
              <a:t> </a:t>
            </a:r>
          </a:p>
        </p:txBody>
      </p:sp>
      <p:pic>
        <p:nvPicPr>
          <p:cNvPr id="8" name="Afbeelding 7">
            <a:extLst>
              <a:ext uri="{FF2B5EF4-FFF2-40B4-BE49-F238E27FC236}">
                <a16:creationId xmlns:a16="http://schemas.microsoft.com/office/drawing/2014/main" id="{FB7B0B0C-9F89-E74B-1D5D-BBA3D15B46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37968" y="143343"/>
            <a:ext cx="865084" cy="533299"/>
          </a:xfrm>
          <a:prstGeom prst="rect">
            <a:avLst/>
          </a:prstGeom>
        </p:spPr>
      </p:pic>
    </p:spTree>
    <p:extLst>
      <p:ext uri="{BB962C8B-B14F-4D97-AF65-F5344CB8AC3E}">
        <p14:creationId xmlns:p14="http://schemas.microsoft.com/office/powerpoint/2010/main" val="1232051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513BA38-5FD4-FB49-269B-1BCCAD128C81}"/>
              </a:ext>
            </a:extLst>
          </p:cNvPr>
          <p:cNvSpPr/>
          <p:nvPr/>
        </p:nvSpPr>
        <p:spPr>
          <a:xfrm>
            <a:off x="-213946" y="-83527"/>
            <a:ext cx="12405946" cy="70250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el 1">
            <a:extLst>
              <a:ext uri="{FF2B5EF4-FFF2-40B4-BE49-F238E27FC236}">
                <a16:creationId xmlns:a16="http://schemas.microsoft.com/office/drawing/2014/main" id="{92F17C64-1B29-4D93-52B6-745E7D961610}"/>
              </a:ext>
            </a:extLst>
          </p:cNvPr>
          <p:cNvSpPr txBox="1">
            <a:spLocks/>
          </p:cNvSpPr>
          <p:nvPr/>
        </p:nvSpPr>
        <p:spPr>
          <a:xfrm>
            <a:off x="705612" y="673722"/>
            <a:ext cx="10780776" cy="61328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nl-NL" dirty="0">
                <a:solidFill>
                  <a:schemeClr val="bg1"/>
                </a:solidFill>
              </a:rPr>
              <a:t>The </a:t>
            </a:r>
            <a:r>
              <a:rPr lang="nl-NL" dirty="0" err="1">
                <a:solidFill>
                  <a:schemeClr val="bg1"/>
                </a:solidFill>
              </a:rPr>
              <a:t>Economics</a:t>
            </a:r>
            <a:r>
              <a:rPr lang="nl-NL" dirty="0">
                <a:solidFill>
                  <a:schemeClr val="bg1"/>
                </a:solidFill>
              </a:rPr>
              <a:t>’ </a:t>
            </a:r>
            <a:r>
              <a:rPr lang="nl-NL" dirty="0" err="1">
                <a:solidFill>
                  <a:schemeClr val="bg1"/>
                </a:solidFill>
              </a:rPr>
              <a:t>Perspective</a:t>
            </a:r>
            <a:endParaRPr lang="nl-NL" dirty="0">
              <a:solidFill>
                <a:schemeClr val="bg1"/>
              </a:solidFill>
            </a:endParaRPr>
          </a:p>
        </p:txBody>
      </p:sp>
      <p:sp>
        <p:nvSpPr>
          <p:cNvPr id="5" name="Rechthoek 4">
            <a:extLst>
              <a:ext uri="{FF2B5EF4-FFF2-40B4-BE49-F238E27FC236}">
                <a16:creationId xmlns:a16="http://schemas.microsoft.com/office/drawing/2014/main" id="{B946AFD4-F828-539A-191F-AFC84C71E6C1}"/>
              </a:ext>
            </a:extLst>
          </p:cNvPr>
          <p:cNvSpPr/>
          <p:nvPr/>
        </p:nvSpPr>
        <p:spPr>
          <a:xfrm>
            <a:off x="-213946" y="1639765"/>
            <a:ext cx="11960469" cy="4317024"/>
          </a:xfrm>
          <a:prstGeom prst="rect">
            <a:avLst/>
          </a:prstGeom>
          <a:solidFill>
            <a:srgbClr val="AAE39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Afbeelding 7">
            <a:extLst>
              <a:ext uri="{FF2B5EF4-FFF2-40B4-BE49-F238E27FC236}">
                <a16:creationId xmlns:a16="http://schemas.microsoft.com/office/drawing/2014/main" id="{128AC6B3-394C-16D5-0F6B-C7279EF19085}"/>
              </a:ext>
            </a:extLst>
          </p:cNvPr>
          <p:cNvPicPr>
            <a:picLocks noChangeAspect="1"/>
          </p:cNvPicPr>
          <p:nvPr/>
        </p:nvPicPr>
        <p:blipFill>
          <a:blip r:embed="rId3"/>
          <a:stretch>
            <a:fillRect/>
          </a:stretch>
        </p:blipFill>
        <p:spPr>
          <a:xfrm>
            <a:off x="6681713" y="2375010"/>
            <a:ext cx="4612099" cy="2843225"/>
          </a:xfrm>
          <a:prstGeom prst="rect">
            <a:avLst/>
          </a:prstGeom>
        </p:spPr>
      </p:pic>
      <p:sp>
        <p:nvSpPr>
          <p:cNvPr id="10" name="Rechthoek 9">
            <a:extLst>
              <a:ext uri="{FF2B5EF4-FFF2-40B4-BE49-F238E27FC236}">
                <a16:creationId xmlns:a16="http://schemas.microsoft.com/office/drawing/2014/main" id="{96160764-D936-18A9-4174-5D858728EF2B}"/>
              </a:ext>
            </a:extLst>
          </p:cNvPr>
          <p:cNvSpPr/>
          <p:nvPr/>
        </p:nvSpPr>
        <p:spPr>
          <a:xfrm>
            <a:off x="206417" y="3421140"/>
            <a:ext cx="5756860" cy="23211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kstvak 2">
            <a:extLst>
              <a:ext uri="{FF2B5EF4-FFF2-40B4-BE49-F238E27FC236}">
                <a16:creationId xmlns:a16="http://schemas.microsoft.com/office/drawing/2014/main" id="{BABB445B-EE63-ED6D-E491-A2A872B873BC}"/>
              </a:ext>
            </a:extLst>
          </p:cNvPr>
          <p:cNvSpPr txBox="1"/>
          <p:nvPr/>
        </p:nvSpPr>
        <p:spPr>
          <a:xfrm>
            <a:off x="206417" y="1878541"/>
            <a:ext cx="5889583" cy="4708981"/>
          </a:xfrm>
          <a:prstGeom prst="rect">
            <a:avLst/>
          </a:prstGeom>
          <a:noFill/>
        </p:spPr>
        <p:txBody>
          <a:bodyPr wrap="square" rtlCol="0">
            <a:spAutoFit/>
          </a:bodyPr>
          <a:lstStyle/>
          <a:p>
            <a:r>
              <a:rPr lang="en-GB" sz="2400" dirty="0"/>
              <a:t>Overview of subjects:</a:t>
            </a:r>
          </a:p>
          <a:p>
            <a:pPr marL="285750" indent="-285750">
              <a:buFontTx/>
              <a:buChar char="-"/>
            </a:pPr>
            <a:r>
              <a:rPr lang="en-GB" sz="2400" dirty="0">
                <a:effectLst/>
                <a:latin typeface="+mj-lt"/>
                <a:ea typeface="Calibri" panose="020F0502020204030204" pitchFamily="34" charset="0"/>
                <a:cs typeface="Arial" panose="020B0604020202020204" pitchFamily="34" charset="0"/>
              </a:rPr>
              <a:t>Classical economics’ view on behaviour &amp; behavioural economics</a:t>
            </a:r>
          </a:p>
          <a:p>
            <a:r>
              <a:rPr lang="en-GB" sz="2400" dirty="0"/>
              <a:t>	- Utility functions</a:t>
            </a:r>
            <a:endParaRPr lang="en-GB" sz="2400" dirty="0">
              <a:effectLst/>
              <a:latin typeface="+mj-lt"/>
              <a:ea typeface="Calibri" panose="020F0502020204030204" pitchFamily="34" charset="0"/>
              <a:cs typeface="Arial" panose="020B0604020202020204" pitchFamily="34" charset="0"/>
            </a:endParaRPr>
          </a:p>
          <a:p>
            <a:pPr marL="285750" indent="-285750">
              <a:buFontTx/>
              <a:buChar char="-"/>
            </a:pPr>
            <a:r>
              <a:rPr lang="en-GB" sz="2400" dirty="0"/>
              <a:t>Useful variables in economic analysis of transport:</a:t>
            </a:r>
          </a:p>
          <a:p>
            <a:r>
              <a:rPr lang="en-GB" sz="2400" dirty="0"/>
              <a:t>	- Value of travel time (VOT)</a:t>
            </a:r>
          </a:p>
          <a:p>
            <a:r>
              <a:rPr lang="en-GB" sz="2400" dirty="0"/>
              <a:t>	- Price elasticity</a:t>
            </a:r>
          </a:p>
          <a:p>
            <a:r>
              <a:rPr lang="en-GB" sz="2400" dirty="0"/>
              <a:t>	- Time elasticity</a:t>
            </a:r>
          </a:p>
          <a:p>
            <a:r>
              <a:rPr lang="en-GB" sz="2400" dirty="0"/>
              <a:t>	- Income elasticity</a:t>
            </a:r>
          </a:p>
          <a:p>
            <a:pPr marL="285750" indent="-285750">
              <a:buFontTx/>
              <a:buChar char="-"/>
            </a:pPr>
            <a:endParaRPr lang="en-GB" sz="2400" dirty="0"/>
          </a:p>
          <a:p>
            <a:endParaRPr lang="en-GB" dirty="0"/>
          </a:p>
          <a:p>
            <a:pPr marL="285750" indent="-285750">
              <a:buFontTx/>
              <a:buChar char="-"/>
            </a:pPr>
            <a:endParaRPr lang="en-GB" dirty="0"/>
          </a:p>
        </p:txBody>
      </p:sp>
    </p:spTree>
    <p:extLst>
      <p:ext uri="{BB962C8B-B14F-4D97-AF65-F5344CB8AC3E}">
        <p14:creationId xmlns:p14="http://schemas.microsoft.com/office/powerpoint/2010/main" val="1991796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019849-F97C-8CA8-E098-32B2F759BD5A}"/>
              </a:ext>
            </a:extLst>
          </p:cNvPr>
          <p:cNvSpPr>
            <a:spLocks noGrp="1"/>
          </p:cNvSpPr>
          <p:nvPr>
            <p:ph type="title"/>
          </p:nvPr>
        </p:nvSpPr>
        <p:spPr/>
        <p:txBody>
          <a:bodyPr/>
          <a:lstStyle/>
          <a:p>
            <a:r>
              <a:rPr lang="en-GB" dirty="0"/>
              <a:t>Value of travel time (VOT)</a:t>
            </a:r>
          </a:p>
        </p:txBody>
      </p:sp>
      <p:sp>
        <p:nvSpPr>
          <p:cNvPr id="3" name="Tijdelijke aanduiding voor inhoud 2">
            <a:extLst>
              <a:ext uri="{FF2B5EF4-FFF2-40B4-BE49-F238E27FC236}">
                <a16:creationId xmlns:a16="http://schemas.microsoft.com/office/drawing/2014/main" id="{433D9880-4E7B-2D82-6331-8B4FEF16ACB2}"/>
              </a:ext>
            </a:extLst>
          </p:cNvPr>
          <p:cNvSpPr>
            <a:spLocks noGrp="1"/>
          </p:cNvSpPr>
          <p:nvPr>
            <p:ph idx="1"/>
          </p:nvPr>
        </p:nvSpPr>
        <p:spPr>
          <a:xfrm>
            <a:off x="676656" y="2011679"/>
            <a:ext cx="10753725" cy="4719114"/>
          </a:xfrm>
        </p:spPr>
        <p:txBody>
          <a:bodyPr>
            <a:normAutofit/>
          </a:bodyPr>
          <a:lstStyle/>
          <a:p>
            <a:r>
              <a:rPr lang="en-GB" dirty="0"/>
              <a:t>VOT is the core of the trade-off consumers make between price and speed (or monetary price and travel time) when they compare various travel alternatives</a:t>
            </a:r>
          </a:p>
          <a:p>
            <a:endParaRPr lang="en-GB" dirty="0"/>
          </a:p>
          <a:p>
            <a:pPr marL="0" indent="0">
              <a:buNone/>
            </a:pPr>
            <a:endParaRPr lang="en-GB" dirty="0"/>
          </a:p>
          <a:p>
            <a:r>
              <a:rPr lang="en-GB" dirty="0"/>
              <a:t>Example: </a:t>
            </a:r>
            <a:r>
              <a:rPr lang="en-GB" dirty="0">
                <a:effectLst/>
                <a:latin typeface="+mj-lt"/>
                <a:ea typeface="Calibri" panose="020F0502020204030204" pitchFamily="34" charset="0"/>
                <a:cs typeface="Arial" panose="020B0604020202020204" pitchFamily="34" charset="0"/>
              </a:rPr>
              <a:t>Imagine that a traveller has VOT of 25 euros per hour. </a:t>
            </a:r>
            <a:r>
              <a:rPr lang="en-GB" dirty="0"/>
              <a:t>She needs to choose between a 6-hour train and 3-hour plane travel and she only cares about travel time and monetary costs and no other aspect of travelling by plane or train. Then she will choose the plane, if the plane ticket costs up to 75 euros more than the train ticket. If the plane ticket exceeds the train ticket by more than 75 euros, she will choose the train</a:t>
            </a:r>
          </a:p>
          <a:p>
            <a:pPr marL="0" indent="0">
              <a:buNone/>
            </a:pPr>
            <a:r>
              <a:rPr lang="en-GB" dirty="0">
                <a:sym typeface="Wingdings" panose="05000000000000000000" pitchFamily="2" charset="2"/>
              </a:rPr>
              <a:t> comfort, access and perceived sustainability will also play a role in this trade-off</a:t>
            </a:r>
          </a:p>
          <a:p>
            <a:endParaRPr lang="en-GB" dirty="0"/>
          </a:p>
        </p:txBody>
      </p:sp>
      <p:sp>
        <p:nvSpPr>
          <p:cNvPr id="6" name="Rechthoek 5">
            <a:extLst>
              <a:ext uri="{FF2B5EF4-FFF2-40B4-BE49-F238E27FC236}">
                <a16:creationId xmlns:a16="http://schemas.microsoft.com/office/drawing/2014/main" id="{E4E04755-519D-0096-EEC0-E0455B1BF450}"/>
              </a:ext>
            </a:extLst>
          </p:cNvPr>
          <p:cNvSpPr/>
          <p:nvPr/>
        </p:nvSpPr>
        <p:spPr>
          <a:xfrm>
            <a:off x="-87923" y="-74200"/>
            <a:ext cx="12502661" cy="88644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Afbeelding 3">
            <a:extLst>
              <a:ext uri="{FF2B5EF4-FFF2-40B4-BE49-F238E27FC236}">
                <a16:creationId xmlns:a16="http://schemas.microsoft.com/office/drawing/2014/main" id="{5EF310D9-BF7F-2F43-DCC4-8B53550C5E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37968" y="143343"/>
            <a:ext cx="865084" cy="533299"/>
          </a:xfrm>
          <a:prstGeom prst="rect">
            <a:avLst/>
          </a:prstGeom>
        </p:spPr>
      </p:pic>
    </p:spTree>
    <p:extLst>
      <p:ext uri="{BB962C8B-B14F-4D97-AF65-F5344CB8AC3E}">
        <p14:creationId xmlns:p14="http://schemas.microsoft.com/office/powerpoint/2010/main" val="1854777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6645A-4A42-F68B-29EF-1B29FBFA17CE}"/>
              </a:ext>
            </a:extLst>
          </p:cNvPr>
          <p:cNvSpPr>
            <a:spLocks noGrp="1"/>
          </p:cNvSpPr>
          <p:nvPr>
            <p:ph type="title"/>
          </p:nvPr>
        </p:nvSpPr>
        <p:spPr/>
        <p:txBody>
          <a:bodyPr/>
          <a:lstStyle/>
          <a:p>
            <a:r>
              <a:rPr lang="en-GB" dirty="0"/>
              <a:t>Value of travel time (VOT)</a:t>
            </a:r>
          </a:p>
        </p:txBody>
      </p:sp>
      <p:sp>
        <p:nvSpPr>
          <p:cNvPr id="3" name="Tijdelijke aanduiding voor inhoud 2">
            <a:extLst>
              <a:ext uri="{FF2B5EF4-FFF2-40B4-BE49-F238E27FC236}">
                <a16:creationId xmlns:a16="http://schemas.microsoft.com/office/drawing/2014/main" id="{51367C13-1DC3-E124-1418-189BC168A34B}"/>
              </a:ext>
            </a:extLst>
          </p:cNvPr>
          <p:cNvSpPr>
            <a:spLocks noGrp="1"/>
          </p:cNvSpPr>
          <p:nvPr>
            <p:ph idx="1"/>
          </p:nvPr>
        </p:nvSpPr>
        <p:spPr>
          <a:xfrm>
            <a:off x="676656" y="2011680"/>
            <a:ext cx="4685919" cy="3766185"/>
          </a:xfrm>
        </p:spPr>
        <p:txBody>
          <a:bodyPr>
            <a:normAutofit/>
          </a:bodyPr>
          <a:lstStyle/>
          <a:p>
            <a:pPr marL="0" indent="0">
              <a:buNone/>
            </a:pPr>
            <a:r>
              <a:rPr lang="en-GB" dirty="0"/>
              <a:t>The VOT also depends on:</a:t>
            </a:r>
            <a:br>
              <a:rPr lang="en-GB" dirty="0"/>
            </a:br>
            <a:endParaRPr lang="en-GB" dirty="0"/>
          </a:p>
          <a:p>
            <a:pPr>
              <a:buFontTx/>
              <a:buChar char="-"/>
            </a:pPr>
            <a:r>
              <a:rPr lang="en-GB" dirty="0"/>
              <a:t> The opportunities to use the saved travel time</a:t>
            </a:r>
          </a:p>
          <a:p>
            <a:pPr>
              <a:buFontTx/>
              <a:buChar char="-"/>
            </a:pPr>
            <a:r>
              <a:rPr lang="en-GB" dirty="0"/>
              <a:t> The trip purpose</a:t>
            </a:r>
          </a:p>
          <a:p>
            <a:pPr>
              <a:buFontTx/>
              <a:buChar char="-"/>
            </a:pPr>
            <a:r>
              <a:rPr lang="en-GB" dirty="0"/>
              <a:t> The urgency of arriving on time</a:t>
            </a:r>
          </a:p>
          <a:p>
            <a:pPr>
              <a:buFontTx/>
              <a:buChar char="-"/>
            </a:pPr>
            <a:r>
              <a:rPr lang="en-GB" dirty="0"/>
              <a:t> The time already used for travel</a:t>
            </a:r>
          </a:p>
          <a:p>
            <a:pPr marL="0" indent="0">
              <a:buNone/>
            </a:pPr>
            <a:endParaRPr lang="en-GB" dirty="0"/>
          </a:p>
          <a:p>
            <a:pPr>
              <a:buFontTx/>
              <a:buChar char="-"/>
            </a:pPr>
            <a:endParaRPr lang="en-GB" dirty="0"/>
          </a:p>
          <a:p>
            <a:endParaRPr lang="en-GB" dirty="0"/>
          </a:p>
        </p:txBody>
      </p:sp>
      <p:pic>
        <p:nvPicPr>
          <p:cNvPr id="6" name="Afbeelding 5" descr="Afbeelding met klok&#10;&#10;Automatisch gegenereerde beschrijving">
            <a:extLst>
              <a:ext uri="{FF2B5EF4-FFF2-40B4-BE49-F238E27FC236}">
                <a16:creationId xmlns:a16="http://schemas.microsoft.com/office/drawing/2014/main" id="{EE457E25-800F-D48B-F2F8-2B85C5DD27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1537" y="2592282"/>
            <a:ext cx="6220003" cy="3981450"/>
          </a:xfrm>
          <a:prstGeom prst="rect">
            <a:avLst/>
          </a:prstGeom>
        </p:spPr>
      </p:pic>
      <p:sp>
        <p:nvSpPr>
          <p:cNvPr id="8" name="Tekstvak 7">
            <a:extLst>
              <a:ext uri="{FF2B5EF4-FFF2-40B4-BE49-F238E27FC236}">
                <a16:creationId xmlns:a16="http://schemas.microsoft.com/office/drawing/2014/main" id="{3C362569-B9C5-168A-D0F4-1540EB59C245}"/>
              </a:ext>
            </a:extLst>
          </p:cNvPr>
          <p:cNvSpPr txBox="1"/>
          <p:nvPr/>
        </p:nvSpPr>
        <p:spPr>
          <a:xfrm>
            <a:off x="5362575" y="6573732"/>
            <a:ext cx="7448550" cy="369332"/>
          </a:xfrm>
          <a:prstGeom prst="rect">
            <a:avLst/>
          </a:prstGeom>
          <a:noFill/>
        </p:spPr>
        <p:txBody>
          <a:bodyPr wrap="square">
            <a:spAutoFit/>
          </a:bodyPr>
          <a:lstStyle/>
          <a:p>
            <a:r>
              <a:rPr lang="en-GB" sz="900" dirty="0">
                <a:hlinkClick r:id="rId3"/>
              </a:rPr>
              <a:t>money growth time - Free image on </a:t>
            </a:r>
            <a:r>
              <a:rPr lang="en-GB" sz="900" dirty="0" err="1">
                <a:hlinkClick r:id="rId3"/>
              </a:rPr>
              <a:t>Pixabay</a:t>
            </a:r>
            <a:endParaRPr lang="en-GB" sz="900" dirty="0"/>
          </a:p>
          <a:p>
            <a:endParaRPr lang="en-GB" sz="900" dirty="0"/>
          </a:p>
        </p:txBody>
      </p:sp>
      <p:sp>
        <p:nvSpPr>
          <p:cNvPr id="5" name="Rechthoek 4">
            <a:extLst>
              <a:ext uri="{FF2B5EF4-FFF2-40B4-BE49-F238E27FC236}">
                <a16:creationId xmlns:a16="http://schemas.microsoft.com/office/drawing/2014/main" id="{CA47412A-4A58-853A-A73E-EEE5E38D4C70}"/>
              </a:ext>
            </a:extLst>
          </p:cNvPr>
          <p:cNvSpPr/>
          <p:nvPr/>
        </p:nvSpPr>
        <p:spPr>
          <a:xfrm>
            <a:off x="-87923" y="-74200"/>
            <a:ext cx="12502661" cy="88644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Afbeelding 3">
            <a:extLst>
              <a:ext uri="{FF2B5EF4-FFF2-40B4-BE49-F238E27FC236}">
                <a16:creationId xmlns:a16="http://schemas.microsoft.com/office/drawing/2014/main" id="{F3475F1D-E236-23DE-1418-150B6417C2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37968" y="143343"/>
            <a:ext cx="865084" cy="533299"/>
          </a:xfrm>
          <a:prstGeom prst="rect">
            <a:avLst/>
          </a:prstGeom>
        </p:spPr>
      </p:pic>
    </p:spTree>
    <p:extLst>
      <p:ext uri="{BB962C8B-B14F-4D97-AF65-F5344CB8AC3E}">
        <p14:creationId xmlns:p14="http://schemas.microsoft.com/office/powerpoint/2010/main" val="2412748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6F7215-0511-CD5D-084B-4412F01C4DA1}"/>
              </a:ext>
            </a:extLst>
          </p:cNvPr>
          <p:cNvSpPr>
            <a:spLocks noGrp="1"/>
          </p:cNvSpPr>
          <p:nvPr>
            <p:ph type="title"/>
          </p:nvPr>
        </p:nvSpPr>
        <p:spPr>
          <a:xfrm>
            <a:off x="657224" y="499533"/>
            <a:ext cx="10772775" cy="1658198"/>
          </a:xfrm>
        </p:spPr>
        <p:txBody>
          <a:bodyPr anchor="ctr">
            <a:normAutofit/>
          </a:bodyPr>
          <a:lstStyle/>
          <a:p>
            <a:r>
              <a:rPr lang="en-GB" dirty="0"/>
              <a:t>Price elasticity</a:t>
            </a:r>
          </a:p>
        </p:txBody>
      </p:sp>
      <p:sp>
        <p:nvSpPr>
          <p:cNvPr id="8" name="Tekstvak 7">
            <a:extLst>
              <a:ext uri="{FF2B5EF4-FFF2-40B4-BE49-F238E27FC236}">
                <a16:creationId xmlns:a16="http://schemas.microsoft.com/office/drawing/2014/main" id="{CA51FFEC-00A4-2971-3949-3034486EE5C7}"/>
              </a:ext>
            </a:extLst>
          </p:cNvPr>
          <p:cNvSpPr txBox="1"/>
          <p:nvPr/>
        </p:nvSpPr>
        <p:spPr>
          <a:xfrm>
            <a:off x="657223" y="2014540"/>
            <a:ext cx="4972051" cy="4278094"/>
          </a:xfrm>
          <a:prstGeom prst="rect">
            <a:avLst/>
          </a:prstGeom>
          <a:noFill/>
        </p:spPr>
        <p:txBody>
          <a:bodyPr wrap="square" rtlCol="0">
            <a:spAutoFit/>
          </a:bodyPr>
          <a:lstStyle/>
          <a:p>
            <a:r>
              <a:rPr lang="en-GB" sz="1700" b="1" dirty="0"/>
              <a:t>Definition:</a:t>
            </a:r>
          </a:p>
          <a:p>
            <a:r>
              <a:rPr lang="en-GB" sz="1700" dirty="0"/>
              <a:t>The price elasticity of demand for kilometres is the percentage change in demand (Q) when the price per kilometre (P) increased by 1 percent</a:t>
            </a:r>
          </a:p>
          <a:p>
            <a:endParaRPr lang="en-GB" sz="1700" dirty="0"/>
          </a:p>
          <a:p>
            <a:endParaRPr lang="en-GB" sz="1700" dirty="0"/>
          </a:p>
          <a:p>
            <a:endParaRPr lang="en-GB" sz="1700" dirty="0"/>
          </a:p>
          <a:p>
            <a:endParaRPr lang="en-GB" sz="1700" dirty="0"/>
          </a:p>
          <a:p>
            <a:endParaRPr lang="en-GB" sz="1700" dirty="0"/>
          </a:p>
          <a:p>
            <a:endParaRPr lang="en-GB" sz="1700" dirty="0"/>
          </a:p>
          <a:p>
            <a:endParaRPr lang="en-GB" sz="1700" dirty="0"/>
          </a:p>
          <a:p>
            <a:endParaRPr lang="en-GB" sz="1700" dirty="0"/>
          </a:p>
          <a:p>
            <a:endParaRPr lang="en-GB" sz="1700" dirty="0"/>
          </a:p>
          <a:p>
            <a:r>
              <a:rPr lang="en-GB" sz="1700" dirty="0"/>
              <a:t>Example: fuel price elasticity = -0.2</a:t>
            </a:r>
          </a:p>
          <a:p>
            <a:r>
              <a:rPr lang="en-GB" sz="1700" dirty="0"/>
              <a:t>When the fuel price increases by 10 % the number of kilometres driven will decrease by 2 %</a:t>
            </a:r>
          </a:p>
        </p:txBody>
      </p:sp>
      <p:sp>
        <p:nvSpPr>
          <p:cNvPr id="16" name="Tekstvak 15">
            <a:extLst>
              <a:ext uri="{FF2B5EF4-FFF2-40B4-BE49-F238E27FC236}">
                <a16:creationId xmlns:a16="http://schemas.microsoft.com/office/drawing/2014/main" id="{36C42990-45D9-3289-6F62-9B264A3E1950}"/>
              </a:ext>
            </a:extLst>
          </p:cNvPr>
          <p:cNvSpPr txBox="1"/>
          <p:nvPr/>
        </p:nvSpPr>
        <p:spPr>
          <a:xfrm>
            <a:off x="6181720" y="2002632"/>
            <a:ext cx="5114929" cy="4539704"/>
          </a:xfrm>
          <a:prstGeom prst="rect">
            <a:avLst/>
          </a:prstGeom>
          <a:noFill/>
        </p:spPr>
        <p:txBody>
          <a:bodyPr wrap="square" rtlCol="0">
            <a:spAutoFit/>
          </a:bodyPr>
          <a:lstStyle/>
          <a:p>
            <a:r>
              <a:rPr lang="en-GB" sz="1700" b="1" dirty="0"/>
              <a:t>Definition:</a:t>
            </a:r>
          </a:p>
          <a:p>
            <a:r>
              <a:rPr lang="en-GB" sz="1700" dirty="0"/>
              <a:t>The cross price elasticity of demand for kilometres is the percentage change in demand (Q) for one good (A) when the price per kilometre (P) for another good (B) increased by 1 percent</a:t>
            </a:r>
          </a:p>
          <a:p>
            <a:endParaRPr lang="en-GB" sz="1700" dirty="0"/>
          </a:p>
          <a:p>
            <a:endParaRPr lang="en-GB" sz="1700" dirty="0"/>
          </a:p>
          <a:p>
            <a:endParaRPr lang="en-GB" sz="1700" dirty="0"/>
          </a:p>
          <a:p>
            <a:endParaRPr lang="en-GB" sz="1700" dirty="0"/>
          </a:p>
          <a:p>
            <a:endParaRPr lang="en-GB" sz="1700" dirty="0"/>
          </a:p>
          <a:p>
            <a:endParaRPr lang="en-GB" sz="1700" dirty="0"/>
          </a:p>
          <a:p>
            <a:endParaRPr lang="en-GB" sz="1700" dirty="0"/>
          </a:p>
          <a:p>
            <a:endParaRPr lang="en-GB" sz="1700" dirty="0"/>
          </a:p>
          <a:p>
            <a:r>
              <a:rPr lang="en-GB" sz="1700" dirty="0"/>
              <a:t>Example: Price of railway tickets decreases</a:t>
            </a:r>
          </a:p>
          <a:p>
            <a:pPr marL="285750" indent="-285750">
              <a:buFontTx/>
              <a:buChar char="-"/>
            </a:pPr>
            <a:r>
              <a:rPr lang="en-GB" sz="1700" dirty="0"/>
              <a:t>Demand for car use will decrease (substitution)</a:t>
            </a:r>
          </a:p>
          <a:p>
            <a:pPr marL="285750" indent="-285750">
              <a:buFontTx/>
              <a:buChar char="-"/>
            </a:pPr>
            <a:r>
              <a:rPr lang="en-GB" sz="1700" dirty="0"/>
              <a:t>Demand for bus rides to the station will increase (complementarity)</a:t>
            </a:r>
          </a:p>
        </p:txBody>
      </p:sp>
      <p:sp>
        <p:nvSpPr>
          <p:cNvPr id="17" name="Rechthoek 16">
            <a:extLst>
              <a:ext uri="{FF2B5EF4-FFF2-40B4-BE49-F238E27FC236}">
                <a16:creationId xmlns:a16="http://schemas.microsoft.com/office/drawing/2014/main" id="{37872F94-267E-5FDA-FB1E-866949150E48}"/>
              </a:ext>
            </a:extLst>
          </p:cNvPr>
          <p:cNvSpPr/>
          <p:nvPr/>
        </p:nvSpPr>
        <p:spPr>
          <a:xfrm>
            <a:off x="657224" y="1990724"/>
            <a:ext cx="5248277" cy="45917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hthoek 17">
            <a:extLst>
              <a:ext uri="{FF2B5EF4-FFF2-40B4-BE49-F238E27FC236}">
                <a16:creationId xmlns:a16="http://schemas.microsoft.com/office/drawing/2014/main" id="{4D707006-FEBE-115E-1A31-7B28E1B12287}"/>
              </a:ext>
            </a:extLst>
          </p:cNvPr>
          <p:cNvSpPr/>
          <p:nvPr/>
        </p:nvSpPr>
        <p:spPr>
          <a:xfrm>
            <a:off x="6181721" y="1986281"/>
            <a:ext cx="5248277" cy="459622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hthoek 2">
            <a:extLst>
              <a:ext uri="{FF2B5EF4-FFF2-40B4-BE49-F238E27FC236}">
                <a16:creationId xmlns:a16="http://schemas.microsoft.com/office/drawing/2014/main" id="{8417FAD7-7BE1-1600-DB2D-94217742946B}"/>
              </a:ext>
            </a:extLst>
          </p:cNvPr>
          <p:cNvSpPr/>
          <p:nvPr/>
        </p:nvSpPr>
        <p:spPr>
          <a:xfrm>
            <a:off x="-87923" y="-74200"/>
            <a:ext cx="12502661" cy="88644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kstvak 5">
                <a:extLst>
                  <a:ext uri="{FF2B5EF4-FFF2-40B4-BE49-F238E27FC236}">
                    <a16:creationId xmlns:a16="http://schemas.microsoft.com/office/drawing/2014/main" id="{E4A62C61-44C6-D0B8-CD00-C611C7B1B1B8}"/>
                  </a:ext>
                </a:extLst>
              </p:cNvPr>
              <p:cNvSpPr txBox="1"/>
              <p:nvPr/>
            </p:nvSpPr>
            <p:spPr>
              <a:xfrm>
                <a:off x="6662056" y="3911913"/>
                <a:ext cx="3868506" cy="78835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nl-NL" sz="1600" b="0" i="1" smtClean="0">
                              <a:latin typeface="Cambria Math" panose="02040503050406030204" pitchFamily="18" charset="0"/>
                            </a:rPr>
                          </m:ctrlPr>
                        </m:fPr>
                        <m:num>
                          <m:r>
                            <a:rPr lang="en-GB" sz="1600" i="1">
                              <a:latin typeface="Cambria Math" panose="02040503050406030204" pitchFamily="18" charset="0"/>
                            </a:rPr>
                            <m:t>% </m:t>
                          </m:r>
                          <m:r>
                            <a:rPr lang="en-GB" sz="1600" i="1">
                              <a:latin typeface="Cambria Math" panose="02040503050406030204" pitchFamily="18" charset="0"/>
                            </a:rPr>
                            <m:t>𝐶h𝑎𝑛𝑔𝑒</m:t>
                          </m:r>
                          <m:r>
                            <a:rPr lang="en-GB" sz="1600" i="1">
                              <a:latin typeface="Cambria Math" panose="02040503050406030204" pitchFamily="18" charset="0"/>
                            </a:rPr>
                            <m:t> </m:t>
                          </m:r>
                          <m:r>
                            <a:rPr lang="en-GB" sz="1600" i="1">
                              <a:latin typeface="Cambria Math" panose="02040503050406030204" pitchFamily="18" charset="0"/>
                            </a:rPr>
                            <m:t>𝑖𝑛</m:t>
                          </m:r>
                          <m:r>
                            <a:rPr lang="en-GB" sz="1600" i="1">
                              <a:latin typeface="Cambria Math" panose="02040503050406030204" pitchFamily="18" charset="0"/>
                            </a:rPr>
                            <m:t> </m:t>
                          </m:r>
                          <m:r>
                            <a:rPr lang="en-GB" sz="1600" i="1">
                              <a:latin typeface="Cambria Math" panose="02040503050406030204" pitchFamily="18" charset="0"/>
                            </a:rPr>
                            <m:t>𝑄𝑢𝑎𝑛𝑡𝑖𝑡𝑦</m:t>
                          </m:r>
                          <m:r>
                            <a:rPr lang="en-GB" sz="1600" i="1">
                              <a:latin typeface="Cambria Math" panose="02040503050406030204" pitchFamily="18" charset="0"/>
                            </a:rPr>
                            <m:t> </m:t>
                          </m:r>
                          <m:r>
                            <a:rPr lang="en-GB" sz="1600" i="1">
                              <a:latin typeface="Cambria Math" panose="02040503050406030204" pitchFamily="18" charset="0"/>
                            </a:rPr>
                            <m:t>𝑑𝑒𝑚𝑎𝑛𝑑𝑒𝑑</m:t>
                          </m:r>
                          <m:r>
                            <a:rPr lang="en-GB" sz="1600" i="1">
                              <a:latin typeface="Cambria Math" panose="02040503050406030204" pitchFamily="18" charset="0"/>
                            </a:rPr>
                            <m:t> </m:t>
                          </m:r>
                          <m:r>
                            <a:rPr lang="en-GB" sz="1600" i="1">
                              <a:latin typeface="Cambria Math" panose="02040503050406030204" pitchFamily="18" charset="0"/>
                            </a:rPr>
                            <m:t>𝑓𝑜𝑟</m:t>
                          </m:r>
                          <m:r>
                            <a:rPr lang="en-GB" sz="1600" i="1">
                              <a:latin typeface="Cambria Math" panose="02040503050406030204" pitchFamily="18" charset="0"/>
                            </a:rPr>
                            <m:t> </m:t>
                          </m:r>
                          <m:r>
                            <a:rPr lang="en-GB" sz="1600" i="1">
                              <a:latin typeface="Cambria Math" panose="02040503050406030204" pitchFamily="18" charset="0"/>
                            </a:rPr>
                            <m:t>𝑝𝑟𝑜𝑑𝑢𝑐𝑡</m:t>
                          </m:r>
                          <m:r>
                            <a:rPr lang="en-GB" sz="1600" i="1">
                              <a:latin typeface="Cambria Math" panose="02040503050406030204" pitchFamily="18" charset="0"/>
                            </a:rPr>
                            <m:t> </m:t>
                          </m:r>
                          <m:r>
                            <a:rPr lang="en-GB" sz="1600" i="1">
                              <a:latin typeface="Cambria Math" panose="02040503050406030204" pitchFamily="18" charset="0"/>
                            </a:rPr>
                            <m:t>𝐴</m:t>
                          </m:r>
                        </m:num>
                        <m:den>
                          <m:r>
                            <a:rPr lang="nl-NL" sz="1600" b="0" i="1" smtClean="0">
                              <a:latin typeface="Cambria Math" panose="02040503050406030204" pitchFamily="18" charset="0"/>
                            </a:rPr>
                            <m:t>% </m:t>
                          </m:r>
                          <m:r>
                            <a:rPr lang="nl-NL" sz="1600" b="0" i="1" smtClean="0">
                              <a:latin typeface="Cambria Math" panose="02040503050406030204" pitchFamily="18" charset="0"/>
                            </a:rPr>
                            <m:t>𝐶h𝑎𝑛𝑔𝑒</m:t>
                          </m:r>
                          <m:r>
                            <a:rPr lang="nl-NL" sz="1600" b="0" i="1" smtClean="0">
                              <a:latin typeface="Cambria Math" panose="02040503050406030204" pitchFamily="18" charset="0"/>
                            </a:rPr>
                            <m:t> </m:t>
                          </m:r>
                          <m:r>
                            <a:rPr lang="nl-NL" sz="1600" b="0" i="1" smtClean="0">
                              <a:latin typeface="Cambria Math" panose="02040503050406030204" pitchFamily="18" charset="0"/>
                            </a:rPr>
                            <m:t>𝑖𝑛</m:t>
                          </m:r>
                          <m:r>
                            <a:rPr lang="nl-NL" sz="1600" b="0" i="1" smtClean="0">
                              <a:latin typeface="Cambria Math" panose="02040503050406030204" pitchFamily="18" charset="0"/>
                            </a:rPr>
                            <m:t> </m:t>
                          </m:r>
                          <m:r>
                            <a:rPr lang="nl-NL" sz="1600" b="0" i="1" smtClean="0">
                              <a:latin typeface="Cambria Math" panose="02040503050406030204" pitchFamily="18" charset="0"/>
                            </a:rPr>
                            <m:t>𝑝𝑟𝑖𝑐𝑒</m:t>
                          </m:r>
                          <m:r>
                            <a:rPr lang="nl-NL" sz="1600" b="0" i="1" smtClean="0">
                              <a:latin typeface="Cambria Math" panose="02040503050406030204" pitchFamily="18" charset="0"/>
                            </a:rPr>
                            <m:t> </m:t>
                          </m:r>
                          <m:r>
                            <a:rPr lang="nl-NL" sz="1600" b="0" i="1" smtClean="0">
                              <a:latin typeface="Cambria Math" panose="02040503050406030204" pitchFamily="18" charset="0"/>
                            </a:rPr>
                            <m:t>𝑜𝑓</m:t>
                          </m:r>
                          <m:r>
                            <a:rPr lang="nl-NL" sz="1600" b="0" i="1" smtClean="0">
                              <a:latin typeface="Cambria Math" panose="02040503050406030204" pitchFamily="18" charset="0"/>
                            </a:rPr>
                            <m:t> </m:t>
                          </m:r>
                          <m:r>
                            <a:rPr lang="nl-NL" sz="1600" b="0" i="1" smtClean="0">
                              <a:latin typeface="Cambria Math" panose="02040503050406030204" pitchFamily="18" charset="0"/>
                            </a:rPr>
                            <m:t>𝑝𝑟𝑜𝑑𝑢𝑐𝑡</m:t>
                          </m:r>
                          <m:r>
                            <a:rPr lang="nl-NL" sz="1600" b="0" i="1" smtClean="0">
                              <a:latin typeface="Cambria Math" panose="02040503050406030204" pitchFamily="18" charset="0"/>
                            </a:rPr>
                            <m:t> </m:t>
                          </m:r>
                          <m:r>
                            <a:rPr lang="nl-NL" sz="1600" b="0" i="1" smtClean="0">
                              <a:latin typeface="Cambria Math" panose="02040503050406030204" pitchFamily="18" charset="0"/>
                            </a:rPr>
                            <m:t>𝐵</m:t>
                          </m:r>
                        </m:den>
                      </m:f>
                    </m:oMath>
                  </m:oMathPara>
                </a14:m>
                <a:endParaRPr lang="nl-NL" b="0" dirty="0"/>
              </a:p>
              <a:p>
                <a:r>
                  <a:rPr lang="en-GB" dirty="0"/>
                  <a:t> </a:t>
                </a:r>
              </a:p>
            </p:txBody>
          </p:sp>
        </mc:Choice>
        <mc:Fallback xmlns="">
          <p:sp>
            <p:nvSpPr>
              <p:cNvPr id="6" name="Tekstvak 5">
                <a:extLst>
                  <a:ext uri="{FF2B5EF4-FFF2-40B4-BE49-F238E27FC236}">
                    <a16:creationId xmlns:a16="http://schemas.microsoft.com/office/drawing/2014/main" id="{E4A62C61-44C6-D0B8-CD00-C611C7B1B1B8}"/>
                  </a:ext>
                </a:extLst>
              </p:cNvPr>
              <p:cNvSpPr txBox="1">
                <a:spLocks noRot="1" noChangeAspect="1" noMove="1" noResize="1" noEditPoints="1" noAdjustHandles="1" noChangeArrowheads="1" noChangeShapeType="1" noTextEdit="1"/>
              </p:cNvSpPr>
              <p:nvPr/>
            </p:nvSpPr>
            <p:spPr>
              <a:xfrm>
                <a:off x="6662056" y="3911913"/>
                <a:ext cx="3868506" cy="788357"/>
              </a:xfrm>
              <a:prstGeom prst="rect">
                <a:avLst/>
              </a:prstGeom>
              <a:blipFill>
                <a:blip r:embed="rId5"/>
                <a:stretch>
                  <a:fillRect l="-158" r="-123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kstvak 10">
                <a:extLst>
                  <a:ext uri="{FF2B5EF4-FFF2-40B4-BE49-F238E27FC236}">
                    <a16:creationId xmlns:a16="http://schemas.microsoft.com/office/drawing/2014/main" id="{765D1029-C054-9BF2-3568-912E5925F1FE}"/>
                  </a:ext>
                </a:extLst>
              </p:cNvPr>
              <p:cNvSpPr txBox="1"/>
              <p:nvPr/>
            </p:nvSpPr>
            <p:spPr>
              <a:xfrm>
                <a:off x="1208995" y="3979951"/>
                <a:ext cx="3868506" cy="78835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nl-NL" sz="1600" b="0" i="1" smtClean="0">
                              <a:latin typeface="Cambria Math" panose="02040503050406030204" pitchFamily="18" charset="0"/>
                            </a:rPr>
                          </m:ctrlPr>
                        </m:fPr>
                        <m:num>
                          <m:r>
                            <a:rPr lang="en-GB" sz="1600" i="1">
                              <a:latin typeface="Cambria Math" panose="02040503050406030204" pitchFamily="18" charset="0"/>
                            </a:rPr>
                            <m:t>% </m:t>
                          </m:r>
                          <m:r>
                            <a:rPr lang="en-GB" sz="1600" i="1">
                              <a:latin typeface="Cambria Math" panose="02040503050406030204" pitchFamily="18" charset="0"/>
                            </a:rPr>
                            <m:t>𝐶h𝑎𝑛𝑔𝑒</m:t>
                          </m:r>
                          <m:r>
                            <a:rPr lang="en-GB" sz="1600" i="1">
                              <a:latin typeface="Cambria Math" panose="02040503050406030204" pitchFamily="18" charset="0"/>
                            </a:rPr>
                            <m:t> </m:t>
                          </m:r>
                          <m:r>
                            <a:rPr lang="en-GB" sz="1600" i="1">
                              <a:latin typeface="Cambria Math" panose="02040503050406030204" pitchFamily="18" charset="0"/>
                            </a:rPr>
                            <m:t>𝑖𝑛</m:t>
                          </m:r>
                          <m:r>
                            <a:rPr lang="en-GB" sz="1600" i="1">
                              <a:latin typeface="Cambria Math" panose="02040503050406030204" pitchFamily="18" charset="0"/>
                            </a:rPr>
                            <m:t> </m:t>
                          </m:r>
                          <m:r>
                            <a:rPr lang="en-GB" sz="1600" i="1">
                              <a:latin typeface="Cambria Math" panose="02040503050406030204" pitchFamily="18" charset="0"/>
                            </a:rPr>
                            <m:t>𝑄𝑢𝑎𝑛𝑡𝑖𝑡𝑦</m:t>
                          </m:r>
                          <m:r>
                            <a:rPr lang="en-GB" sz="1600" i="1">
                              <a:latin typeface="Cambria Math" panose="02040503050406030204" pitchFamily="18" charset="0"/>
                            </a:rPr>
                            <m:t> </m:t>
                          </m:r>
                          <m:r>
                            <a:rPr lang="en-GB" sz="1600" i="1">
                              <a:latin typeface="Cambria Math" panose="02040503050406030204" pitchFamily="18" charset="0"/>
                            </a:rPr>
                            <m:t>𝑑𝑒𝑚𝑎𝑛𝑑𝑒𝑑</m:t>
                          </m:r>
                          <m:r>
                            <a:rPr lang="en-GB" sz="1600" i="1">
                              <a:latin typeface="Cambria Math" panose="02040503050406030204" pitchFamily="18" charset="0"/>
                            </a:rPr>
                            <m:t> </m:t>
                          </m:r>
                        </m:num>
                        <m:den>
                          <m:r>
                            <a:rPr lang="nl-NL" sz="1600" b="0" i="1" smtClean="0">
                              <a:latin typeface="Cambria Math" panose="02040503050406030204" pitchFamily="18" charset="0"/>
                            </a:rPr>
                            <m:t>% </m:t>
                          </m:r>
                          <m:r>
                            <a:rPr lang="nl-NL" sz="1600" b="0" i="1" smtClean="0">
                              <a:latin typeface="Cambria Math" panose="02040503050406030204" pitchFamily="18" charset="0"/>
                            </a:rPr>
                            <m:t>𝐶h𝑎𝑛𝑔𝑒</m:t>
                          </m:r>
                          <m:r>
                            <a:rPr lang="nl-NL" sz="1600" b="0" i="1" smtClean="0">
                              <a:latin typeface="Cambria Math" panose="02040503050406030204" pitchFamily="18" charset="0"/>
                            </a:rPr>
                            <m:t> </m:t>
                          </m:r>
                          <m:r>
                            <a:rPr lang="nl-NL" sz="1600" b="0" i="1" smtClean="0">
                              <a:latin typeface="Cambria Math" panose="02040503050406030204" pitchFamily="18" charset="0"/>
                            </a:rPr>
                            <m:t>𝑖𝑛</m:t>
                          </m:r>
                          <m:r>
                            <a:rPr lang="nl-NL" sz="1600" b="0" i="1" smtClean="0">
                              <a:latin typeface="Cambria Math" panose="02040503050406030204" pitchFamily="18" charset="0"/>
                            </a:rPr>
                            <m:t> </m:t>
                          </m:r>
                          <m:r>
                            <a:rPr lang="nl-NL" sz="1600" b="0" i="1" smtClean="0">
                              <a:latin typeface="Cambria Math" panose="02040503050406030204" pitchFamily="18" charset="0"/>
                            </a:rPr>
                            <m:t>𝑝𝑟𝑖𝑐𝑒</m:t>
                          </m:r>
                        </m:den>
                      </m:f>
                    </m:oMath>
                  </m:oMathPara>
                </a14:m>
                <a:endParaRPr lang="nl-NL" b="0" dirty="0"/>
              </a:p>
              <a:p>
                <a:r>
                  <a:rPr lang="en-GB" dirty="0"/>
                  <a:t> </a:t>
                </a:r>
              </a:p>
            </p:txBody>
          </p:sp>
        </mc:Choice>
        <mc:Fallback xmlns="">
          <p:sp>
            <p:nvSpPr>
              <p:cNvPr id="11" name="Tekstvak 10">
                <a:extLst>
                  <a:ext uri="{FF2B5EF4-FFF2-40B4-BE49-F238E27FC236}">
                    <a16:creationId xmlns:a16="http://schemas.microsoft.com/office/drawing/2014/main" id="{765D1029-C054-9BF2-3568-912E5925F1FE}"/>
                  </a:ext>
                </a:extLst>
              </p:cNvPr>
              <p:cNvSpPr txBox="1">
                <a:spLocks noRot="1" noChangeAspect="1" noMove="1" noResize="1" noEditPoints="1" noAdjustHandles="1" noChangeArrowheads="1" noChangeShapeType="1" noTextEdit="1"/>
              </p:cNvSpPr>
              <p:nvPr/>
            </p:nvSpPr>
            <p:spPr>
              <a:xfrm>
                <a:off x="1208995" y="3979951"/>
                <a:ext cx="3868506" cy="788357"/>
              </a:xfrm>
              <a:prstGeom prst="rect">
                <a:avLst/>
              </a:prstGeom>
              <a:blipFill>
                <a:blip r:embed="rId6"/>
                <a:stretch>
                  <a:fillRect/>
                </a:stretch>
              </a:blipFill>
            </p:spPr>
            <p:txBody>
              <a:bodyPr/>
              <a:lstStyle/>
              <a:p>
                <a:r>
                  <a:rPr lang="en-GB">
                    <a:noFill/>
                  </a:rPr>
                  <a:t> </a:t>
                </a:r>
              </a:p>
            </p:txBody>
          </p:sp>
        </mc:Fallback>
      </mc:AlternateContent>
      <p:pic>
        <p:nvPicPr>
          <p:cNvPr id="5" name="Afbeelding 4">
            <a:extLst>
              <a:ext uri="{FF2B5EF4-FFF2-40B4-BE49-F238E27FC236}">
                <a16:creationId xmlns:a16="http://schemas.microsoft.com/office/drawing/2014/main" id="{563A6FBE-ABCC-2A9D-3A37-9C4FEF2FEF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37968" y="143343"/>
            <a:ext cx="865084" cy="533299"/>
          </a:xfrm>
          <a:prstGeom prst="rect">
            <a:avLst/>
          </a:prstGeom>
        </p:spPr>
      </p:pic>
    </p:spTree>
    <p:extLst>
      <p:ext uri="{BB962C8B-B14F-4D97-AF65-F5344CB8AC3E}">
        <p14:creationId xmlns:p14="http://schemas.microsoft.com/office/powerpoint/2010/main" val="83935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D9192-AF35-EE7E-351D-0BAA52ABD55B}"/>
              </a:ext>
            </a:extLst>
          </p:cNvPr>
          <p:cNvSpPr>
            <a:spLocks noGrp="1"/>
          </p:cNvSpPr>
          <p:nvPr>
            <p:ph type="title"/>
          </p:nvPr>
        </p:nvSpPr>
        <p:spPr>
          <a:xfrm>
            <a:off x="657224" y="499533"/>
            <a:ext cx="10772775" cy="1658198"/>
          </a:xfrm>
        </p:spPr>
        <p:txBody>
          <a:bodyPr anchor="ctr">
            <a:normAutofit/>
          </a:bodyPr>
          <a:lstStyle/>
          <a:p>
            <a:r>
              <a:rPr lang="en-GB" dirty="0"/>
              <a:t>Travel time elasticity</a:t>
            </a:r>
          </a:p>
        </p:txBody>
      </p:sp>
      <p:sp>
        <p:nvSpPr>
          <p:cNvPr id="8" name="Content Placeholder 2">
            <a:extLst>
              <a:ext uri="{FF2B5EF4-FFF2-40B4-BE49-F238E27FC236}">
                <a16:creationId xmlns:a16="http://schemas.microsoft.com/office/drawing/2014/main" id="{B0762B8E-7B1B-4DC4-9350-0DC87A1C26FC}"/>
              </a:ext>
            </a:extLst>
          </p:cNvPr>
          <p:cNvSpPr>
            <a:spLocks noGrp="1"/>
          </p:cNvSpPr>
          <p:nvPr>
            <p:ph idx="1"/>
          </p:nvPr>
        </p:nvSpPr>
        <p:spPr>
          <a:xfrm>
            <a:off x="657224" y="2249073"/>
            <a:ext cx="10753725" cy="4380327"/>
          </a:xfrm>
        </p:spPr>
        <p:txBody>
          <a:bodyPr>
            <a:normAutofit fontScale="92500" lnSpcReduction="20000"/>
          </a:bodyPr>
          <a:lstStyle/>
          <a:p>
            <a:pPr marL="0" indent="0">
              <a:buNone/>
            </a:pPr>
            <a:r>
              <a:rPr lang="en-US" sz="2600" dirty="0"/>
              <a:t>Travel </a:t>
            </a:r>
            <a:r>
              <a:rPr lang="en-US" sz="2600" dirty="0" err="1"/>
              <a:t>behaviour</a:t>
            </a:r>
            <a:r>
              <a:rPr lang="en-US" sz="2600" dirty="0"/>
              <a:t> depends on the duration – and hence the speed – of trips</a:t>
            </a:r>
          </a:p>
          <a:p>
            <a:pPr marL="0" indent="0">
              <a:buNone/>
            </a:pPr>
            <a:endParaRPr lang="en-US" sz="2600" dirty="0"/>
          </a:p>
          <a:p>
            <a:pPr marL="0" indent="0">
              <a:buNone/>
            </a:pPr>
            <a:r>
              <a:rPr lang="en-GB" sz="2600" dirty="0"/>
              <a:t>Travel time elasticity =</a:t>
            </a:r>
          </a:p>
          <a:p>
            <a:pPr marL="0" indent="0">
              <a:buNone/>
            </a:pPr>
            <a:endParaRPr lang="en-GB" sz="2600" dirty="0"/>
          </a:p>
          <a:p>
            <a:pPr marL="0" indent="0">
              <a:buNone/>
            </a:pPr>
            <a:r>
              <a:rPr lang="en-GB" sz="2600" dirty="0"/>
              <a:t>The long-term travel time elasticity of the demand for transport is close to −1</a:t>
            </a:r>
            <a:endParaRPr lang="en-US" sz="2600" dirty="0"/>
          </a:p>
          <a:p>
            <a:pPr>
              <a:buFont typeface="Wingdings" panose="05000000000000000000" pitchFamily="2" charset="2"/>
              <a:buChar char="à"/>
            </a:pPr>
            <a:r>
              <a:rPr lang="en-US" sz="2600" dirty="0"/>
              <a:t> A decrease in travel time by a certain percentage will lead to a similar percentage increase in the total distance travelled</a:t>
            </a:r>
          </a:p>
          <a:p>
            <a:pPr marL="0" indent="0">
              <a:buNone/>
            </a:pPr>
            <a:endParaRPr lang="en-US" sz="2600" dirty="0"/>
          </a:p>
          <a:p>
            <a:pPr marL="0" indent="0">
              <a:buNone/>
            </a:pPr>
            <a:r>
              <a:rPr lang="en-US" sz="2600" dirty="0"/>
              <a:t>An example of a cross-travel time elasticity:</a:t>
            </a:r>
          </a:p>
          <a:p>
            <a:pPr marL="0" indent="0">
              <a:buNone/>
            </a:pPr>
            <a:r>
              <a:rPr lang="en-US" sz="2600" dirty="0"/>
              <a:t>Consider a </a:t>
            </a:r>
            <a:r>
              <a:rPr lang="en-US" sz="2600" dirty="0">
                <a:latin typeface="+mj-lt"/>
              </a:rPr>
              <a:t>multimodal trip chain with train as main transport mode. Because </a:t>
            </a:r>
            <a:r>
              <a:rPr lang="en-GB" sz="2600" dirty="0">
                <a:solidFill>
                  <a:srgbClr val="000000"/>
                </a:solidFill>
                <a:latin typeface="+mj-lt"/>
              </a:rPr>
              <a:t>a</a:t>
            </a:r>
            <a:r>
              <a:rPr lang="en-GB" sz="2600" dirty="0">
                <a:solidFill>
                  <a:srgbClr val="000000"/>
                </a:solidFill>
                <a:effectLst/>
                <a:latin typeface="+mj-lt"/>
                <a:ea typeface="Times New Roman" panose="02020603050405020304" pitchFamily="18" charset="0"/>
                <a:cs typeface="ArnoPro-Regular"/>
              </a:rPr>
              <a:t>ccess modes bringing passengers to the railway station are often slow, the demand for rail transport may well be rather sensitive to the speed of access modes</a:t>
            </a:r>
          </a:p>
          <a:p>
            <a:pPr marL="0" indent="0">
              <a:buNone/>
            </a:pPr>
            <a:endParaRPr lang="en-US" dirty="0"/>
          </a:p>
          <a:p>
            <a:pPr marL="0" indent="0">
              <a:buNone/>
            </a:pPr>
            <a:endParaRPr lang="en-US" dirty="0"/>
          </a:p>
        </p:txBody>
      </p:sp>
      <p:sp>
        <p:nvSpPr>
          <p:cNvPr id="3" name="Rechthoek 2">
            <a:extLst>
              <a:ext uri="{FF2B5EF4-FFF2-40B4-BE49-F238E27FC236}">
                <a16:creationId xmlns:a16="http://schemas.microsoft.com/office/drawing/2014/main" id="{9C87BED6-F053-C6E4-2CB4-AFBF1DDB5A52}"/>
              </a:ext>
            </a:extLst>
          </p:cNvPr>
          <p:cNvSpPr/>
          <p:nvPr/>
        </p:nvSpPr>
        <p:spPr>
          <a:xfrm>
            <a:off x="-87923" y="-74200"/>
            <a:ext cx="12502661" cy="88644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Tekstvak 4">
                <a:extLst>
                  <a:ext uri="{FF2B5EF4-FFF2-40B4-BE49-F238E27FC236}">
                    <a16:creationId xmlns:a16="http://schemas.microsoft.com/office/drawing/2014/main" id="{B02B213E-DCF0-2909-7B51-463DF618E732}"/>
                  </a:ext>
                </a:extLst>
              </p:cNvPr>
              <p:cNvSpPr txBox="1"/>
              <p:nvPr/>
            </p:nvSpPr>
            <p:spPr>
              <a:xfrm>
                <a:off x="3433083" y="2949096"/>
                <a:ext cx="3868506" cy="78835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nl-NL" sz="1600" b="0" i="1" smtClean="0">
                              <a:latin typeface="Cambria Math" panose="02040503050406030204" pitchFamily="18" charset="0"/>
                            </a:rPr>
                          </m:ctrlPr>
                        </m:fPr>
                        <m:num>
                          <m:r>
                            <a:rPr lang="en-GB" sz="1600" i="1">
                              <a:latin typeface="Cambria Math" panose="02040503050406030204" pitchFamily="18" charset="0"/>
                            </a:rPr>
                            <m:t>% </m:t>
                          </m:r>
                          <m:r>
                            <a:rPr lang="en-GB" sz="1600" i="1">
                              <a:latin typeface="Cambria Math" panose="02040503050406030204" pitchFamily="18" charset="0"/>
                            </a:rPr>
                            <m:t>𝐶h𝑎𝑛𝑔𝑒</m:t>
                          </m:r>
                          <m:r>
                            <a:rPr lang="en-GB" sz="1600" i="1">
                              <a:latin typeface="Cambria Math" panose="02040503050406030204" pitchFamily="18" charset="0"/>
                            </a:rPr>
                            <m:t> </m:t>
                          </m:r>
                          <m:r>
                            <a:rPr lang="en-GB" sz="1600" i="1">
                              <a:latin typeface="Cambria Math" panose="02040503050406030204" pitchFamily="18" charset="0"/>
                            </a:rPr>
                            <m:t>𝑖𝑛</m:t>
                          </m:r>
                          <m:r>
                            <a:rPr lang="en-GB" sz="1600" i="1">
                              <a:latin typeface="Cambria Math" panose="02040503050406030204" pitchFamily="18" charset="0"/>
                            </a:rPr>
                            <m:t> </m:t>
                          </m:r>
                          <m:r>
                            <a:rPr lang="en-GB" sz="1600" b="0" i="1" smtClean="0">
                              <a:latin typeface="Cambria Math" panose="02040503050406030204" pitchFamily="18" charset="0"/>
                            </a:rPr>
                            <m:t>𝑡𝑜𝑡𝑎𝑙</m:t>
                          </m:r>
                          <m:r>
                            <a:rPr lang="en-GB" sz="1600" b="0" i="1" smtClean="0">
                              <a:latin typeface="Cambria Math" panose="02040503050406030204" pitchFamily="18" charset="0"/>
                            </a:rPr>
                            <m:t> </m:t>
                          </m:r>
                          <m:r>
                            <a:rPr lang="en-GB" sz="1600" b="0" i="1" smtClean="0">
                              <a:latin typeface="Cambria Math" panose="02040503050406030204" pitchFamily="18" charset="0"/>
                            </a:rPr>
                            <m:t>𝑑𝑖𝑠𝑡𝑎𝑛𝑐𝑒</m:t>
                          </m:r>
                          <m:r>
                            <a:rPr lang="en-GB" sz="1600" b="0" i="1" smtClean="0">
                              <a:latin typeface="Cambria Math" panose="02040503050406030204" pitchFamily="18" charset="0"/>
                            </a:rPr>
                            <m:t> </m:t>
                          </m:r>
                          <m:r>
                            <a:rPr lang="en-GB" sz="1600" b="0" i="1" smtClean="0">
                              <a:latin typeface="Cambria Math" panose="02040503050406030204" pitchFamily="18" charset="0"/>
                            </a:rPr>
                            <m:t>𝑡𝑟𝑎𝑣𝑒𝑙𝑙𝑒𝑑</m:t>
                          </m:r>
                        </m:num>
                        <m:den>
                          <m:r>
                            <a:rPr lang="nl-NL" sz="1600" b="0" i="1" smtClean="0">
                              <a:latin typeface="Cambria Math" panose="02040503050406030204" pitchFamily="18" charset="0"/>
                            </a:rPr>
                            <m:t>% </m:t>
                          </m:r>
                          <m:r>
                            <a:rPr lang="nl-NL" sz="1600" b="0" i="1" smtClean="0">
                              <a:latin typeface="Cambria Math" panose="02040503050406030204" pitchFamily="18" charset="0"/>
                            </a:rPr>
                            <m:t>𝐶h𝑎𝑛𝑔𝑒</m:t>
                          </m:r>
                          <m:r>
                            <a:rPr lang="nl-NL" sz="1600" b="0" i="1" smtClean="0">
                              <a:latin typeface="Cambria Math" panose="02040503050406030204" pitchFamily="18" charset="0"/>
                            </a:rPr>
                            <m:t> </m:t>
                          </m:r>
                          <m:r>
                            <a:rPr lang="nl-NL" sz="1600" b="0" i="1" smtClean="0">
                              <a:latin typeface="Cambria Math" panose="02040503050406030204" pitchFamily="18" charset="0"/>
                            </a:rPr>
                            <m:t>𝑖𝑛</m:t>
                          </m:r>
                          <m:r>
                            <a:rPr lang="nl-NL" sz="1600" b="0" i="1" smtClean="0">
                              <a:latin typeface="Cambria Math" panose="02040503050406030204" pitchFamily="18" charset="0"/>
                            </a:rPr>
                            <m:t> </m:t>
                          </m:r>
                          <m:r>
                            <a:rPr lang="nl-NL" sz="1600" b="0" i="1" smtClean="0">
                              <a:latin typeface="Cambria Math" panose="02040503050406030204" pitchFamily="18" charset="0"/>
                            </a:rPr>
                            <m:t>𝑡𝑟𝑎𝑣𝑒𝑙</m:t>
                          </m:r>
                          <m:r>
                            <a:rPr lang="en-GB" sz="1600" b="0" i="1" smtClean="0">
                              <a:latin typeface="Cambria Math" panose="02040503050406030204" pitchFamily="18" charset="0"/>
                            </a:rPr>
                            <m:t> </m:t>
                          </m:r>
                          <m:r>
                            <a:rPr lang="en-GB" sz="1600" b="0" i="1" smtClean="0">
                              <a:latin typeface="Cambria Math" panose="02040503050406030204" pitchFamily="18" charset="0"/>
                            </a:rPr>
                            <m:t>𝑡𝑖𝑚𝑒</m:t>
                          </m:r>
                        </m:den>
                      </m:f>
                    </m:oMath>
                  </m:oMathPara>
                </a14:m>
                <a:endParaRPr lang="nl-NL" b="0" dirty="0"/>
              </a:p>
              <a:p>
                <a:r>
                  <a:rPr lang="en-GB" dirty="0"/>
                  <a:t> </a:t>
                </a:r>
              </a:p>
            </p:txBody>
          </p:sp>
        </mc:Choice>
        <mc:Fallback xmlns="">
          <p:sp>
            <p:nvSpPr>
              <p:cNvPr id="5" name="Tekstvak 4">
                <a:extLst>
                  <a:ext uri="{FF2B5EF4-FFF2-40B4-BE49-F238E27FC236}">
                    <a16:creationId xmlns:a16="http://schemas.microsoft.com/office/drawing/2014/main" id="{B02B213E-DCF0-2909-7B51-463DF618E732}"/>
                  </a:ext>
                </a:extLst>
              </p:cNvPr>
              <p:cNvSpPr txBox="1">
                <a:spLocks noRot="1" noChangeAspect="1" noMove="1" noResize="1" noEditPoints="1" noAdjustHandles="1" noChangeArrowheads="1" noChangeShapeType="1" noTextEdit="1"/>
              </p:cNvSpPr>
              <p:nvPr/>
            </p:nvSpPr>
            <p:spPr>
              <a:xfrm>
                <a:off x="3433083" y="2949096"/>
                <a:ext cx="3868506" cy="788357"/>
              </a:xfrm>
              <a:prstGeom prst="rect">
                <a:avLst/>
              </a:prstGeom>
              <a:blipFill>
                <a:blip r:embed="rId3"/>
                <a:stretch>
                  <a:fillRect/>
                </a:stretch>
              </a:blipFill>
            </p:spPr>
            <p:txBody>
              <a:bodyPr/>
              <a:lstStyle/>
              <a:p>
                <a:r>
                  <a:rPr lang="nl-NL">
                    <a:noFill/>
                  </a:rPr>
                  <a:t> </a:t>
                </a:r>
              </a:p>
            </p:txBody>
          </p:sp>
        </mc:Fallback>
      </mc:AlternateContent>
      <p:pic>
        <p:nvPicPr>
          <p:cNvPr id="6" name="Afbeelding 5">
            <a:extLst>
              <a:ext uri="{FF2B5EF4-FFF2-40B4-BE49-F238E27FC236}">
                <a16:creationId xmlns:a16="http://schemas.microsoft.com/office/drawing/2014/main" id="{ACA721CB-F0D4-1C87-CBD0-FD599EBF1D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37968" y="143343"/>
            <a:ext cx="865084" cy="533299"/>
          </a:xfrm>
          <a:prstGeom prst="rect">
            <a:avLst/>
          </a:prstGeom>
        </p:spPr>
      </p:pic>
    </p:spTree>
    <p:extLst>
      <p:ext uri="{BB962C8B-B14F-4D97-AF65-F5344CB8AC3E}">
        <p14:creationId xmlns:p14="http://schemas.microsoft.com/office/powerpoint/2010/main" val="274561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79647-82C7-7CCB-A858-398C0A46C4F9}"/>
              </a:ext>
            </a:extLst>
          </p:cNvPr>
          <p:cNvSpPr>
            <a:spLocks noGrp="1"/>
          </p:cNvSpPr>
          <p:nvPr>
            <p:ph type="title"/>
          </p:nvPr>
        </p:nvSpPr>
        <p:spPr/>
        <p:txBody>
          <a:bodyPr/>
          <a:lstStyle/>
          <a:p>
            <a:r>
              <a:rPr lang="en-US"/>
              <a:t>Understand needs and desires in passenger transport</a:t>
            </a:r>
          </a:p>
        </p:txBody>
      </p:sp>
      <p:sp>
        <p:nvSpPr>
          <p:cNvPr id="3" name="Tijdelijke aanduiding voor inhoud 2">
            <a:extLst>
              <a:ext uri="{FF2B5EF4-FFF2-40B4-BE49-F238E27FC236}">
                <a16:creationId xmlns:a16="http://schemas.microsoft.com/office/drawing/2014/main" id="{F6E1777D-FD25-02B8-5B29-6765E964F217}"/>
              </a:ext>
            </a:extLst>
          </p:cNvPr>
          <p:cNvSpPr>
            <a:spLocks noGrp="1"/>
          </p:cNvSpPr>
          <p:nvPr>
            <p:ph idx="1"/>
          </p:nvPr>
        </p:nvSpPr>
        <p:spPr>
          <a:xfrm>
            <a:off x="719137" y="2261306"/>
            <a:ext cx="10753725" cy="1322403"/>
          </a:xfrm>
        </p:spPr>
        <p:txBody>
          <a:bodyPr>
            <a:normAutofit/>
          </a:bodyPr>
          <a:lstStyle/>
          <a:p>
            <a:r>
              <a:rPr lang="en-GB" dirty="0"/>
              <a:t>Pas (1980): 		Travel typically not aim in itself, but a </a:t>
            </a:r>
            <a:r>
              <a:rPr lang="en-GB" b="1" dirty="0"/>
              <a:t>means</a:t>
            </a:r>
            <a:r>
              <a:rPr lang="en-GB" dirty="0"/>
              <a:t> to reach activities 			and locations</a:t>
            </a:r>
          </a:p>
          <a:p>
            <a:r>
              <a:rPr lang="en-GB" dirty="0"/>
              <a:t>Banister (2008): 	Travel is not only derived demand, but has also an </a:t>
            </a:r>
            <a:r>
              <a:rPr lang="en-GB" b="1" dirty="0"/>
              <a:t>intrinsic</a:t>
            </a:r>
            <a:r>
              <a:rPr lang="en-GB" dirty="0"/>
              <a:t> value</a:t>
            </a:r>
          </a:p>
          <a:p>
            <a:endParaRPr lang="en-GB" dirty="0"/>
          </a:p>
        </p:txBody>
      </p:sp>
      <p:sp>
        <p:nvSpPr>
          <p:cNvPr id="5" name="Rectangle 2">
            <a:extLst>
              <a:ext uri="{FF2B5EF4-FFF2-40B4-BE49-F238E27FC236}">
                <a16:creationId xmlns:a16="http://schemas.microsoft.com/office/drawing/2014/main" id="{95724E68-398D-DF49-473F-4C99878137A4}"/>
              </a:ext>
            </a:extLst>
          </p:cNvPr>
          <p:cNvSpPr/>
          <p:nvPr/>
        </p:nvSpPr>
        <p:spPr>
          <a:xfrm>
            <a:off x="5743578" y="3816594"/>
            <a:ext cx="5140035" cy="1938992"/>
          </a:xfrm>
          <a:prstGeom prst="rect">
            <a:avLst/>
          </a:prstGeom>
          <a:ln w="12700">
            <a:solidFill>
              <a:schemeClr val="tx1"/>
            </a:solidFill>
          </a:ln>
        </p:spPr>
        <p:txBody>
          <a:bodyPr wrap="square">
            <a:spAutoFit/>
          </a:bodyPr>
          <a:lstStyle/>
          <a:p>
            <a:r>
              <a:rPr lang="nl-NL" sz="2400" b="1" dirty="0">
                <a:solidFill>
                  <a:srgbClr val="000000"/>
                </a:solidFill>
                <a:ea typeface="Times New Roman" panose="02020603050405020304" pitchFamily="18" charset="0"/>
                <a:cs typeface="Frutiger-Bold"/>
              </a:rPr>
              <a:t>Definition</a:t>
            </a:r>
            <a:r>
              <a:rPr lang="nl-NL" sz="2400" dirty="0">
                <a:solidFill>
                  <a:srgbClr val="000000"/>
                </a:solidFill>
                <a:ea typeface="Times New Roman" panose="02020603050405020304" pitchFamily="18" charset="0"/>
                <a:cs typeface="Frutiger-Bold"/>
              </a:rPr>
              <a:t> </a:t>
            </a:r>
            <a:br>
              <a:rPr lang="nl-NL" sz="2400" dirty="0">
                <a:solidFill>
                  <a:srgbClr val="000000"/>
                </a:solidFill>
                <a:ea typeface="Times New Roman" panose="02020603050405020304" pitchFamily="18" charset="0"/>
                <a:cs typeface="Frutiger-Bold"/>
              </a:rPr>
            </a:br>
            <a:r>
              <a:rPr lang="nl-NL" sz="2400" dirty="0">
                <a:solidFill>
                  <a:srgbClr val="000000"/>
                </a:solidFill>
                <a:ea typeface="Times New Roman" panose="02020603050405020304" pitchFamily="18" charset="0"/>
                <a:cs typeface="Frutiger-Bold"/>
              </a:rPr>
              <a:t>We </a:t>
            </a:r>
            <a:r>
              <a:rPr lang="en-US" sz="2400" dirty="0">
                <a:solidFill>
                  <a:srgbClr val="000000"/>
                </a:solidFill>
                <a:ea typeface="Times New Roman" panose="02020603050405020304" pitchFamily="18" charset="0"/>
                <a:cs typeface="Frutiger-Bold"/>
              </a:rPr>
              <a:t>consider</a:t>
            </a:r>
            <a:r>
              <a:rPr lang="nl-NL" sz="2400" dirty="0">
                <a:solidFill>
                  <a:srgbClr val="000000"/>
                </a:solidFill>
                <a:ea typeface="Times New Roman" panose="02020603050405020304" pitchFamily="18" charset="0"/>
                <a:cs typeface="Frutiger-Bold"/>
              </a:rPr>
              <a:t> </a:t>
            </a:r>
            <a:r>
              <a:rPr lang="nl-NL" sz="2400" dirty="0" err="1">
                <a:solidFill>
                  <a:srgbClr val="000000"/>
                </a:solidFill>
                <a:ea typeface="Times New Roman" panose="02020603050405020304" pitchFamily="18" charset="0"/>
                <a:cs typeface="Frutiger-Bold"/>
              </a:rPr>
              <a:t>needs</a:t>
            </a:r>
            <a:r>
              <a:rPr lang="nl-NL" sz="2400" dirty="0">
                <a:solidFill>
                  <a:srgbClr val="000000"/>
                </a:solidFill>
                <a:ea typeface="Times New Roman" panose="02020603050405020304" pitchFamily="18" charset="0"/>
                <a:cs typeface="Frutiger-Bold"/>
              </a:rPr>
              <a:t> and </a:t>
            </a:r>
            <a:r>
              <a:rPr lang="nl-NL" sz="2400" dirty="0" err="1">
                <a:solidFill>
                  <a:srgbClr val="000000"/>
                </a:solidFill>
                <a:ea typeface="Times New Roman" panose="02020603050405020304" pitchFamily="18" charset="0"/>
                <a:cs typeface="Frutiger-Bold"/>
              </a:rPr>
              <a:t>desires</a:t>
            </a:r>
            <a:r>
              <a:rPr lang="nl-NL" sz="2400" dirty="0">
                <a:solidFill>
                  <a:srgbClr val="000000"/>
                </a:solidFill>
                <a:ea typeface="Times New Roman" panose="02020603050405020304" pitchFamily="18" charset="0"/>
                <a:cs typeface="Frutiger-Bold"/>
              </a:rPr>
              <a:t> </a:t>
            </a:r>
            <a:r>
              <a:rPr lang="nl-NL" sz="2400" dirty="0" err="1">
                <a:solidFill>
                  <a:srgbClr val="000000"/>
                </a:solidFill>
                <a:ea typeface="Times New Roman" panose="02020603050405020304" pitchFamily="18" charset="0"/>
                <a:cs typeface="Frutiger-Bold"/>
              </a:rPr>
              <a:t>for</a:t>
            </a:r>
            <a:endParaRPr lang="en-GB" sz="2400" dirty="0">
              <a:solidFill>
                <a:srgbClr val="000000"/>
              </a:solidFill>
              <a:ea typeface="Times New Roman" panose="02020603050405020304" pitchFamily="18" charset="0"/>
              <a:cs typeface="Frutiger-Bold"/>
            </a:endParaRPr>
          </a:p>
          <a:p>
            <a:pPr marL="713232" lvl="1" indent="-457200">
              <a:buFont typeface="+mj-lt"/>
              <a:buAutoNum type="arabicPeriod"/>
            </a:pPr>
            <a:r>
              <a:rPr lang="en-GB" sz="2400" dirty="0"/>
              <a:t>(spatially separated) activities</a:t>
            </a:r>
          </a:p>
          <a:p>
            <a:pPr marL="713232" lvl="1" indent="-457200">
              <a:buFont typeface="+mj-lt"/>
              <a:buAutoNum type="arabicPeriod"/>
            </a:pPr>
            <a:r>
              <a:rPr lang="en-GB" sz="2400" dirty="0"/>
              <a:t>ways of travel – e.g., car as a status symbol</a:t>
            </a:r>
          </a:p>
        </p:txBody>
      </p:sp>
      <p:sp>
        <p:nvSpPr>
          <p:cNvPr id="6" name="Tekstvak 9">
            <a:extLst>
              <a:ext uri="{FF2B5EF4-FFF2-40B4-BE49-F238E27FC236}">
                <a16:creationId xmlns:a16="http://schemas.microsoft.com/office/drawing/2014/main" id="{3AE12D3A-4A57-B8E5-4F68-D44AF2DC2BCA}"/>
              </a:ext>
            </a:extLst>
          </p:cNvPr>
          <p:cNvSpPr txBox="1"/>
          <p:nvPr/>
        </p:nvSpPr>
        <p:spPr>
          <a:xfrm>
            <a:off x="808183" y="3687284"/>
            <a:ext cx="5140035" cy="769441"/>
          </a:xfrm>
          <a:prstGeom prst="rect">
            <a:avLst/>
          </a:prstGeom>
          <a:noFill/>
        </p:spPr>
        <p:txBody>
          <a:bodyPr wrap="square" rtlCol="0">
            <a:spAutoFit/>
          </a:bodyPr>
          <a:lstStyle/>
          <a:p>
            <a:r>
              <a:rPr lang="en-GB" sz="2400" dirty="0">
                <a:solidFill>
                  <a:srgbClr val="000000"/>
                </a:solidFill>
                <a:ea typeface="Times New Roman" panose="02020603050405020304" pitchFamily="18" charset="0"/>
                <a:cs typeface="Frutiger-Bold"/>
              </a:rPr>
              <a:t>Therefore (recap from Chapter 2):</a:t>
            </a:r>
            <a:endParaRPr lang="en-GB" sz="2400" b="1" dirty="0">
              <a:solidFill>
                <a:srgbClr val="000000"/>
              </a:solidFill>
              <a:ea typeface="Times New Roman" panose="02020603050405020304" pitchFamily="18" charset="0"/>
              <a:cs typeface="Frutiger-Bold"/>
            </a:endParaRPr>
          </a:p>
          <a:p>
            <a:endParaRPr lang="en-US" sz="2000" dirty="0"/>
          </a:p>
        </p:txBody>
      </p:sp>
      <p:sp>
        <p:nvSpPr>
          <p:cNvPr id="7" name="Tekstvak 6">
            <a:extLst>
              <a:ext uri="{FF2B5EF4-FFF2-40B4-BE49-F238E27FC236}">
                <a16:creationId xmlns:a16="http://schemas.microsoft.com/office/drawing/2014/main" id="{CE1028EF-2DC3-CF0F-E2A5-EBA0FB661762}"/>
              </a:ext>
            </a:extLst>
          </p:cNvPr>
          <p:cNvSpPr txBox="1"/>
          <p:nvPr/>
        </p:nvSpPr>
        <p:spPr>
          <a:xfrm>
            <a:off x="0" y="6350169"/>
            <a:ext cx="9511862" cy="507831"/>
          </a:xfrm>
          <a:prstGeom prst="rect">
            <a:avLst/>
          </a:prstGeom>
          <a:noFill/>
        </p:spPr>
        <p:txBody>
          <a:bodyPr wrap="square">
            <a:spAutoFit/>
          </a:bodyPr>
          <a:lstStyle/>
          <a:p>
            <a:r>
              <a:rPr lang="en-GB" sz="900" dirty="0"/>
              <a:t>Banister, D. (2008), ‘The sustainable mobility paradigm’, Transport Policy, 15, 73–80 </a:t>
            </a:r>
          </a:p>
          <a:p>
            <a:r>
              <a:rPr lang="en-GB" sz="900" dirty="0"/>
              <a:t>Pas, E.I. (1980), Toward the Understanding of Urban Travel </a:t>
            </a:r>
            <a:r>
              <a:rPr lang="en-GB" sz="900" dirty="0" err="1"/>
              <a:t>Behavior</a:t>
            </a:r>
            <a:r>
              <a:rPr lang="en-GB" sz="900" dirty="0"/>
              <a:t> through the Classification of Daily Urban Travel/Activity Patterns, Ph.D. thesis, Evanston, IL: </a:t>
            </a:r>
            <a:r>
              <a:rPr lang="en-GB" sz="900" dirty="0" err="1"/>
              <a:t>Northwestern</a:t>
            </a:r>
            <a:r>
              <a:rPr lang="en-GB" sz="900" dirty="0"/>
              <a:t> University</a:t>
            </a:r>
            <a:r>
              <a:rPr lang="en-GB" dirty="0"/>
              <a:t>.</a:t>
            </a:r>
          </a:p>
        </p:txBody>
      </p:sp>
    </p:spTree>
    <p:extLst>
      <p:ext uri="{BB962C8B-B14F-4D97-AF65-F5344CB8AC3E}">
        <p14:creationId xmlns:p14="http://schemas.microsoft.com/office/powerpoint/2010/main" val="3092033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6BFF9D-3EE2-825E-022D-259FA7DD130B}"/>
              </a:ext>
            </a:extLst>
          </p:cNvPr>
          <p:cNvSpPr>
            <a:spLocks noGrp="1"/>
          </p:cNvSpPr>
          <p:nvPr>
            <p:ph type="title"/>
          </p:nvPr>
        </p:nvSpPr>
        <p:spPr/>
        <p:txBody>
          <a:bodyPr/>
          <a:lstStyle/>
          <a:p>
            <a:r>
              <a:rPr lang="en-GB" dirty="0"/>
              <a:t>Income elasticity</a:t>
            </a:r>
          </a:p>
        </p:txBody>
      </p:sp>
      <p:sp>
        <p:nvSpPr>
          <p:cNvPr id="3" name="Tijdelijke aanduiding voor inhoud 2">
            <a:extLst>
              <a:ext uri="{FF2B5EF4-FFF2-40B4-BE49-F238E27FC236}">
                <a16:creationId xmlns:a16="http://schemas.microsoft.com/office/drawing/2014/main" id="{3B9F9686-5A5A-8FC9-EB9A-C42E88FF7CF6}"/>
              </a:ext>
            </a:extLst>
          </p:cNvPr>
          <p:cNvSpPr>
            <a:spLocks noGrp="1"/>
          </p:cNvSpPr>
          <p:nvPr>
            <p:ph idx="1"/>
          </p:nvPr>
        </p:nvSpPr>
        <p:spPr/>
        <p:txBody>
          <a:bodyPr/>
          <a:lstStyle/>
          <a:p>
            <a:r>
              <a:rPr lang="en-GB" dirty="0"/>
              <a:t>The impact of income on the demand of transport</a:t>
            </a:r>
          </a:p>
          <a:p>
            <a:endParaRPr lang="en-GB" dirty="0"/>
          </a:p>
          <a:p>
            <a:endParaRPr lang="en-GB" dirty="0"/>
          </a:p>
          <a:p>
            <a:endParaRPr lang="en-GB" dirty="0"/>
          </a:p>
        </p:txBody>
      </p:sp>
      <p:sp>
        <p:nvSpPr>
          <p:cNvPr id="4" name="Rechthoek 3">
            <a:extLst>
              <a:ext uri="{FF2B5EF4-FFF2-40B4-BE49-F238E27FC236}">
                <a16:creationId xmlns:a16="http://schemas.microsoft.com/office/drawing/2014/main" id="{0B844435-1EE2-8D4A-0465-581781CBB5DD}"/>
              </a:ext>
            </a:extLst>
          </p:cNvPr>
          <p:cNvSpPr/>
          <p:nvPr/>
        </p:nvSpPr>
        <p:spPr>
          <a:xfrm>
            <a:off x="2649215" y="4647806"/>
            <a:ext cx="1979206" cy="1559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1. Inferior Good</a:t>
            </a:r>
          </a:p>
          <a:p>
            <a:pPr algn="ctr"/>
            <a:endParaRPr lang="en-GB" sz="1600" dirty="0"/>
          </a:p>
          <a:p>
            <a:pPr algn="ctr"/>
            <a:r>
              <a:rPr lang="en-GB" sz="1600" dirty="0"/>
              <a:t>Fall in demand</a:t>
            </a:r>
          </a:p>
          <a:p>
            <a:pPr algn="ctr"/>
            <a:endParaRPr lang="en-GB" sz="1600" dirty="0"/>
          </a:p>
          <a:p>
            <a:pPr algn="ctr"/>
            <a:r>
              <a:rPr lang="en-GB" sz="1600" dirty="0"/>
              <a:t>e.g. </a:t>
            </a:r>
            <a:r>
              <a:rPr lang="en-GB" sz="1600" dirty="0">
                <a:solidFill>
                  <a:schemeClr val="bg1"/>
                </a:solidFill>
              </a:rPr>
              <a:t>public transport</a:t>
            </a:r>
            <a:endParaRPr lang="en-GB" sz="1600" dirty="0"/>
          </a:p>
        </p:txBody>
      </p:sp>
      <p:sp>
        <p:nvSpPr>
          <p:cNvPr id="6" name="Rechthoek 5">
            <a:extLst>
              <a:ext uri="{FF2B5EF4-FFF2-40B4-BE49-F238E27FC236}">
                <a16:creationId xmlns:a16="http://schemas.microsoft.com/office/drawing/2014/main" id="{BA69E774-C482-553E-C2D2-4B3C8DACCA56}"/>
              </a:ext>
            </a:extLst>
          </p:cNvPr>
          <p:cNvSpPr/>
          <p:nvPr/>
        </p:nvSpPr>
        <p:spPr>
          <a:xfrm>
            <a:off x="7339540" y="4647805"/>
            <a:ext cx="2090297" cy="1559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3. Luxury goods</a:t>
            </a:r>
          </a:p>
          <a:p>
            <a:pPr algn="ctr"/>
            <a:endParaRPr lang="en-GB" sz="1600" dirty="0"/>
          </a:p>
          <a:p>
            <a:pPr algn="ctr"/>
            <a:r>
              <a:rPr lang="en-GB" sz="1600" dirty="0"/>
              <a:t>Bigger % rise in demand</a:t>
            </a:r>
          </a:p>
          <a:p>
            <a:pPr algn="ctr"/>
            <a:endParaRPr lang="en-GB" sz="1600" dirty="0"/>
          </a:p>
          <a:p>
            <a:pPr algn="ctr"/>
            <a:r>
              <a:rPr lang="en-GB" sz="1600" dirty="0"/>
              <a:t>e.g. Aviation</a:t>
            </a:r>
          </a:p>
        </p:txBody>
      </p:sp>
      <p:sp>
        <p:nvSpPr>
          <p:cNvPr id="9" name="Rechthoek 8">
            <a:extLst>
              <a:ext uri="{FF2B5EF4-FFF2-40B4-BE49-F238E27FC236}">
                <a16:creationId xmlns:a16="http://schemas.microsoft.com/office/drawing/2014/main" id="{2F068861-1534-1AC8-16D1-63253F880272}"/>
              </a:ext>
            </a:extLst>
          </p:cNvPr>
          <p:cNvSpPr/>
          <p:nvPr/>
        </p:nvSpPr>
        <p:spPr>
          <a:xfrm>
            <a:off x="4938832" y="4647807"/>
            <a:ext cx="2090297" cy="1559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2. Income inelastic</a:t>
            </a:r>
          </a:p>
          <a:p>
            <a:pPr algn="ctr"/>
            <a:endParaRPr lang="en-GB" sz="1600" dirty="0"/>
          </a:p>
          <a:p>
            <a:pPr algn="ctr"/>
            <a:r>
              <a:rPr lang="en-GB" sz="1600" dirty="0"/>
              <a:t>Small rise in demand</a:t>
            </a:r>
          </a:p>
          <a:p>
            <a:pPr algn="ctr"/>
            <a:endParaRPr lang="en-GB" sz="1600" dirty="0"/>
          </a:p>
          <a:p>
            <a:pPr algn="ctr"/>
            <a:r>
              <a:rPr lang="en-GB" sz="1600" dirty="0"/>
              <a:t>e.g. cycling and walking</a:t>
            </a:r>
          </a:p>
        </p:txBody>
      </p:sp>
      <p:sp>
        <p:nvSpPr>
          <p:cNvPr id="10" name="Tekstvak 9">
            <a:extLst>
              <a:ext uri="{FF2B5EF4-FFF2-40B4-BE49-F238E27FC236}">
                <a16:creationId xmlns:a16="http://schemas.microsoft.com/office/drawing/2014/main" id="{5E08B24E-F48B-A721-B97C-07403A6108B7}"/>
              </a:ext>
            </a:extLst>
          </p:cNvPr>
          <p:cNvSpPr txBox="1"/>
          <p:nvPr/>
        </p:nvSpPr>
        <p:spPr>
          <a:xfrm>
            <a:off x="2649215" y="3503426"/>
            <a:ext cx="3332285" cy="923330"/>
          </a:xfrm>
          <a:prstGeom prst="rect">
            <a:avLst/>
          </a:prstGeom>
          <a:noFill/>
        </p:spPr>
        <p:txBody>
          <a:bodyPr wrap="square" rtlCol="0">
            <a:spAutoFit/>
          </a:bodyPr>
          <a:lstStyle/>
          <a:p>
            <a:endParaRPr lang="en-GB" dirty="0"/>
          </a:p>
          <a:p>
            <a:endParaRPr lang="en-GB" dirty="0"/>
          </a:p>
          <a:p>
            <a:r>
              <a:rPr lang="en-GB" dirty="0"/>
              <a:t>When increase in income:</a:t>
            </a:r>
          </a:p>
        </p:txBody>
      </p:sp>
      <p:cxnSp>
        <p:nvCxnSpPr>
          <p:cNvPr id="12" name="Rechte verbindingslijn met pijl 11">
            <a:extLst>
              <a:ext uri="{FF2B5EF4-FFF2-40B4-BE49-F238E27FC236}">
                <a16:creationId xmlns:a16="http://schemas.microsoft.com/office/drawing/2014/main" id="{F1178976-FE8E-F151-773E-B6D4E2649D5B}"/>
              </a:ext>
            </a:extLst>
          </p:cNvPr>
          <p:cNvCxnSpPr/>
          <p:nvPr/>
        </p:nvCxnSpPr>
        <p:spPr>
          <a:xfrm flipV="1">
            <a:off x="5265942" y="3784713"/>
            <a:ext cx="0" cy="5885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61B91087-A4D3-36B0-0E9A-E70CAF771CAF}"/>
              </a:ext>
            </a:extLst>
          </p:cNvPr>
          <p:cNvCxnSpPr>
            <a:cxnSpLocks/>
          </p:cNvCxnSpPr>
          <p:nvPr/>
        </p:nvCxnSpPr>
        <p:spPr>
          <a:xfrm>
            <a:off x="2833404" y="5085468"/>
            <a:ext cx="0" cy="6519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6BBC977D-6342-F891-5F62-21CA4F9D7943}"/>
              </a:ext>
            </a:extLst>
          </p:cNvPr>
          <p:cNvCxnSpPr>
            <a:cxnSpLocks/>
          </p:cNvCxnSpPr>
          <p:nvPr/>
        </p:nvCxnSpPr>
        <p:spPr>
          <a:xfrm flipV="1">
            <a:off x="7531427" y="4962376"/>
            <a:ext cx="0" cy="9759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60C6B364-AAC3-4F2B-72E0-96510BFCA2CE}"/>
              </a:ext>
            </a:extLst>
          </p:cNvPr>
          <p:cNvCxnSpPr>
            <a:cxnSpLocks/>
          </p:cNvCxnSpPr>
          <p:nvPr/>
        </p:nvCxnSpPr>
        <p:spPr>
          <a:xfrm flipV="1">
            <a:off x="5046135" y="5182184"/>
            <a:ext cx="0" cy="4321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hthoek 6">
            <a:extLst>
              <a:ext uri="{FF2B5EF4-FFF2-40B4-BE49-F238E27FC236}">
                <a16:creationId xmlns:a16="http://schemas.microsoft.com/office/drawing/2014/main" id="{FE4103B8-B265-A4EC-9CCF-D48EEC6F2C72}"/>
              </a:ext>
            </a:extLst>
          </p:cNvPr>
          <p:cNvSpPr/>
          <p:nvPr/>
        </p:nvSpPr>
        <p:spPr>
          <a:xfrm>
            <a:off x="-87923" y="-74200"/>
            <a:ext cx="12502661" cy="88644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kstvak 24">
                <a:extLst>
                  <a:ext uri="{FF2B5EF4-FFF2-40B4-BE49-F238E27FC236}">
                    <a16:creationId xmlns:a16="http://schemas.microsoft.com/office/drawing/2014/main" id="{9F22E192-54BB-6B77-4931-07E81860B8FB}"/>
                  </a:ext>
                </a:extLst>
              </p:cNvPr>
              <p:cNvSpPr txBox="1"/>
              <p:nvPr/>
            </p:nvSpPr>
            <p:spPr>
              <a:xfrm>
                <a:off x="2900458" y="2694304"/>
                <a:ext cx="7064459" cy="979884"/>
              </a:xfrm>
              <a:prstGeom prst="rect">
                <a:avLst/>
              </a:prstGeom>
              <a:noFill/>
            </p:spPr>
            <p:txBody>
              <a:bodyPr wrap="square" lIns="0" tIns="0" rIns="0" bIns="0" rtlCol="0">
                <a:spAutoFit/>
              </a:bodyPr>
              <a:lstStyle/>
              <a:p>
                <a:r>
                  <a:rPr lang="nl-NL" dirty="0">
                    <a:ea typeface="Cambria Math" panose="02040503050406030204" pitchFamily="18" charset="0"/>
                  </a:rPr>
                  <a:t>Income </a:t>
                </a:r>
                <a:r>
                  <a:rPr lang="nl-NL" dirty="0" err="1">
                    <a:ea typeface="Cambria Math" panose="02040503050406030204" pitchFamily="18" charset="0"/>
                  </a:rPr>
                  <a:t>elasticity</a:t>
                </a:r>
                <a:r>
                  <a:rPr lang="nl-NL" dirty="0">
                    <a:ea typeface="Cambria Math" panose="02040503050406030204" pitchFamily="18" charset="0"/>
                  </a:rPr>
                  <a:t> of </a:t>
                </a:r>
                <a:r>
                  <a:rPr lang="nl-NL" dirty="0" err="1">
                    <a:ea typeface="Cambria Math" panose="02040503050406030204" pitchFamily="18" charset="0"/>
                  </a:rPr>
                  <a:t>demand</a:t>
                </a:r>
                <a:r>
                  <a:rPr lang="nl-NL" dirty="0">
                    <a:ea typeface="Cambria Math" panose="02040503050406030204" pitchFamily="18" charset="0"/>
                  </a:rPr>
                  <a:t> </a:t>
                </a:r>
                <a:r>
                  <a:rPr lang="nl-NL" sz="2000" dirty="0">
                    <a:ea typeface="Cambria Math" panose="02040503050406030204" pitchFamily="18" charset="0"/>
                  </a:rPr>
                  <a:t>= </a:t>
                </a:r>
                <a14:m>
                  <m:oMath xmlns:m="http://schemas.openxmlformats.org/officeDocument/2006/math">
                    <m:f>
                      <m:fPr>
                        <m:ctrlPr>
                          <a:rPr lang="nl-NL" sz="2000" i="1" smtClean="0">
                            <a:latin typeface="Cambria Math" panose="02040503050406030204" pitchFamily="18" charset="0"/>
                            <a:ea typeface="Cambria Math" panose="02040503050406030204" pitchFamily="18" charset="0"/>
                          </a:rPr>
                        </m:ctrlPr>
                      </m:fPr>
                      <m:num>
                        <m:r>
                          <a:rPr lang="nl-NL" sz="2000" b="0" i="1" smtClean="0">
                            <a:latin typeface="Cambria Math" panose="02040503050406030204" pitchFamily="18" charset="0"/>
                          </a:rPr>
                          <m:t>%</m:t>
                        </m:r>
                        <m:r>
                          <a:rPr lang="nl-NL" sz="2000" b="0" i="1">
                            <a:latin typeface="Cambria Math" panose="02040503050406030204" pitchFamily="18" charset="0"/>
                          </a:rPr>
                          <m:t> </m:t>
                        </m:r>
                        <m:r>
                          <a:rPr lang="nl-NL" sz="2000" b="0" i="1">
                            <a:latin typeface="Cambria Math" panose="02040503050406030204" pitchFamily="18" charset="0"/>
                          </a:rPr>
                          <m:t>𝑐h𝑎𝑛𝑔𝑒</m:t>
                        </m:r>
                        <m:r>
                          <a:rPr lang="nl-NL" sz="2000" b="0" i="1">
                            <a:latin typeface="Cambria Math" panose="02040503050406030204" pitchFamily="18" charset="0"/>
                          </a:rPr>
                          <m:t> </m:t>
                        </m:r>
                        <m:r>
                          <a:rPr lang="nl-NL" sz="2000" b="0" i="1">
                            <a:latin typeface="Cambria Math" panose="02040503050406030204" pitchFamily="18" charset="0"/>
                          </a:rPr>
                          <m:t>𝑖𝑛</m:t>
                        </m:r>
                        <m:r>
                          <a:rPr lang="nl-NL" sz="2000" b="0" i="1">
                            <a:latin typeface="Cambria Math" panose="02040503050406030204" pitchFamily="18" charset="0"/>
                          </a:rPr>
                          <m:t> </m:t>
                        </m:r>
                        <m:r>
                          <a:rPr lang="nl-NL" sz="2000" b="0" i="1" smtClean="0">
                            <a:latin typeface="Cambria Math" panose="02040503050406030204" pitchFamily="18" charset="0"/>
                          </a:rPr>
                          <m:t>𝑞</m:t>
                        </m:r>
                        <m:r>
                          <a:rPr lang="nl-NL" sz="2000" b="0" i="1">
                            <a:latin typeface="Cambria Math" panose="02040503050406030204" pitchFamily="18" charset="0"/>
                          </a:rPr>
                          <m:t>𝑢𝑎𝑛𝑡𝑖𝑡𝑦</m:t>
                        </m:r>
                        <m:r>
                          <a:rPr lang="nl-NL" sz="2000" b="0" i="1">
                            <a:latin typeface="Cambria Math" panose="02040503050406030204" pitchFamily="18" charset="0"/>
                          </a:rPr>
                          <m:t> </m:t>
                        </m:r>
                        <m:r>
                          <a:rPr lang="nl-NL" sz="2000" b="0" i="1" smtClean="0">
                            <a:latin typeface="Cambria Math" panose="02040503050406030204" pitchFamily="18" charset="0"/>
                          </a:rPr>
                          <m:t>𝑑</m:t>
                        </m:r>
                        <m:r>
                          <a:rPr lang="nl-NL" sz="2000" b="0" i="1">
                            <a:latin typeface="Cambria Math" panose="02040503050406030204" pitchFamily="18" charset="0"/>
                          </a:rPr>
                          <m:t>𝑒𝑚𝑎𝑛𝑑</m:t>
                        </m:r>
                        <m:r>
                          <a:rPr lang="nl-NL" sz="2000" b="0" i="1" smtClean="0">
                            <a:latin typeface="Cambria Math" panose="02040503050406030204" pitchFamily="18" charset="0"/>
                          </a:rPr>
                          <m:t>(</m:t>
                        </m:r>
                        <m:f>
                          <m:fPr>
                            <m:ctrlPr>
                              <a:rPr lang="nl-NL" sz="2000" i="1" smtClean="0">
                                <a:latin typeface="Cambria Math" panose="02040503050406030204" pitchFamily="18" charset="0"/>
                                <a:ea typeface="Cambria Math" panose="02040503050406030204" pitchFamily="18" charset="0"/>
                              </a:rPr>
                            </m:ctrlPr>
                          </m:fPr>
                          <m:num>
                            <m:r>
                              <a:rPr lang="nl-NL" sz="2000" b="0" i="1" smtClean="0">
                                <a:latin typeface="Cambria Math" panose="02040503050406030204" pitchFamily="18" charset="0"/>
                                <a:ea typeface="Cambria Math" panose="02040503050406030204" pitchFamily="18" charset="0"/>
                              </a:rPr>
                              <m:t>∆</m:t>
                            </m:r>
                            <m:r>
                              <a:rPr lang="nl-NL" sz="2000" b="0" i="1" smtClean="0">
                                <a:latin typeface="Cambria Math" panose="02040503050406030204" pitchFamily="18" charset="0"/>
                                <a:ea typeface="Cambria Math" panose="02040503050406030204" pitchFamily="18" charset="0"/>
                              </a:rPr>
                              <m:t>𝐷</m:t>
                            </m:r>
                          </m:num>
                          <m:den>
                            <m:r>
                              <a:rPr lang="nl-NL" sz="2000" b="0" i="1" smtClean="0">
                                <a:latin typeface="Cambria Math" panose="02040503050406030204" pitchFamily="18" charset="0"/>
                                <a:ea typeface="Cambria Math" panose="02040503050406030204" pitchFamily="18" charset="0"/>
                              </a:rPr>
                              <m:t>𝐷</m:t>
                            </m:r>
                          </m:den>
                        </m:f>
                        <m:r>
                          <a:rPr lang="nl-NL" sz="2000" b="0" i="1" smtClean="0">
                            <a:latin typeface="Cambria Math" panose="02040503050406030204" pitchFamily="18" charset="0"/>
                            <a:ea typeface="Cambria Math" panose="02040503050406030204" pitchFamily="18" charset="0"/>
                          </a:rPr>
                          <m:t>)</m:t>
                        </m:r>
                      </m:num>
                      <m:den>
                        <m:r>
                          <a:rPr lang="nl-NL" sz="2000" b="0" i="1" smtClean="0">
                            <a:latin typeface="Cambria Math" panose="02040503050406030204" pitchFamily="18" charset="0"/>
                            <a:ea typeface="Cambria Math" panose="02040503050406030204" pitchFamily="18" charset="0"/>
                          </a:rPr>
                          <m:t>% </m:t>
                        </m:r>
                        <m:r>
                          <a:rPr lang="nl-NL" sz="2000" b="0" i="1" smtClean="0">
                            <a:latin typeface="Cambria Math" panose="02040503050406030204" pitchFamily="18" charset="0"/>
                            <a:ea typeface="Cambria Math" panose="02040503050406030204" pitchFamily="18" charset="0"/>
                          </a:rPr>
                          <m:t>𝑐h𝑎𝑛𝑔𝑒</m:t>
                        </m:r>
                        <m:r>
                          <a:rPr lang="nl-NL" sz="2000" b="0" i="1" smtClean="0">
                            <a:latin typeface="Cambria Math" panose="02040503050406030204" pitchFamily="18" charset="0"/>
                            <a:ea typeface="Cambria Math" panose="02040503050406030204" pitchFamily="18" charset="0"/>
                          </a:rPr>
                          <m:t> </m:t>
                        </m:r>
                        <m:r>
                          <a:rPr lang="nl-NL" sz="2000" b="0" i="1" smtClean="0">
                            <a:latin typeface="Cambria Math" panose="02040503050406030204" pitchFamily="18" charset="0"/>
                            <a:ea typeface="Cambria Math" panose="02040503050406030204" pitchFamily="18" charset="0"/>
                          </a:rPr>
                          <m:t>𝑖𝑛</m:t>
                        </m:r>
                        <m:r>
                          <a:rPr lang="nl-NL" sz="2000" b="0" i="1" smtClean="0">
                            <a:latin typeface="Cambria Math" panose="02040503050406030204" pitchFamily="18" charset="0"/>
                            <a:ea typeface="Cambria Math" panose="02040503050406030204" pitchFamily="18" charset="0"/>
                          </a:rPr>
                          <m:t> </m:t>
                        </m:r>
                        <m:r>
                          <a:rPr lang="nl-NL" sz="2000" b="0" i="1" smtClean="0">
                            <a:latin typeface="Cambria Math" panose="02040503050406030204" pitchFamily="18" charset="0"/>
                            <a:ea typeface="Cambria Math" panose="02040503050406030204" pitchFamily="18" charset="0"/>
                          </a:rPr>
                          <m:t>𝑖𝑛𝑐𝑜𝑚𝑒</m:t>
                        </m:r>
                        <m:r>
                          <a:rPr lang="nl-NL" sz="2000" b="0" i="1" smtClean="0">
                            <a:latin typeface="Cambria Math" panose="02040503050406030204" pitchFamily="18" charset="0"/>
                            <a:ea typeface="Cambria Math" panose="02040503050406030204" pitchFamily="18" charset="0"/>
                          </a:rPr>
                          <m:t> (</m:t>
                        </m:r>
                        <m:f>
                          <m:fPr>
                            <m:ctrlPr>
                              <a:rPr lang="nl-NL" sz="2000" i="1" smtClean="0">
                                <a:latin typeface="Cambria Math" panose="02040503050406030204" pitchFamily="18" charset="0"/>
                                <a:ea typeface="Cambria Math" panose="02040503050406030204" pitchFamily="18" charset="0"/>
                              </a:rPr>
                            </m:ctrlPr>
                          </m:fPr>
                          <m:num>
                            <m:r>
                              <a:rPr lang="nl-NL" sz="2000" b="0" i="1">
                                <a:latin typeface="Cambria Math" panose="02040503050406030204" pitchFamily="18" charset="0"/>
                                <a:ea typeface="Cambria Math" panose="02040503050406030204" pitchFamily="18" charset="0"/>
                              </a:rPr>
                              <m:t>∆</m:t>
                            </m:r>
                            <m:r>
                              <a:rPr lang="nl-NL" sz="2000" b="0" i="1" smtClean="0">
                                <a:latin typeface="Cambria Math" panose="02040503050406030204" pitchFamily="18" charset="0"/>
                                <a:ea typeface="Cambria Math" panose="02040503050406030204" pitchFamily="18" charset="0"/>
                              </a:rPr>
                              <m:t>𝐼</m:t>
                            </m:r>
                          </m:num>
                          <m:den>
                            <m:r>
                              <a:rPr lang="nl-NL" sz="2000" b="0" i="1" smtClean="0">
                                <a:latin typeface="Cambria Math" panose="02040503050406030204" pitchFamily="18" charset="0"/>
                                <a:ea typeface="Cambria Math" panose="02040503050406030204" pitchFamily="18" charset="0"/>
                              </a:rPr>
                              <m:t>𝐼</m:t>
                            </m:r>
                          </m:den>
                        </m:f>
                        <m:r>
                          <a:rPr lang="nl-NL" sz="2000" b="0" i="1" smtClean="0">
                            <a:latin typeface="Cambria Math" panose="02040503050406030204" pitchFamily="18" charset="0"/>
                            <a:ea typeface="Cambria Math" panose="02040503050406030204" pitchFamily="18" charset="0"/>
                          </a:rPr>
                          <m:t>)</m:t>
                        </m:r>
                      </m:den>
                    </m:f>
                  </m:oMath>
                </a14:m>
                <a:endParaRPr lang="nl-NL" dirty="0">
                  <a:ea typeface="Cambria Math" panose="02040503050406030204" pitchFamily="18" charset="0"/>
                </a:endParaRPr>
              </a:p>
              <a:p>
                <a:endParaRPr lang="en-GB" dirty="0"/>
              </a:p>
            </p:txBody>
          </p:sp>
        </mc:Choice>
        <mc:Fallback xmlns="">
          <p:sp>
            <p:nvSpPr>
              <p:cNvPr id="25" name="Tekstvak 24">
                <a:extLst>
                  <a:ext uri="{FF2B5EF4-FFF2-40B4-BE49-F238E27FC236}">
                    <a16:creationId xmlns:a16="http://schemas.microsoft.com/office/drawing/2014/main" id="{9F22E192-54BB-6B77-4931-07E81860B8FB}"/>
                  </a:ext>
                </a:extLst>
              </p:cNvPr>
              <p:cNvSpPr txBox="1">
                <a:spLocks noRot="1" noChangeAspect="1" noMove="1" noResize="1" noEditPoints="1" noAdjustHandles="1" noChangeArrowheads="1" noChangeShapeType="1" noTextEdit="1"/>
              </p:cNvSpPr>
              <p:nvPr/>
            </p:nvSpPr>
            <p:spPr>
              <a:xfrm>
                <a:off x="2900458" y="2694304"/>
                <a:ext cx="7064459" cy="979884"/>
              </a:xfrm>
              <a:prstGeom prst="rect">
                <a:avLst/>
              </a:prstGeom>
              <a:blipFill>
                <a:blip r:embed="rId4"/>
                <a:stretch>
                  <a:fillRect l="-2071"/>
                </a:stretch>
              </a:blipFill>
            </p:spPr>
            <p:txBody>
              <a:bodyPr/>
              <a:lstStyle/>
              <a:p>
                <a:r>
                  <a:rPr lang="en-GB">
                    <a:noFill/>
                  </a:rPr>
                  <a:t> </a:t>
                </a:r>
              </a:p>
            </p:txBody>
          </p:sp>
        </mc:Fallback>
      </mc:AlternateContent>
      <p:pic>
        <p:nvPicPr>
          <p:cNvPr id="5" name="Afbeelding 4">
            <a:extLst>
              <a:ext uri="{FF2B5EF4-FFF2-40B4-BE49-F238E27FC236}">
                <a16:creationId xmlns:a16="http://schemas.microsoft.com/office/drawing/2014/main" id="{C8CE77FB-415A-D6C5-2A4A-21E9EACB6C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37968" y="143343"/>
            <a:ext cx="865084" cy="533299"/>
          </a:xfrm>
          <a:prstGeom prst="rect">
            <a:avLst/>
          </a:prstGeom>
        </p:spPr>
      </p:pic>
    </p:spTree>
    <p:extLst>
      <p:ext uri="{BB962C8B-B14F-4D97-AF65-F5344CB8AC3E}">
        <p14:creationId xmlns:p14="http://schemas.microsoft.com/office/powerpoint/2010/main" val="3199356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6B1C20B-C2C9-1705-0FE6-67317F05FEA4}"/>
              </a:ext>
            </a:extLst>
          </p:cNvPr>
          <p:cNvSpPr/>
          <p:nvPr/>
        </p:nvSpPr>
        <p:spPr>
          <a:xfrm>
            <a:off x="-41031" y="0"/>
            <a:ext cx="12274062" cy="6858000"/>
          </a:xfrm>
          <a:prstGeom prst="rect">
            <a:avLst/>
          </a:prstGeom>
          <a:solidFill>
            <a:srgbClr val="DF8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hthoek 1">
            <a:extLst>
              <a:ext uri="{FF2B5EF4-FFF2-40B4-BE49-F238E27FC236}">
                <a16:creationId xmlns:a16="http://schemas.microsoft.com/office/drawing/2014/main" id="{9EB18190-FFED-8461-B351-09E39957B657}"/>
              </a:ext>
            </a:extLst>
          </p:cNvPr>
          <p:cNvSpPr/>
          <p:nvPr/>
        </p:nvSpPr>
        <p:spPr>
          <a:xfrm>
            <a:off x="-41031" y="1538652"/>
            <a:ext cx="11321561" cy="43434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Afbeelding 3">
            <a:extLst>
              <a:ext uri="{FF2B5EF4-FFF2-40B4-BE49-F238E27FC236}">
                <a16:creationId xmlns:a16="http://schemas.microsoft.com/office/drawing/2014/main" id="{ABA8FE73-633B-65D9-D631-58C9F4D83B07}"/>
              </a:ext>
            </a:extLst>
          </p:cNvPr>
          <p:cNvPicPr>
            <a:picLocks noChangeAspect="1"/>
          </p:cNvPicPr>
          <p:nvPr/>
        </p:nvPicPr>
        <p:blipFill>
          <a:blip r:embed="rId3"/>
          <a:stretch>
            <a:fillRect/>
          </a:stretch>
        </p:blipFill>
        <p:spPr>
          <a:xfrm>
            <a:off x="7301613" y="2030053"/>
            <a:ext cx="3669061" cy="3360597"/>
          </a:xfrm>
          <a:prstGeom prst="rect">
            <a:avLst/>
          </a:prstGeom>
        </p:spPr>
      </p:pic>
      <p:sp>
        <p:nvSpPr>
          <p:cNvPr id="5" name="Tekstvak 4">
            <a:extLst>
              <a:ext uri="{FF2B5EF4-FFF2-40B4-BE49-F238E27FC236}">
                <a16:creationId xmlns:a16="http://schemas.microsoft.com/office/drawing/2014/main" id="{E2CC9F16-8BC1-625B-3299-11D8887DC661}"/>
              </a:ext>
            </a:extLst>
          </p:cNvPr>
          <p:cNvSpPr txBox="1"/>
          <p:nvPr/>
        </p:nvSpPr>
        <p:spPr>
          <a:xfrm>
            <a:off x="385953" y="1911734"/>
            <a:ext cx="5889583" cy="3970318"/>
          </a:xfrm>
          <a:prstGeom prst="rect">
            <a:avLst/>
          </a:prstGeom>
          <a:noFill/>
        </p:spPr>
        <p:txBody>
          <a:bodyPr wrap="square" rtlCol="0">
            <a:spAutoFit/>
          </a:bodyPr>
          <a:lstStyle/>
          <a:p>
            <a:r>
              <a:rPr lang="en-GB" sz="2400" dirty="0"/>
              <a:t>Overview of subjects:</a:t>
            </a:r>
          </a:p>
          <a:p>
            <a:pPr marL="285750" indent="-285750">
              <a:buFontTx/>
              <a:buChar char="-"/>
            </a:pPr>
            <a:r>
              <a:rPr lang="en-GB" sz="2400" dirty="0"/>
              <a:t>Classical time geography</a:t>
            </a:r>
          </a:p>
          <a:p>
            <a:pPr marL="742950" lvl="1" indent="-285750">
              <a:buFontTx/>
              <a:buChar char="-"/>
            </a:pPr>
            <a:r>
              <a:rPr lang="en-GB" sz="2400" dirty="0"/>
              <a:t>Time-geographic space-time prism</a:t>
            </a:r>
          </a:p>
          <a:p>
            <a:pPr marL="285750" indent="-285750">
              <a:buFontTx/>
              <a:buChar char="-"/>
            </a:pPr>
            <a:r>
              <a:rPr lang="en-GB" sz="2400" dirty="0"/>
              <a:t>Beyond classical time geography:</a:t>
            </a:r>
          </a:p>
          <a:p>
            <a:pPr marL="742950" lvl="1" indent="-285750">
              <a:buFontTx/>
              <a:buChar char="-"/>
            </a:pPr>
            <a:r>
              <a:rPr lang="en-GB" sz="2400" dirty="0"/>
              <a:t>GIS</a:t>
            </a:r>
          </a:p>
          <a:p>
            <a:pPr marL="742950" lvl="1" indent="-285750">
              <a:buFontTx/>
              <a:buChar char="-"/>
            </a:pPr>
            <a:r>
              <a:rPr lang="en-GB" sz="2400" dirty="0"/>
              <a:t>Measurement theory</a:t>
            </a:r>
          </a:p>
          <a:p>
            <a:pPr marL="742950" lvl="1" indent="-285750">
              <a:buFontTx/>
              <a:buChar char="-"/>
            </a:pPr>
            <a:r>
              <a:rPr lang="en-GB" sz="2400" dirty="0"/>
              <a:t>Probabilistic approach</a:t>
            </a:r>
          </a:p>
          <a:p>
            <a:pPr marL="742950" lvl="1" indent="-285750">
              <a:buFontTx/>
              <a:buChar char="-"/>
            </a:pPr>
            <a:r>
              <a:rPr lang="en-GB" sz="2400" dirty="0"/>
              <a:t>Relational time geography</a:t>
            </a:r>
          </a:p>
          <a:p>
            <a:r>
              <a:rPr lang="en-GB" sz="2400" dirty="0"/>
              <a:t>	</a:t>
            </a:r>
          </a:p>
          <a:p>
            <a:endParaRPr lang="en-GB" dirty="0"/>
          </a:p>
          <a:p>
            <a:pPr marL="285750" indent="-285750">
              <a:buFontTx/>
              <a:buChar char="-"/>
            </a:pPr>
            <a:endParaRPr lang="en-GB" dirty="0"/>
          </a:p>
        </p:txBody>
      </p:sp>
      <p:sp>
        <p:nvSpPr>
          <p:cNvPr id="6" name="Titel 1">
            <a:extLst>
              <a:ext uri="{FF2B5EF4-FFF2-40B4-BE49-F238E27FC236}">
                <a16:creationId xmlns:a16="http://schemas.microsoft.com/office/drawing/2014/main" id="{28F3FE6F-228B-1437-036D-44E35F441E0E}"/>
              </a:ext>
            </a:extLst>
          </p:cNvPr>
          <p:cNvSpPr txBox="1">
            <a:spLocks/>
          </p:cNvSpPr>
          <p:nvPr/>
        </p:nvSpPr>
        <p:spPr>
          <a:xfrm>
            <a:off x="705612" y="673722"/>
            <a:ext cx="10780776" cy="61328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nl-NL" dirty="0">
                <a:solidFill>
                  <a:schemeClr val="bg1"/>
                </a:solidFill>
              </a:rPr>
              <a:t>The </a:t>
            </a:r>
            <a:r>
              <a:rPr lang="nl-NL" dirty="0" err="1">
                <a:solidFill>
                  <a:schemeClr val="bg1"/>
                </a:solidFill>
              </a:rPr>
              <a:t>Geographical</a:t>
            </a:r>
            <a:r>
              <a:rPr lang="nl-NL" dirty="0">
                <a:solidFill>
                  <a:schemeClr val="bg1"/>
                </a:solidFill>
              </a:rPr>
              <a:t> </a:t>
            </a:r>
            <a:r>
              <a:rPr lang="nl-NL" dirty="0" err="1">
                <a:solidFill>
                  <a:schemeClr val="bg1"/>
                </a:solidFill>
              </a:rPr>
              <a:t>Perspective</a:t>
            </a:r>
            <a:endParaRPr lang="nl-NL" dirty="0">
              <a:solidFill>
                <a:schemeClr val="bg1"/>
              </a:solidFill>
            </a:endParaRPr>
          </a:p>
        </p:txBody>
      </p:sp>
    </p:spTree>
    <p:extLst>
      <p:ext uri="{BB962C8B-B14F-4D97-AF65-F5344CB8AC3E}">
        <p14:creationId xmlns:p14="http://schemas.microsoft.com/office/powerpoint/2010/main" val="1748001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6B1C20B-C2C9-1705-0FE6-67317F05FEA4}"/>
              </a:ext>
            </a:extLst>
          </p:cNvPr>
          <p:cNvSpPr/>
          <p:nvPr/>
        </p:nvSpPr>
        <p:spPr>
          <a:xfrm>
            <a:off x="-41031" y="0"/>
            <a:ext cx="12274062" cy="6858000"/>
          </a:xfrm>
          <a:prstGeom prst="rect">
            <a:avLst/>
          </a:prstGeom>
          <a:solidFill>
            <a:srgbClr val="DF8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hthoek 1">
            <a:extLst>
              <a:ext uri="{FF2B5EF4-FFF2-40B4-BE49-F238E27FC236}">
                <a16:creationId xmlns:a16="http://schemas.microsoft.com/office/drawing/2014/main" id="{9EB18190-FFED-8461-B351-09E39957B657}"/>
              </a:ext>
            </a:extLst>
          </p:cNvPr>
          <p:cNvSpPr/>
          <p:nvPr/>
        </p:nvSpPr>
        <p:spPr>
          <a:xfrm>
            <a:off x="-41031" y="1538652"/>
            <a:ext cx="11321561" cy="43434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Afbeelding 3">
            <a:extLst>
              <a:ext uri="{FF2B5EF4-FFF2-40B4-BE49-F238E27FC236}">
                <a16:creationId xmlns:a16="http://schemas.microsoft.com/office/drawing/2014/main" id="{ABA8FE73-633B-65D9-D631-58C9F4D83B07}"/>
              </a:ext>
            </a:extLst>
          </p:cNvPr>
          <p:cNvPicPr>
            <a:picLocks noChangeAspect="1"/>
          </p:cNvPicPr>
          <p:nvPr/>
        </p:nvPicPr>
        <p:blipFill>
          <a:blip r:embed="rId3"/>
          <a:stretch>
            <a:fillRect/>
          </a:stretch>
        </p:blipFill>
        <p:spPr>
          <a:xfrm>
            <a:off x="7301613" y="2030053"/>
            <a:ext cx="3669061" cy="3360597"/>
          </a:xfrm>
          <a:prstGeom prst="rect">
            <a:avLst/>
          </a:prstGeom>
        </p:spPr>
      </p:pic>
      <p:sp>
        <p:nvSpPr>
          <p:cNvPr id="6" name="Titel 1">
            <a:extLst>
              <a:ext uri="{FF2B5EF4-FFF2-40B4-BE49-F238E27FC236}">
                <a16:creationId xmlns:a16="http://schemas.microsoft.com/office/drawing/2014/main" id="{28F3FE6F-228B-1437-036D-44E35F441E0E}"/>
              </a:ext>
            </a:extLst>
          </p:cNvPr>
          <p:cNvSpPr txBox="1">
            <a:spLocks/>
          </p:cNvSpPr>
          <p:nvPr/>
        </p:nvSpPr>
        <p:spPr>
          <a:xfrm>
            <a:off x="705612" y="673722"/>
            <a:ext cx="10780776" cy="61328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nl-NL" dirty="0">
                <a:solidFill>
                  <a:schemeClr val="bg1"/>
                </a:solidFill>
              </a:rPr>
              <a:t>The </a:t>
            </a:r>
            <a:r>
              <a:rPr lang="nl-NL" dirty="0" err="1">
                <a:solidFill>
                  <a:schemeClr val="bg1"/>
                </a:solidFill>
              </a:rPr>
              <a:t>Geographical</a:t>
            </a:r>
            <a:r>
              <a:rPr lang="nl-NL" dirty="0">
                <a:solidFill>
                  <a:schemeClr val="bg1"/>
                </a:solidFill>
              </a:rPr>
              <a:t> </a:t>
            </a:r>
            <a:r>
              <a:rPr lang="nl-NL" dirty="0" err="1">
                <a:solidFill>
                  <a:schemeClr val="bg1"/>
                </a:solidFill>
              </a:rPr>
              <a:t>Perspective</a:t>
            </a:r>
            <a:endParaRPr lang="nl-NL" dirty="0">
              <a:solidFill>
                <a:schemeClr val="bg1"/>
              </a:solidFill>
            </a:endParaRPr>
          </a:p>
        </p:txBody>
      </p:sp>
      <p:sp>
        <p:nvSpPr>
          <p:cNvPr id="7" name="Rechthoek 6">
            <a:extLst>
              <a:ext uri="{FF2B5EF4-FFF2-40B4-BE49-F238E27FC236}">
                <a16:creationId xmlns:a16="http://schemas.microsoft.com/office/drawing/2014/main" id="{231727E4-9280-D308-D880-F3D6265A0854}"/>
              </a:ext>
            </a:extLst>
          </p:cNvPr>
          <p:cNvSpPr/>
          <p:nvPr/>
        </p:nvSpPr>
        <p:spPr>
          <a:xfrm>
            <a:off x="385953" y="2335252"/>
            <a:ext cx="5520861" cy="733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kstvak 7">
            <a:extLst>
              <a:ext uri="{FF2B5EF4-FFF2-40B4-BE49-F238E27FC236}">
                <a16:creationId xmlns:a16="http://schemas.microsoft.com/office/drawing/2014/main" id="{C69F5112-07C5-9BCE-D21B-0C1CE341B899}"/>
              </a:ext>
            </a:extLst>
          </p:cNvPr>
          <p:cNvSpPr txBox="1"/>
          <p:nvPr/>
        </p:nvSpPr>
        <p:spPr>
          <a:xfrm>
            <a:off x="385953" y="1911734"/>
            <a:ext cx="5889583" cy="3970318"/>
          </a:xfrm>
          <a:prstGeom prst="rect">
            <a:avLst/>
          </a:prstGeom>
          <a:noFill/>
        </p:spPr>
        <p:txBody>
          <a:bodyPr wrap="square" rtlCol="0">
            <a:spAutoFit/>
          </a:bodyPr>
          <a:lstStyle/>
          <a:p>
            <a:r>
              <a:rPr lang="en-GB" sz="2400" dirty="0"/>
              <a:t>Overview of subjects:</a:t>
            </a:r>
          </a:p>
          <a:p>
            <a:pPr marL="285750" indent="-285750">
              <a:buFontTx/>
              <a:buChar char="-"/>
            </a:pPr>
            <a:r>
              <a:rPr lang="en-GB" sz="2400" dirty="0"/>
              <a:t>Classical time geography</a:t>
            </a:r>
          </a:p>
          <a:p>
            <a:pPr marL="742950" lvl="1" indent="-285750">
              <a:buFontTx/>
              <a:buChar char="-"/>
            </a:pPr>
            <a:r>
              <a:rPr lang="en-GB" sz="2400" dirty="0"/>
              <a:t>Time-geographic space-time prism</a:t>
            </a:r>
          </a:p>
          <a:p>
            <a:pPr marL="285750" indent="-285750">
              <a:buFontTx/>
              <a:buChar char="-"/>
            </a:pPr>
            <a:r>
              <a:rPr lang="en-GB" sz="2400" dirty="0"/>
              <a:t>Beyond classical time geography:</a:t>
            </a:r>
          </a:p>
          <a:p>
            <a:pPr marL="742950" lvl="1" indent="-285750">
              <a:buFontTx/>
              <a:buChar char="-"/>
            </a:pPr>
            <a:r>
              <a:rPr lang="en-GB" sz="2400" dirty="0"/>
              <a:t>GIS</a:t>
            </a:r>
          </a:p>
          <a:p>
            <a:pPr marL="742950" lvl="1" indent="-285750">
              <a:buFontTx/>
              <a:buChar char="-"/>
            </a:pPr>
            <a:r>
              <a:rPr lang="en-GB" sz="2400" dirty="0"/>
              <a:t>Measurement theory</a:t>
            </a:r>
          </a:p>
          <a:p>
            <a:pPr marL="742950" lvl="1" indent="-285750">
              <a:buFontTx/>
              <a:buChar char="-"/>
            </a:pPr>
            <a:r>
              <a:rPr lang="en-GB" sz="2400" dirty="0"/>
              <a:t>Probabilistic approach</a:t>
            </a:r>
          </a:p>
          <a:p>
            <a:pPr marL="742950" lvl="1" indent="-285750">
              <a:buFontTx/>
              <a:buChar char="-"/>
            </a:pPr>
            <a:r>
              <a:rPr lang="en-GB" sz="2400" dirty="0"/>
              <a:t>Relational time geography</a:t>
            </a:r>
          </a:p>
          <a:p>
            <a:r>
              <a:rPr lang="en-GB" sz="2400" dirty="0"/>
              <a:t>	</a:t>
            </a:r>
          </a:p>
          <a:p>
            <a:endParaRPr lang="en-GB" dirty="0"/>
          </a:p>
          <a:p>
            <a:pPr marL="285750" indent="-285750">
              <a:buFontTx/>
              <a:buChar char="-"/>
            </a:pPr>
            <a:endParaRPr lang="en-GB" dirty="0"/>
          </a:p>
        </p:txBody>
      </p:sp>
    </p:spTree>
    <p:extLst>
      <p:ext uri="{BB962C8B-B14F-4D97-AF65-F5344CB8AC3E}">
        <p14:creationId xmlns:p14="http://schemas.microsoft.com/office/powerpoint/2010/main" val="3381797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87BF41-94BD-A30F-E7D1-CCC1C78C3E54}"/>
              </a:ext>
            </a:extLst>
          </p:cNvPr>
          <p:cNvSpPr>
            <a:spLocks noGrp="1"/>
          </p:cNvSpPr>
          <p:nvPr>
            <p:ph type="title"/>
          </p:nvPr>
        </p:nvSpPr>
        <p:spPr/>
        <p:txBody>
          <a:bodyPr/>
          <a:lstStyle/>
          <a:p>
            <a:r>
              <a:rPr lang="en-GB" dirty="0"/>
              <a:t>Classical time geography</a:t>
            </a:r>
          </a:p>
        </p:txBody>
      </p:sp>
      <p:sp>
        <p:nvSpPr>
          <p:cNvPr id="3" name="Tijdelijke aanduiding voor inhoud 2">
            <a:extLst>
              <a:ext uri="{FF2B5EF4-FFF2-40B4-BE49-F238E27FC236}">
                <a16:creationId xmlns:a16="http://schemas.microsoft.com/office/drawing/2014/main" id="{61D002CD-CB94-2031-663C-A6C615CC45B7}"/>
              </a:ext>
            </a:extLst>
          </p:cNvPr>
          <p:cNvSpPr>
            <a:spLocks noGrp="1"/>
          </p:cNvSpPr>
          <p:nvPr>
            <p:ph idx="1"/>
          </p:nvPr>
        </p:nvSpPr>
        <p:spPr>
          <a:xfrm>
            <a:off x="676656" y="2011680"/>
            <a:ext cx="10753725" cy="4749605"/>
          </a:xfrm>
        </p:spPr>
        <p:txBody>
          <a:bodyPr>
            <a:normAutofit/>
          </a:bodyPr>
          <a:lstStyle/>
          <a:p>
            <a:pPr marL="0" indent="0">
              <a:buNone/>
            </a:pPr>
            <a:r>
              <a:rPr lang="en-GB" dirty="0"/>
              <a:t>Development of time geography by </a:t>
            </a:r>
            <a:r>
              <a:rPr lang="en-GB" dirty="0" err="1"/>
              <a:t>Hägerstrand</a:t>
            </a:r>
            <a:r>
              <a:rPr lang="en-GB" dirty="0"/>
              <a:t> was parallel to and inspired the transition from trip-based to activity-based approaches in transport modelling:</a:t>
            </a:r>
          </a:p>
          <a:p>
            <a:pPr marL="0" indent="0">
              <a:buNone/>
            </a:pPr>
            <a:r>
              <a:rPr lang="en-GB" dirty="0"/>
              <a:t>Until 1960s: 		Trip-based approach</a:t>
            </a:r>
          </a:p>
          <a:p>
            <a:pPr marL="0" indent="0">
              <a:buNone/>
            </a:pPr>
            <a:r>
              <a:rPr lang="en-GB" dirty="0" err="1"/>
              <a:t>Hägerstrand</a:t>
            </a:r>
            <a:r>
              <a:rPr lang="en-GB" dirty="0"/>
              <a:t> (1970): 	Activity-based approach</a:t>
            </a:r>
          </a:p>
          <a:p>
            <a:pPr marL="0" indent="0">
              <a:buNone/>
            </a:pPr>
            <a:r>
              <a:rPr lang="en-GB" dirty="0"/>
              <a:t>The life of an individual, but also of other organisms and material objects, describes an uninterrupted ‘path’ through time and across space</a:t>
            </a:r>
          </a:p>
          <a:p>
            <a:pPr marL="0" indent="0">
              <a:buNone/>
            </a:pPr>
            <a:r>
              <a:rPr lang="en-GB" dirty="0">
                <a:sym typeface="Wingdings" panose="05000000000000000000" pitchFamily="2" charset="2"/>
              </a:rPr>
              <a:t>Society: large number of webs composed of uninterrupted paths by people, other organisms and non-living elements through life and space</a:t>
            </a:r>
            <a:endParaRPr lang="en-GB" dirty="0"/>
          </a:p>
          <a:p>
            <a:pPr>
              <a:buFont typeface="Wingdings" panose="05000000000000000000" pitchFamily="2" charset="2"/>
              <a:buChar char="à"/>
            </a:pPr>
            <a:r>
              <a:rPr lang="en-GB" dirty="0">
                <a:sym typeface="Wingdings" panose="05000000000000000000" pitchFamily="2" charset="2"/>
              </a:rPr>
              <a:t> Various time scales, e.g. a day or a whole life span</a:t>
            </a:r>
          </a:p>
          <a:p>
            <a:pPr>
              <a:buFont typeface="Wingdings" panose="05000000000000000000" pitchFamily="2" charset="2"/>
              <a:buChar char="à"/>
            </a:pPr>
            <a:r>
              <a:rPr lang="en-GB" dirty="0">
                <a:sym typeface="Wingdings" panose="05000000000000000000" pitchFamily="2" charset="2"/>
              </a:rPr>
              <a:t> Every organism or thing is constantly in movement</a:t>
            </a:r>
          </a:p>
        </p:txBody>
      </p:sp>
      <p:sp>
        <p:nvSpPr>
          <p:cNvPr id="4" name="Rechthoek 3">
            <a:extLst>
              <a:ext uri="{FF2B5EF4-FFF2-40B4-BE49-F238E27FC236}">
                <a16:creationId xmlns:a16="http://schemas.microsoft.com/office/drawing/2014/main" id="{285B1726-C3A8-1B0F-908C-E6088F8FE0D1}"/>
              </a:ext>
            </a:extLst>
          </p:cNvPr>
          <p:cNvSpPr/>
          <p:nvPr/>
        </p:nvSpPr>
        <p:spPr>
          <a:xfrm>
            <a:off x="-41031" y="1"/>
            <a:ext cx="12233031" cy="812242"/>
          </a:xfrm>
          <a:prstGeom prst="rect">
            <a:avLst/>
          </a:prstGeom>
          <a:solidFill>
            <a:srgbClr val="DF8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fbeelding 4">
            <a:extLst>
              <a:ext uri="{FF2B5EF4-FFF2-40B4-BE49-F238E27FC236}">
                <a16:creationId xmlns:a16="http://schemas.microsoft.com/office/drawing/2014/main" id="{AA209894-A3B1-4F21-8E45-36FE147528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51376" y="32497"/>
            <a:ext cx="821524" cy="752458"/>
          </a:xfrm>
          <a:prstGeom prst="rect">
            <a:avLst/>
          </a:prstGeom>
        </p:spPr>
      </p:pic>
      <p:sp>
        <p:nvSpPr>
          <p:cNvPr id="7" name="Tekstvak 6">
            <a:extLst>
              <a:ext uri="{FF2B5EF4-FFF2-40B4-BE49-F238E27FC236}">
                <a16:creationId xmlns:a16="http://schemas.microsoft.com/office/drawing/2014/main" id="{62BD2F26-A249-DE2E-C3F9-A97766407BBD}"/>
              </a:ext>
            </a:extLst>
          </p:cNvPr>
          <p:cNvSpPr txBox="1"/>
          <p:nvPr/>
        </p:nvSpPr>
        <p:spPr>
          <a:xfrm>
            <a:off x="0" y="6627167"/>
            <a:ext cx="6117020" cy="230832"/>
          </a:xfrm>
          <a:prstGeom prst="rect">
            <a:avLst/>
          </a:prstGeom>
          <a:noFill/>
        </p:spPr>
        <p:txBody>
          <a:bodyPr wrap="square">
            <a:spAutoFit/>
          </a:bodyPr>
          <a:lstStyle/>
          <a:p>
            <a:r>
              <a:rPr lang="en-GB" sz="900" dirty="0" err="1"/>
              <a:t>Hägerstrand</a:t>
            </a:r>
            <a:r>
              <a:rPr lang="en-GB" sz="900" dirty="0"/>
              <a:t>, T. (1970), ‘What about people in regional science?’, Papers of the Regional Science Association, 24, 7–21.</a:t>
            </a:r>
          </a:p>
        </p:txBody>
      </p:sp>
    </p:spTree>
    <p:extLst>
      <p:ext uri="{BB962C8B-B14F-4D97-AF65-F5344CB8AC3E}">
        <p14:creationId xmlns:p14="http://schemas.microsoft.com/office/powerpoint/2010/main" val="4128130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02557F-EB84-4C2F-0D3F-FD9838D6560E}"/>
              </a:ext>
            </a:extLst>
          </p:cNvPr>
          <p:cNvSpPr>
            <a:spLocks noGrp="1"/>
          </p:cNvSpPr>
          <p:nvPr>
            <p:ph type="title"/>
          </p:nvPr>
        </p:nvSpPr>
        <p:spPr/>
        <p:txBody>
          <a:bodyPr/>
          <a:lstStyle/>
          <a:p>
            <a:r>
              <a:rPr lang="en-GB" dirty="0"/>
              <a:t>Classical time geography</a:t>
            </a:r>
          </a:p>
        </p:txBody>
      </p:sp>
      <p:sp>
        <p:nvSpPr>
          <p:cNvPr id="3" name="Tijdelijke aanduiding voor inhoud 2">
            <a:extLst>
              <a:ext uri="{FF2B5EF4-FFF2-40B4-BE49-F238E27FC236}">
                <a16:creationId xmlns:a16="http://schemas.microsoft.com/office/drawing/2014/main" id="{16028C75-D54F-3FD9-E333-453689DD9783}"/>
              </a:ext>
            </a:extLst>
          </p:cNvPr>
          <p:cNvSpPr>
            <a:spLocks noGrp="1"/>
          </p:cNvSpPr>
          <p:nvPr>
            <p:ph idx="1"/>
          </p:nvPr>
        </p:nvSpPr>
        <p:spPr>
          <a:xfrm>
            <a:off x="676656" y="2011680"/>
            <a:ext cx="10753725" cy="4283612"/>
          </a:xfrm>
        </p:spPr>
        <p:txBody>
          <a:bodyPr>
            <a:noAutofit/>
          </a:bodyPr>
          <a:lstStyle/>
          <a:p>
            <a:r>
              <a:rPr lang="en-GB" dirty="0"/>
              <a:t>Participation in activities is not a matter of choice, but subject to three types of constraints:</a:t>
            </a:r>
          </a:p>
          <a:p>
            <a:r>
              <a:rPr lang="en-GB" dirty="0"/>
              <a:t>1. Capability constraints: 	biological, mental and instrumental limitations, e.g.					sleeping</a:t>
            </a:r>
          </a:p>
          <a:p>
            <a:r>
              <a:rPr lang="en-GB" dirty="0"/>
              <a:t>2. Coupling constrains: 	people need to meet or access equipment and other 				materials at certain times and locations, e.g. attending a 				lecture</a:t>
            </a:r>
          </a:p>
          <a:p>
            <a:r>
              <a:rPr lang="en-GB" dirty="0"/>
              <a:t>3. Authority constraints: 	regulation of the access of individuals to activity places, </a:t>
            </a:r>
            <a:br>
              <a:rPr lang="en-GB" dirty="0"/>
            </a:br>
            <a:r>
              <a:rPr lang="en-GB" dirty="0"/>
              <a:t>				e.g. laws</a:t>
            </a:r>
          </a:p>
          <a:p>
            <a:pPr marL="0" indent="0">
              <a:buNone/>
            </a:pPr>
            <a:endParaRPr lang="en-GB" dirty="0"/>
          </a:p>
          <a:p>
            <a:r>
              <a:rPr lang="en-GB" dirty="0"/>
              <a:t>‘Base’ locations are fixed in time and space, e.g. work or home</a:t>
            </a:r>
          </a:p>
        </p:txBody>
      </p:sp>
      <p:sp>
        <p:nvSpPr>
          <p:cNvPr id="5" name="Rechthoek 4">
            <a:extLst>
              <a:ext uri="{FF2B5EF4-FFF2-40B4-BE49-F238E27FC236}">
                <a16:creationId xmlns:a16="http://schemas.microsoft.com/office/drawing/2014/main" id="{76E2BB2C-2071-6A1F-7E74-50A9060A6D20}"/>
              </a:ext>
            </a:extLst>
          </p:cNvPr>
          <p:cNvSpPr/>
          <p:nvPr/>
        </p:nvSpPr>
        <p:spPr>
          <a:xfrm>
            <a:off x="-41031" y="1"/>
            <a:ext cx="12233031" cy="812242"/>
          </a:xfrm>
          <a:prstGeom prst="rect">
            <a:avLst/>
          </a:prstGeom>
          <a:solidFill>
            <a:srgbClr val="DF8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Afbeelding 5">
            <a:extLst>
              <a:ext uri="{FF2B5EF4-FFF2-40B4-BE49-F238E27FC236}">
                <a16:creationId xmlns:a16="http://schemas.microsoft.com/office/drawing/2014/main" id="{870EAE37-F939-0640-FB46-040BE2119B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51376" y="32497"/>
            <a:ext cx="821524" cy="752458"/>
          </a:xfrm>
          <a:prstGeom prst="rect">
            <a:avLst/>
          </a:prstGeom>
        </p:spPr>
      </p:pic>
    </p:spTree>
    <p:extLst>
      <p:ext uri="{BB962C8B-B14F-4D97-AF65-F5344CB8AC3E}">
        <p14:creationId xmlns:p14="http://schemas.microsoft.com/office/powerpoint/2010/main" val="1327097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8843AF-7C4F-3852-451E-5223D0735D44}"/>
              </a:ext>
            </a:extLst>
          </p:cNvPr>
          <p:cNvSpPr>
            <a:spLocks noGrp="1"/>
          </p:cNvSpPr>
          <p:nvPr>
            <p:ph type="title"/>
          </p:nvPr>
        </p:nvSpPr>
        <p:spPr/>
        <p:txBody>
          <a:bodyPr/>
          <a:lstStyle/>
          <a:p>
            <a:r>
              <a:rPr lang="en-GB" dirty="0"/>
              <a:t>Time-geographic space-time prism</a:t>
            </a:r>
          </a:p>
        </p:txBody>
      </p:sp>
      <p:pic>
        <p:nvPicPr>
          <p:cNvPr id="5" name="Tijdelijke aanduiding voor inhoud 4">
            <a:extLst>
              <a:ext uri="{FF2B5EF4-FFF2-40B4-BE49-F238E27FC236}">
                <a16:creationId xmlns:a16="http://schemas.microsoft.com/office/drawing/2014/main" id="{32672865-3332-EA15-0068-A7FC8613756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208229" y="2713855"/>
            <a:ext cx="5966407" cy="3335254"/>
          </a:xfrm>
        </p:spPr>
      </p:pic>
      <p:sp>
        <p:nvSpPr>
          <p:cNvPr id="6" name="Tekstvak 5">
            <a:extLst>
              <a:ext uri="{FF2B5EF4-FFF2-40B4-BE49-F238E27FC236}">
                <a16:creationId xmlns:a16="http://schemas.microsoft.com/office/drawing/2014/main" id="{53144E59-0761-39F5-4BED-215D3150A538}"/>
              </a:ext>
            </a:extLst>
          </p:cNvPr>
          <p:cNvSpPr txBox="1"/>
          <p:nvPr/>
        </p:nvSpPr>
        <p:spPr>
          <a:xfrm>
            <a:off x="657224" y="2157731"/>
            <a:ext cx="2114549" cy="1477328"/>
          </a:xfrm>
          <a:prstGeom prst="rect">
            <a:avLst/>
          </a:prstGeom>
          <a:noFill/>
        </p:spPr>
        <p:txBody>
          <a:bodyPr wrap="square" rtlCol="0">
            <a:spAutoFit/>
          </a:bodyPr>
          <a:lstStyle/>
          <a:p>
            <a:r>
              <a:rPr lang="en-GB" dirty="0"/>
              <a:t>Capability, coupling and authority constraints define a three-dimensional ‘prism’</a:t>
            </a:r>
          </a:p>
        </p:txBody>
      </p:sp>
      <p:sp>
        <p:nvSpPr>
          <p:cNvPr id="3" name="Rechthoek 2">
            <a:extLst>
              <a:ext uri="{FF2B5EF4-FFF2-40B4-BE49-F238E27FC236}">
                <a16:creationId xmlns:a16="http://schemas.microsoft.com/office/drawing/2014/main" id="{B97C518F-4381-F68B-ABE5-E63997D83705}"/>
              </a:ext>
            </a:extLst>
          </p:cNvPr>
          <p:cNvSpPr/>
          <p:nvPr/>
        </p:nvSpPr>
        <p:spPr>
          <a:xfrm>
            <a:off x="-41031" y="1"/>
            <a:ext cx="12233031" cy="812242"/>
          </a:xfrm>
          <a:prstGeom prst="rect">
            <a:avLst/>
          </a:prstGeom>
          <a:solidFill>
            <a:srgbClr val="DF8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Afbeelding 3">
            <a:extLst>
              <a:ext uri="{FF2B5EF4-FFF2-40B4-BE49-F238E27FC236}">
                <a16:creationId xmlns:a16="http://schemas.microsoft.com/office/drawing/2014/main" id="{937BDCBF-F693-DA9C-DAEF-F87B6709F6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51376" y="32497"/>
            <a:ext cx="821524" cy="752458"/>
          </a:xfrm>
          <a:prstGeom prst="rect">
            <a:avLst/>
          </a:prstGeom>
        </p:spPr>
      </p:pic>
      <p:sp>
        <p:nvSpPr>
          <p:cNvPr id="8" name="Tekstvak 7">
            <a:extLst>
              <a:ext uri="{FF2B5EF4-FFF2-40B4-BE49-F238E27FC236}">
                <a16:creationId xmlns:a16="http://schemas.microsoft.com/office/drawing/2014/main" id="{A9045A5E-BBBB-841D-2253-EBBDC378FB08}"/>
              </a:ext>
            </a:extLst>
          </p:cNvPr>
          <p:cNvSpPr txBox="1"/>
          <p:nvPr/>
        </p:nvSpPr>
        <p:spPr>
          <a:xfrm>
            <a:off x="3055327" y="6134439"/>
            <a:ext cx="3040673" cy="415498"/>
          </a:xfrm>
          <a:prstGeom prst="rect">
            <a:avLst/>
          </a:prstGeom>
          <a:noFill/>
        </p:spPr>
        <p:txBody>
          <a:bodyPr wrap="square">
            <a:spAutoFit/>
          </a:bodyPr>
          <a:lstStyle/>
          <a:p>
            <a:r>
              <a:rPr lang="en-GB" sz="1200" i="1" dirty="0"/>
              <a:t>Prism and potential action space</a:t>
            </a:r>
          </a:p>
          <a:p>
            <a:r>
              <a:rPr lang="en-GB" sz="900" i="1" dirty="0"/>
              <a:t>(Taken from Chapter 3)</a:t>
            </a:r>
          </a:p>
        </p:txBody>
      </p:sp>
    </p:spTree>
    <p:extLst>
      <p:ext uri="{BB962C8B-B14F-4D97-AF65-F5344CB8AC3E}">
        <p14:creationId xmlns:p14="http://schemas.microsoft.com/office/powerpoint/2010/main" val="1813121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8843AF-7C4F-3852-451E-5223D0735D44}"/>
              </a:ext>
            </a:extLst>
          </p:cNvPr>
          <p:cNvSpPr>
            <a:spLocks noGrp="1"/>
          </p:cNvSpPr>
          <p:nvPr>
            <p:ph type="title"/>
          </p:nvPr>
        </p:nvSpPr>
        <p:spPr/>
        <p:txBody>
          <a:bodyPr/>
          <a:lstStyle/>
          <a:p>
            <a:r>
              <a:rPr lang="en-GB" dirty="0"/>
              <a:t>Time-geographic space-time prism</a:t>
            </a:r>
          </a:p>
        </p:txBody>
      </p:sp>
      <p:pic>
        <p:nvPicPr>
          <p:cNvPr id="5" name="Tijdelijke aanduiding voor inhoud 4">
            <a:extLst>
              <a:ext uri="{FF2B5EF4-FFF2-40B4-BE49-F238E27FC236}">
                <a16:creationId xmlns:a16="http://schemas.microsoft.com/office/drawing/2014/main" id="{32672865-3332-EA15-0068-A7FC8613756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208229" y="2713855"/>
            <a:ext cx="5966407" cy="3335254"/>
          </a:xfrm>
        </p:spPr>
      </p:pic>
      <p:sp>
        <p:nvSpPr>
          <p:cNvPr id="6" name="Tekstvak 5">
            <a:extLst>
              <a:ext uri="{FF2B5EF4-FFF2-40B4-BE49-F238E27FC236}">
                <a16:creationId xmlns:a16="http://schemas.microsoft.com/office/drawing/2014/main" id="{53144E59-0761-39F5-4BED-215D3150A538}"/>
              </a:ext>
            </a:extLst>
          </p:cNvPr>
          <p:cNvSpPr txBox="1"/>
          <p:nvPr/>
        </p:nvSpPr>
        <p:spPr>
          <a:xfrm>
            <a:off x="657224" y="2157731"/>
            <a:ext cx="2114549" cy="1477328"/>
          </a:xfrm>
          <a:prstGeom prst="rect">
            <a:avLst/>
          </a:prstGeom>
          <a:noFill/>
        </p:spPr>
        <p:txBody>
          <a:bodyPr wrap="square" rtlCol="0">
            <a:spAutoFit/>
          </a:bodyPr>
          <a:lstStyle/>
          <a:p>
            <a:r>
              <a:rPr lang="en-GB" dirty="0"/>
              <a:t>Capability, coupling and authority constraints define a three-dimensional ‘prism’</a:t>
            </a:r>
          </a:p>
        </p:txBody>
      </p:sp>
      <p:sp>
        <p:nvSpPr>
          <p:cNvPr id="9" name="Ovaal 8">
            <a:extLst>
              <a:ext uri="{FF2B5EF4-FFF2-40B4-BE49-F238E27FC236}">
                <a16:creationId xmlns:a16="http://schemas.microsoft.com/office/drawing/2014/main" id="{FEB5F704-14E9-24D1-D0E1-7756B5B5C826}"/>
              </a:ext>
            </a:extLst>
          </p:cNvPr>
          <p:cNvSpPr/>
          <p:nvPr/>
        </p:nvSpPr>
        <p:spPr>
          <a:xfrm rot="21038440">
            <a:off x="5057947" y="4728201"/>
            <a:ext cx="1647825" cy="482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kstvak 9">
            <a:extLst>
              <a:ext uri="{FF2B5EF4-FFF2-40B4-BE49-F238E27FC236}">
                <a16:creationId xmlns:a16="http://schemas.microsoft.com/office/drawing/2014/main" id="{C4657E98-14DB-5977-9219-8CFD6B374ED0}"/>
              </a:ext>
            </a:extLst>
          </p:cNvPr>
          <p:cNvSpPr txBox="1"/>
          <p:nvPr/>
        </p:nvSpPr>
        <p:spPr>
          <a:xfrm>
            <a:off x="8695578" y="2426672"/>
            <a:ext cx="2224453" cy="1754326"/>
          </a:xfrm>
          <a:prstGeom prst="rect">
            <a:avLst/>
          </a:prstGeom>
          <a:noFill/>
        </p:spPr>
        <p:txBody>
          <a:bodyPr wrap="square" rtlCol="0">
            <a:spAutoFit/>
          </a:bodyPr>
          <a:lstStyle/>
          <a:p>
            <a:r>
              <a:rPr lang="en-GB" dirty="0"/>
              <a:t>‘potential action space’, contains all the activity places that can be visited within a certain time window</a:t>
            </a:r>
          </a:p>
        </p:txBody>
      </p:sp>
      <p:cxnSp>
        <p:nvCxnSpPr>
          <p:cNvPr id="13" name="Rechte verbindingslijn met pijl 12">
            <a:extLst>
              <a:ext uri="{FF2B5EF4-FFF2-40B4-BE49-F238E27FC236}">
                <a16:creationId xmlns:a16="http://schemas.microsoft.com/office/drawing/2014/main" id="{C7627385-7069-3CCB-6C62-CC799BAEF1AB}"/>
              </a:ext>
            </a:extLst>
          </p:cNvPr>
          <p:cNvCxnSpPr/>
          <p:nvPr/>
        </p:nvCxnSpPr>
        <p:spPr>
          <a:xfrm flipV="1">
            <a:off x="6480049" y="3841891"/>
            <a:ext cx="1973135" cy="10199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Rechthoek 2">
            <a:extLst>
              <a:ext uri="{FF2B5EF4-FFF2-40B4-BE49-F238E27FC236}">
                <a16:creationId xmlns:a16="http://schemas.microsoft.com/office/drawing/2014/main" id="{AADD1E03-2B0B-0D92-8316-B63882D48002}"/>
              </a:ext>
            </a:extLst>
          </p:cNvPr>
          <p:cNvSpPr/>
          <p:nvPr/>
        </p:nvSpPr>
        <p:spPr>
          <a:xfrm>
            <a:off x="-41031" y="1"/>
            <a:ext cx="12233031" cy="812242"/>
          </a:xfrm>
          <a:prstGeom prst="rect">
            <a:avLst/>
          </a:prstGeom>
          <a:solidFill>
            <a:srgbClr val="DF8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Afbeelding 11">
            <a:extLst>
              <a:ext uri="{FF2B5EF4-FFF2-40B4-BE49-F238E27FC236}">
                <a16:creationId xmlns:a16="http://schemas.microsoft.com/office/drawing/2014/main" id="{6DD5BEE2-6DFB-0FE3-2857-6582E4BF4D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51376" y="32497"/>
            <a:ext cx="821524" cy="752458"/>
          </a:xfrm>
          <a:prstGeom prst="rect">
            <a:avLst/>
          </a:prstGeom>
        </p:spPr>
      </p:pic>
      <p:sp>
        <p:nvSpPr>
          <p:cNvPr id="14" name="Tekstvak 13">
            <a:extLst>
              <a:ext uri="{FF2B5EF4-FFF2-40B4-BE49-F238E27FC236}">
                <a16:creationId xmlns:a16="http://schemas.microsoft.com/office/drawing/2014/main" id="{6C582344-3F76-D93A-5BE1-C690EA1A8837}"/>
              </a:ext>
            </a:extLst>
          </p:cNvPr>
          <p:cNvSpPr txBox="1"/>
          <p:nvPr/>
        </p:nvSpPr>
        <p:spPr>
          <a:xfrm>
            <a:off x="3055327" y="6134439"/>
            <a:ext cx="3040673" cy="415498"/>
          </a:xfrm>
          <a:prstGeom prst="rect">
            <a:avLst/>
          </a:prstGeom>
          <a:noFill/>
        </p:spPr>
        <p:txBody>
          <a:bodyPr wrap="square">
            <a:spAutoFit/>
          </a:bodyPr>
          <a:lstStyle/>
          <a:p>
            <a:r>
              <a:rPr lang="en-GB" sz="1200" i="1" dirty="0"/>
              <a:t>Prism and potential action space</a:t>
            </a:r>
          </a:p>
          <a:p>
            <a:r>
              <a:rPr lang="en-GB" sz="900" i="1" dirty="0"/>
              <a:t>(Taken from Chapter 3)</a:t>
            </a:r>
          </a:p>
        </p:txBody>
      </p:sp>
    </p:spTree>
    <p:extLst>
      <p:ext uri="{BB962C8B-B14F-4D97-AF65-F5344CB8AC3E}">
        <p14:creationId xmlns:p14="http://schemas.microsoft.com/office/powerpoint/2010/main" val="173637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6B1C20B-C2C9-1705-0FE6-67317F05FEA4}"/>
              </a:ext>
            </a:extLst>
          </p:cNvPr>
          <p:cNvSpPr/>
          <p:nvPr/>
        </p:nvSpPr>
        <p:spPr>
          <a:xfrm>
            <a:off x="-41031" y="0"/>
            <a:ext cx="12274062" cy="6858000"/>
          </a:xfrm>
          <a:prstGeom prst="rect">
            <a:avLst/>
          </a:prstGeom>
          <a:solidFill>
            <a:srgbClr val="DF8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hthoek 1">
            <a:extLst>
              <a:ext uri="{FF2B5EF4-FFF2-40B4-BE49-F238E27FC236}">
                <a16:creationId xmlns:a16="http://schemas.microsoft.com/office/drawing/2014/main" id="{9EB18190-FFED-8461-B351-09E39957B657}"/>
              </a:ext>
            </a:extLst>
          </p:cNvPr>
          <p:cNvSpPr/>
          <p:nvPr/>
        </p:nvSpPr>
        <p:spPr>
          <a:xfrm>
            <a:off x="-41031" y="1538652"/>
            <a:ext cx="11321561" cy="434340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Afbeelding 3">
            <a:extLst>
              <a:ext uri="{FF2B5EF4-FFF2-40B4-BE49-F238E27FC236}">
                <a16:creationId xmlns:a16="http://schemas.microsoft.com/office/drawing/2014/main" id="{ABA8FE73-633B-65D9-D631-58C9F4D83B07}"/>
              </a:ext>
            </a:extLst>
          </p:cNvPr>
          <p:cNvPicPr>
            <a:picLocks noChangeAspect="1"/>
          </p:cNvPicPr>
          <p:nvPr/>
        </p:nvPicPr>
        <p:blipFill>
          <a:blip r:embed="rId3"/>
          <a:stretch>
            <a:fillRect/>
          </a:stretch>
        </p:blipFill>
        <p:spPr>
          <a:xfrm>
            <a:off x="7301613" y="2030053"/>
            <a:ext cx="3669061" cy="3360597"/>
          </a:xfrm>
          <a:prstGeom prst="rect">
            <a:avLst/>
          </a:prstGeom>
        </p:spPr>
      </p:pic>
      <p:sp>
        <p:nvSpPr>
          <p:cNvPr id="6" name="Titel 1">
            <a:extLst>
              <a:ext uri="{FF2B5EF4-FFF2-40B4-BE49-F238E27FC236}">
                <a16:creationId xmlns:a16="http://schemas.microsoft.com/office/drawing/2014/main" id="{28F3FE6F-228B-1437-036D-44E35F441E0E}"/>
              </a:ext>
            </a:extLst>
          </p:cNvPr>
          <p:cNvSpPr txBox="1">
            <a:spLocks/>
          </p:cNvSpPr>
          <p:nvPr/>
        </p:nvSpPr>
        <p:spPr>
          <a:xfrm>
            <a:off x="705612" y="673722"/>
            <a:ext cx="10780776" cy="61328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nl-NL" dirty="0">
                <a:solidFill>
                  <a:schemeClr val="bg1"/>
                </a:solidFill>
              </a:rPr>
              <a:t>The </a:t>
            </a:r>
            <a:r>
              <a:rPr lang="nl-NL" dirty="0" err="1">
                <a:solidFill>
                  <a:schemeClr val="bg1"/>
                </a:solidFill>
              </a:rPr>
              <a:t>Geographical</a:t>
            </a:r>
            <a:r>
              <a:rPr lang="nl-NL" dirty="0">
                <a:solidFill>
                  <a:schemeClr val="bg1"/>
                </a:solidFill>
              </a:rPr>
              <a:t> </a:t>
            </a:r>
            <a:r>
              <a:rPr lang="nl-NL" dirty="0" err="1">
                <a:solidFill>
                  <a:schemeClr val="bg1"/>
                </a:solidFill>
              </a:rPr>
              <a:t>Perspective</a:t>
            </a:r>
            <a:endParaRPr lang="nl-NL" dirty="0">
              <a:solidFill>
                <a:schemeClr val="bg1"/>
              </a:solidFill>
            </a:endParaRPr>
          </a:p>
        </p:txBody>
      </p:sp>
      <p:sp>
        <p:nvSpPr>
          <p:cNvPr id="7" name="Rechthoek 6">
            <a:extLst>
              <a:ext uri="{FF2B5EF4-FFF2-40B4-BE49-F238E27FC236}">
                <a16:creationId xmlns:a16="http://schemas.microsoft.com/office/drawing/2014/main" id="{231727E4-9280-D308-D880-F3D6265A0854}"/>
              </a:ext>
            </a:extLst>
          </p:cNvPr>
          <p:cNvSpPr/>
          <p:nvPr/>
        </p:nvSpPr>
        <p:spPr>
          <a:xfrm>
            <a:off x="385953" y="3034913"/>
            <a:ext cx="5520861" cy="19154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kstvak 7">
            <a:extLst>
              <a:ext uri="{FF2B5EF4-FFF2-40B4-BE49-F238E27FC236}">
                <a16:creationId xmlns:a16="http://schemas.microsoft.com/office/drawing/2014/main" id="{A4367A24-7823-6CB1-C4DE-A7311DEF4B27}"/>
              </a:ext>
            </a:extLst>
          </p:cNvPr>
          <p:cNvSpPr txBox="1"/>
          <p:nvPr/>
        </p:nvSpPr>
        <p:spPr>
          <a:xfrm>
            <a:off x="385953" y="1911734"/>
            <a:ext cx="5889583" cy="3970318"/>
          </a:xfrm>
          <a:prstGeom prst="rect">
            <a:avLst/>
          </a:prstGeom>
          <a:noFill/>
        </p:spPr>
        <p:txBody>
          <a:bodyPr wrap="square" rtlCol="0">
            <a:spAutoFit/>
          </a:bodyPr>
          <a:lstStyle/>
          <a:p>
            <a:r>
              <a:rPr lang="en-GB" sz="2400" dirty="0"/>
              <a:t>Overview of subjects:</a:t>
            </a:r>
          </a:p>
          <a:p>
            <a:pPr marL="285750" indent="-285750">
              <a:buFontTx/>
              <a:buChar char="-"/>
            </a:pPr>
            <a:r>
              <a:rPr lang="en-GB" sz="2400" dirty="0"/>
              <a:t>Classical time geography</a:t>
            </a:r>
          </a:p>
          <a:p>
            <a:pPr marL="742950" lvl="1" indent="-285750">
              <a:buFontTx/>
              <a:buChar char="-"/>
            </a:pPr>
            <a:r>
              <a:rPr lang="en-GB" sz="2400" dirty="0"/>
              <a:t>Time-geographic space-time prism</a:t>
            </a:r>
          </a:p>
          <a:p>
            <a:pPr marL="285750" indent="-285750">
              <a:buFontTx/>
              <a:buChar char="-"/>
            </a:pPr>
            <a:r>
              <a:rPr lang="en-GB" sz="2400" dirty="0"/>
              <a:t>Beyond classical time geography:</a:t>
            </a:r>
          </a:p>
          <a:p>
            <a:pPr marL="742950" lvl="1" indent="-285750">
              <a:buFontTx/>
              <a:buChar char="-"/>
            </a:pPr>
            <a:r>
              <a:rPr lang="en-GB" sz="2400" dirty="0"/>
              <a:t>GIS</a:t>
            </a:r>
          </a:p>
          <a:p>
            <a:pPr marL="742950" lvl="1" indent="-285750">
              <a:buFontTx/>
              <a:buChar char="-"/>
            </a:pPr>
            <a:r>
              <a:rPr lang="en-GB" sz="2400" dirty="0"/>
              <a:t>Measurement theory</a:t>
            </a:r>
          </a:p>
          <a:p>
            <a:pPr marL="742950" lvl="1" indent="-285750">
              <a:buFontTx/>
              <a:buChar char="-"/>
            </a:pPr>
            <a:r>
              <a:rPr lang="en-GB" sz="2400" dirty="0"/>
              <a:t>Probabilistic approach</a:t>
            </a:r>
          </a:p>
          <a:p>
            <a:pPr marL="742950" lvl="1" indent="-285750">
              <a:buFontTx/>
              <a:buChar char="-"/>
            </a:pPr>
            <a:r>
              <a:rPr lang="en-GB" sz="2400" dirty="0"/>
              <a:t>Relational time geography</a:t>
            </a:r>
          </a:p>
          <a:p>
            <a:r>
              <a:rPr lang="en-GB" sz="2400" dirty="0"/>
              <a:t>	</a:t>
            </a:r>
          </a:p>
          <a:p>
            <a:endParaRPr lang="en-GB" dirty="0"/>
          </a:p>
          <a:p>
            <a:pPr marL="285750" indent="-285750">
              <a:buFontTx/>
              <a:buChar char="-"/>
            </a:pPr>
            <a:endParaRPr lang="en-GB" dirty="0"/>
          </a:p>
        </p:txBody>
      </p:sp>
    </p:spTree>
    <p:extLst>
      <p:ext uri="{BB962C8B-B14F-4D97-AF65-F5344CB8AC3E}">
        <p14:creationId xmlns:p14="http://schemas.microsoft.com/office/powerpoint/2010/main" val="1878484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334D9B6-A9B4-5948-D689-C33D689EB6C2}"/>
              </a:ext>
            </a:extLst>
          </p:cNvPr>
          <p:cNvSpPr>
            <a:spLocks noGrp="1"/>
          </p:cNvSpPr>
          <p:nvPr>
            <p:ph idx="1"/>
          </p:nvPr>
        </p:nvSpPr>
        <p:spPr>
          <a:xfrm>
            <a:off x="676656" y="2011681"/>
            <a:ext cx="11096244" cy="4346786"/>
          </a:xfrm>
        </p:spPr>
        <p:txBody>
          <a:bodyPr>
            <a:normAutofit fontScale="85000" lnSpcReduction="20000"/>
          </a:bodyPr>
          <a:lstStyle/>
          <a:p>
            <a:pPr marL="0" indent="0">
              <a:buNone/>
            </a:pPr>
            <a:r>
              <a:rPr lang="en-GB" sz="2000" dirty="0"/>
              <a:t>Classical time geography has been enriched and transformed due to the supply and use of ICT’s in daily life:</a:t>
            </a:r>
          </a:p>
          <a:p>
            <a:pPr marL="0" indent="0">
              <a:buNone/>
            </a:pPr>
            <a:endParaRPr lang="en-GB" sz="2000" dirty="0"/>
          </a:p>
          <a:p>
            <a:pPr marL="0" indent="0">
              <a:buNone/>
            </a:pPr>
            <a:endParaRPr lang="en-GB" sz="2000" dirty="0"/>
          </a:p>
          <a:p>
            <a:pPr marL="0" indent="0">
              <a:buNone/>
            </a:pPr>
            <a:br>
              <a:rPr lang="en-GB" sz="2000" dirty="0"/>
            </a:br>
            <a:endParaRPr lang="en-GB" sz="2000" dirty="0"/>
          </a:p>
          <a:p>
            <a:pPr marL="0" indent="0">
              <a:buNone/>
            </a:pPr>
            <a:br>
              <a:rPr lang="en-GB" sz="2000" dirty="0">
                <a:sym typeface="Wingdings" panose="05000000000000000000" pitchFamily="2" charset="2"/>
              </a:rPr>
            </a:br>
            <a:br>
              <a:rPr lang="en-GB" sz="2000" dirty="0">
                <a:sym typeface="Wingdings" panose="05000000000000000000" pitchFamily="2" charset="2"/>
              </a:rPr>
            </a:br>
            <a:endParaRPr lang="en-GB" sz="2000" dirty="0">
              <a:sym typeface="Wingdings" panose="05000000000000000000" pitchFamily="2" charset="2"/>
            </a:endParaRPr>
          </a:p>
          <a:p>
            <a:pPr marL="285750" indent="-285750">
              <a:buFontTx/>
              <a:buChar char="-"/>
            </a:pPr>
            <a:r>
              <a:rPr lang="en-GB" sz="2000" b="1" dirty="0"/>
              <a:t>GIS:</a:t>
            </a:r>
            <a:r>
              <a:rPr lang="en-GB" sz="2000" dirty="0"/>
              <a:t> Geovisualisation of human activity patterns using 3-D GIS (Kwan, 2000). In the GIS, the three-dimensional figures offer realistic representations of urban environments, showing individual time-space paths and the location of activity places (see: </a:t>
            </a:r>
            <a:r>
              <a:rPr lang="en-GB" sz="2000" dirty="0">
                <a:hlinkClick r:id="rId3"/>
              </a:rPr>
              <a:t>http://meipokwan.org/Gallery/STPaths.htm</a:t>
            </a:r>
            <a:r>
              <a:rPr lang="en-GB" sz="2000" dirty="0"/>
              <a:t> )</a:t>
            </a:r>
          </a:p>
          <a:p>
            <a:pPr marL="285750" indent="-285750">
              <a:buFontTx/>
              <a:buChar char="-"/>
            </a:pPr>
            <a:r>
              <a:rPr lang="en-GB" sz="2000" dirty="0"/>
              <a:t>The conceptual and geometric time geographic framework is supplemented by Harvey Miller’s </a:t>
            </a:r>
            <a:r>
              <a:rPr lang="en-GB" sz="2000" b="1" dirty="0"/>
              <a:t>measurement theory </a:t>
            </a:r>
            <a:r>
              <a:rPr lang="en-GB" sz="2000" dirty="0"/>
              <a:t>(Miller, 2005a). This is about an analytical framework to infer time geographic entities and relationships from high resolution measurement of mobile objects in time and space</a:t>
            </a:r>
          </a:p>
          <a:p>
            <a:pPr marL="285750" indent="-285750">
              <a:buFontTx/>
              <a:buChar char="-"/>
            </a:pPr>
            <a:r>
              <a:rPr lang="en-GB" sz="2000" b="1" dirty="0"/>
              <a:t>Probabilistic approach </a:t>
            </a:r>
            <a:r>
              <a:rPr lang="en-GB" sz="2000" dirty="0"/>
              <a:t>in time geography developed to determine chances of finding a person in a specific area or the likelihood of two people meeting. It relies on knowledge of people's behaviours in time and space, which leads to different probability distributions (Winter and Yin, 2011)</a:t>
            </a:r>
          </a:p>
          <a:p>
            <a:pPr marL="0" indent="0">
              <a:buNone/>
            </a:pPr>
            <a:endParaRPr lang="en-GB" dirty="0"/>
          </a:p>
        </p:txBody>
      </p:sp>
      <p:sp>
        <p:nvSpPr>
          <p:cNvPr id="5" name="Titel 4">
            <a:extLst>
              <a:ext uri="{FF2B5EF4-FFF2-40B4-BE49-F238E27FC236}">
                <a16:creationId xmlns:a16="http://schemas.microsoft.com/office/drawing/2014/main" id="{F63F0B06-0F18-EF3E-4044-D0FE96408E48}"/>
              </a:ext>
            </a:extLst>
          </p:cNvPr>
          <p:cNvSpPr>
            <a:spLocks noGrp="1"/>
          </p:cNvSpPr>
          <p:nvPr>
            <p:ph type="title"/>
          </p:nvPr>
        </p:nvSpPr>
        <p:spPr/>
        <p:txBody>
          <a:bodyPr/>
          <a:lstStyle/>
          <a:p>
            <a:r>
              <a:rPr lang="en-GB" dirty="0"/>
              <a:t>Beyond classical time geography</a:t>
            </a:r>
          </a:p>
        </p:txBody>
      </p:sp>
      <p:sp>
        <p:nvSpPr>
          <p:cNvPr id="2" name="Rechthoek 1">
            <a:extLst>
              <a:ext uri="{FF2B5EF4-FFF2-40B4-BE49-F238E27FC236}">
                <a16:creationId xmlns:a16="http://schemas.microsoft.com/office/drawing/2014/main" id="{C0ECE68C-D224-0E0F-4BE1-C23FD7CC7B53}"/>
              </a:ext>
            </a:extLst>
          </p:cNvPr>
          <p:cNvSpPr/>
          <p:nvPr/>
        </p:nvSpPr>
        <p:spPr>
          <a:xfrm>
            <a:off x="-41031" y="1"/>
            <a:ext cx="12233031" cy="812242"/>
          </a:xfrm>
          <a:prstGeom prst="rect">
            <a:avLst/>
          </a:prstGeom>
          <a:solidFill>
            <a:srgbClr val="DF8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Afbeelding 3">
            <a:extLst>
              <a:ext uri="{FF2B5EF4-FFF2-40B4-BE49-F238E27FC236}">
                <a16:creationId xmlns:a16="http://schemas.microsoft.com/office/drawing/2014/main" id="{CF94093E-B4A2-6815-5F4F-BE5D35DD2B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1376" y="32497"/>
            <a:ext cx="821524" cy="752458"/>
          </a:xfrm>
          <a:prstGeom prst="rect">
            <a:avLst/>
          </a:prstGeom>
        </p:spPr>
      </p:pic>
      <p:pic>
        <p:nvPicPr>
          <p:cNvPr id="7" name="Afbeelding 6" descr="Afbeelding met diagram&#10;&#10;Automatisch gegenereerde beschrijving">
            <a:extLst>
              <a:ext uri="{FF2B5EF4-FFF2-40B4-BE49-F238E27FC236}">
                <a16:creationId xmlns:a16="http://schemas.microsoft.com/office/drawing/2014/main" id="{6D3E2C39-0B0A-9F63-2FBF-01E1EA6ABE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6331" y="2420420"/>
            <a:ext cx="3899338" cy="1714652"/>
          </a:xfrm>
          <a:prstGeom prst="rect">
            <a:avLst/>
          </a:prstGeom>
        </p:spPr>
      </p:pic>
      <p:sp>
        <p:nvSpPr>
          <p:cNvPr id="10" name="Tekstvak 9">
            <a:extLst>
              <a:ext uri="{FF2B5EF4-FFF2-40B4-BE49-F238E27FC236}">
                <a16:creationId xmlns:a16="http://schemas.microsoft.com/office/drawing/2014/main" id="{4AD4B37F-2F3E-693F-AF16-DCB54F2558BB}"/>
              </a:ext>
            </a:extLst>
          </p:cNvPr>
          <p:cNvSpPr txBox="1"/>
          <p:nvPr/>
        </p:nvSpPr>
        <p:spPr>
          <a:xfrm>
            <a:off x="0" y="6317672"/>
            <a:ext cx="12410063" cy="507831"/>
          </a:xfrm>
          <a:prstGeom prst="rect">
            <a:avLst/>
          </a:prstGeom>
          <a:noFill/>
        </p:spPr>
        <p:txBody>
          <a:bodyPr wrap="square">
            <a:spAutoFit/>
          </a:bodyPr>
          <a:lstStyle/>
          <a:p>
            <a:r>
              <a:rPr lang="en-GB" sz="900" dirty="0"/>
              <a:t>Kwan, M.-P. (2000), ‘Interactive </a:t>
            </a:r>
            <a:r>
              <a:rPr lang="en-GB" sz="900" dirty="0" err="1"/>
              <a:t>geovisualization</a:t>
            </a:r>
            <a:r>
              <a:rPr lang="en-GB" sz="900" dirty="0"/>
              <a:t> of activity-travel patterns using </a:t>
            </a:r>
            <a:r>
              <a:rPr lang="en-GB" sz="900" dirty="0" err="1"/>
              <a:t>threedimensional</a:t>
            </a:r>
            <a:r>
              <a:rPr lang="en-GB" sz="900" dirty="0"/>
              <a:t> geographical information systems: a methodological exploration with a large data set’, Transportation </a:t>
            </a:r>
            <a:r>
              <a:rPr lang="en-GB" sz="900" dirty="0" err="1"/>
              <a:t>ResearchC</a:t>
            </a:r>
            <a:r>
              <a:rPr lang="en-GB" sz="900" dirty="0"/>
              <a:t>, 8, 185–203.</a:t>
            </a:r>
          </a:p>
          <a:p>
            <a:r>
              <a:rPr lang="en-GB" sz="900" dirty="0"/>
              <a:t>Miller, H.J. (2005a), ‘A measurement theory for time geography’, Geographical Analysis, 37, 17–45.</a:t>
            </a:r>
          </a:p>
          <a:p>
            <a:r>
              <a:rPr lang="en-GB" sz="900" dirty="0"/>
              <a:t>Winter, S. and Z-C. Yin (2011), ‘The elements of probabilistic time geography’, </a:t>
            </a:r>
            <a:r>
              <a:rPr lang="en-GB" sz="900" dirty="0" err="1"/>
              <a:t>GeoInformatica</a:t>
            </a:r>
            <a:r>
              <a:rPr lang="en-GB" sz="900" dirty="0"/>
              <a:t>, 15, 417–434.</a:t>
            </a:r>
          </a:p>
        </p:txBody>
      </p:sp>
    </p:spTree>
    <p:extLst>
      <p:ext uri="{BB962C8B-B14F-4D97-AF65-F5344CB8AC3E}">
        <p14:creationId xmlns:p14="http://schemas.microsoft.com/office/powerpoint/2010/main" val="4058623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5996A-2906-0A92-1CE2-C6AC2C2EF48C}"/>
              </a:ext>
            </a:extLst>
          </p:cNvPr>
          <p:cNvSpPr>
            <a:spLocks noGrp="1"/>
          </p:cNvSpPr>
          <p:nvPr>
            <p:ph type="title"/>
          </p:nvPr>
        </p:nvSpPr>
        <p:spPr>
          <a:xfrm>
            <a:off x="646424" y="531145"/>
            <a:ext cx="10858120" cy="1658198"/>
          </a:xfrm>
        </p:spPr>
        <p:txBody>
          <a:bodyPr/>
          <a:lstStyle/>
          <a:p>
            <a:r>
              <a:rPr lang="en-GB" dirty="0"/>
              <a:t>Relational time geography</a:t>
            </a:r>
          </a:p>
        </p:txBody>
      </p:sp>
      <p:sp>
        <p:nvSpPr>
          <p:cNvPr id="3" name="Tijdelijke aanduiding voor inhoud 2">
            <a:extLst>
              <a:ext uri="{FF2B5EF4-FFF2-40B4-BE49-F238E27FC236}">
                <a16:creationId xmlns:a16="http://schemas.microsoft.com/office/drawing/2014/main" id="{B6B4F646-7F97-9B8C-BCB4-0E5E1D510A14}"/>
              </a:ext>
            </a:extLst>
          </p:cNvPr>
          <p:cNvSpPr>
            <a:spLocks noGrp="1"/>
          </p:cNvSpPr>
          <p:nvPr>
            <p:ph idx="1"/>
          </p:nvPr>
        </p:nvSpPr>
        <p:spPr>
          <a:xfrm>
            <a:off x="646423" y="2228727"/>
            <a:ext cx="10858121" cy="3766185"/>
          </a:xfrm>
        </p:spPr>
        <p:txBody>
          <a:bodyPr>
            <a:normAutofit lnSpcReduction="10000"/>
          </a:bodyPr>
          <a:lstStyle/>
          <a:p>
            <a:pPr marL="457200" indent="-457200">
              <a:buFont typeface="+mj-lt"/>
              <a:buAutoNum type="arabicPeriod"/>
            </a:pPr>
            <a:r>
              <a:rPr lang="en-GB" dirty="0"/>
              <a:t>In classical time geography, time and space are pre-given dimensions of a container. However, in a relational perspective time and space are constructed within relational networks of humans and non-humans</a:t>
            </a:r>
          </a:p>
          <a:p>
            <a:pPr marL="457200" indent="-457200">
              <a:buFont typeface="+mj-lt"/>
              <a:buAutoNum type="arabicPeriod"/>
            </a:pPr>
            <a:r>
              <a:rPr lang="en-GB" dirty="0"/>
              <a:t>It emphasizes the relevance of embodied experiences, intentions and meanings</a:t>
            </a:r>
            <a:endParaRPr lang="en-GB" dirty="0">
              <a:sym typeface="Wingdings" panose="05000000000000000000" pitchFamily="2" charset="2"/>
            </a:endParaRPr>
          </a:p>
          <a:p>
            <a:pPr marL="457200" indent="-457200">
              <a:buFont typeface="+mj-lt"/>
              <a:buAutoNum type="arabicPeriod"/>
            </a:pPr>
            <a:r>
              <a:rPr lang="en-GB" dirty="0">
                <a:sym typeface="Wingdings" panose="05000000000000000000" pitchFamily="2" charset="2"/>
              </a:rPr>
              <a:t>It allows studying existential feelings and relational needs of people in daily interaction in geographical environment  this increases the understanding of health and health-related behaviours and social issues, </a:t>
            </a:r>
            <a:r>
              <a:rPr lang="en-GB" dirty="0"/>
              <a:t>such as social integration and cohesion</a:t>
            </a:r>
            <a:r>
              <a:rPr lang="en-GB" dirty="0">
                <a:sym typeface="Wingdings" panose="05000000000000000000" pitchFamily="2" charset="2"/>
              </a:rPr>
              <a:t> </a:t>
            </a:r>
            <a:r>
              <a:rPr lang="en-GB" dirty="0"/>
              <a:t>(</a:t>
            </a:r>
            <a:r>
              <a:rPr lang="en-GB" dirty="0" err="1"/>
              <a:t>Dijst</a:t>
            </a:r>
            <a:r>
              <a:rPr lang="en-GB" dirty="0"/>
              <a:t>, 2018)</a:t>
            </a:r>
            <a:endParaRPr lang="en-GB" dirty="0">
              <a:sym typeface="Wingdings" panose="05000000000000000000" pitchFamily="2" charset="2"/>
            </a:endParaRPr>
          </a:p>
          <a:p>
            <a:pPr marL="457200" indent="-457200">
              <a:buFont typeface="+mj-lt"/>
              <a:buAutoNum type="arabicPeriod"/>
            </a:pPr>
            <a:r>
              <a:rPr lang="en-GB" dirty="0">
                <a:sym typeface="Wingdings" panose="05000000000000000000" pitchFamily="2" charset="2"/>
              </a:rPr>
              <a:t>Reinterpret the concept of ‘Authority constraint’: also individual herself can act as an authority  this means that a person could avoid specific places and disapproving gazes </a:t>
            </a:r>
            <a:r>
              <a:rPr lang="en-GB" dirty="0"/>
              <a:t>(McQuoid and </a:t>
            </a:r>
            <a:r>
              <a:rPr lang="en-GB" dirty="0" err="1"/>
              <a:t>Dijst</a:t>
            </a:r>
            <a:r>
              <a:rPr lang="en-GB" dirty="0"/>
              <a:t>, 2012)</a:t>
            </a:r>
            <a:endParaRPr lang="en-GB" dirty="0">
              <a:sym typeface="Wingdings" panose="05000000000000000000" pitchFamily="2" charset="2"/>
            </a:endParaRPr>
          </a:p>
        </p:txBody>
      </p:sp>
      <p:sp>
        <p:nvSpPr>
          <p:cNvPr id="5" name="Rechthoek 4">
            <a:extLst>
              <a:ext uri="{FF2B5EF4-FFF2-40B4-BE49-F238E27FC236}">
                <a16:creationId xmlns:a16="http://schemas.microsoft.com/office/drawing/2014/main" id="{51A461F5-C14B-FC7F-AA48-455B0C35C6E3}"/>
              </a:ext>
            </a:extLst>
          </p:cNvPr>
          <p:cNvSpPr/>
          <p:nvPr/>
        </p:nvSpPr>
        <p:spPr>
          <a:xfrm>
            <a:off x="-41031" y="1"/>
            <a:ext cx="12233031" cy="812242"/>
          </a:xfrm>
          <a:prstGeom prst="rect">
            <a:avLst/>
          </a:prstGeom>
          <a:solidFill>
            <a:srgbClr val="DF8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Afbeelding 5">
            <a:extLst>
              <a:ext uri="{FF2B5EF4-FFF2-40B4-BE49-F238E27FC236}">
                <a16:creationId xmlns:a16="http://schemas.microsoft.com/office/drawing/2014/main" id="{278B963A-09B6-BFC0-D987-D29D82FD02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51376" y="32497"/>
            <a:ext cx="821524" cy="752458"/>
          </a:xfrm>
          <a:prstGeom prst="rect">
            <a:avLst/>
          </a:prstGeom>
        </p:spPr>
      </p:pic>
      <p:sp>
        <p:nvSpPr>
          <p:cNvPr id="7" name="Tekstvak 6">
            <a:extLst>
              <a:ext uri="{FF2B5EF4-FFF2-40B4-BE49-F238E27FC236}">
                <a16:creationId xmlns:a16="http://schemas.microsoft.com/office/drawing/2014/main" id="{13F2E20C-9DBA-9738-B608-9B5DF4046B51}"/>
              </a:ext>
            </a:extLst>
          </p:cNvPr>
          <p:cNvSpPr txBox="1"/>
          <p:nvPr/>
        </p:nvSpPr>
        <p:spPr>
          <a:xfrm>
            <a:off x="0" y="6488668"/>
            <a:ext cx="9101959" cy="369332"/>
          </a:xfrm>
          <a:prstGeom prst="rect">
            <a:avLst/>
          </a:prstGeom>
          <a:noFill/>
        </p:spPr>
        <p:txBody>
          <a:bodyPr wrap="square">
            <a:spAutoFit/>
          </a:bodyPr>
          <a:lstStyle/>
          <a:p>
            <a:r>
              <a:rPr lang="en-GB" sz="900" dirty="0" err="1"/>
              <a:t>Dijst</a:t>
            </a:r>
            <a:r>
              <a:rPr lang="en-GB" sz="900" dirty="0"/>
              <a:t>, M., (2018), ‘A relational interpretation of time geography’, in K. </a:t>
            </a:r>
            <a:r>
              <a:rPr lang="en-GB" sz="900" dirty="0" err="1"/>
              <a:t>Ellegård</a:t>
            </a:r>
            <a:r>
              <a:rPr lang="en-GB" sz="900" dirty="0"/>
              <a:t> (eds), </a:t>
            </a:r>
            <a:r>
              <a:rPr lang="en-GB" sz="900" dirty="0" err="1"/>
              <a:t>TimeGeography</a:t>
            </a:r>
            <a:r>
              <a:rPr lang="en-GB" sz="900" dirty="0"/>
              <a:t> in the Global Context: An Anthology, London: Routledge, pp. 113–134.</a:t>
            </a:r>
          </a:p>
          <a:p>
            <a:r>
              <a:rPr lang="en-GB" sz="900" dirty="0"/>
              <a:t>McQuoid, J. and M.J. </a:t>
            </a:r>
            <a:r>
              <a:rPr lang="en-GB" sz="900" dirty="0" err="1"/>
              <a:t>Dijst</a:t>
            </a:r>
            <a:r>
              <a:rPr lang="en-GB" sz="900" dirty="0"/>
              <a:t>, (2012), ‘Bringing emotions to time geography: the case of mobilities of poverty’, Journal of Transport Geography, 23, 26–34.</a:t>
            </a:r>
          </a:p>
        </p:txBody>
      </p:sp>
    </p:spTree>
    <p:extLst>
      <p:ext uri="{BB962C8B-B14F-4D97-AF65-F5344CB8AC3E}">
        <p14:creationId xmlns:p14="http://schemas.microsoft.com/office/powerpoint/2010/main" val="1035964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94A06-8A71-706A-CAB3-F753EFE31071}"/>
              </a:ext>
            </a:extLst>
          </p:cNvPr>
          <p:cNvSpPr>
            <a:spLocks noGrp="1"/>
          </p:cNvSpPr>
          <p:nvPr>
            <p:ph type="title"/>
          </p:nvPr>
        </p:nvSpPr>
        <p:spPr/>
        <p:txBody>
          <a:bodyPr/>
          <a:lstStyle/>
          <a:p>
            <a:r>
              <a:rPr lang="nl-NL" dirty="0"/>
              <a:t>Understand </a:t>
            </a:r>
            <a:r>
              <a:rPr lang="nl-NL" dirty="0" err="1"/>
              <a:t>travel</a:t>
            </a:r>
            <a:r>
              <a:rPr lang="nl-NL" dirty="0"/>
              <a:t> </a:t>
            </a:r>
            <a:r>
              <a:rPr lang="nl-NL" dirty="0" err="1"/>
              <a:t>behaviour</a:t>
            </a:r>
            <a:endParaRPr lang="en-GB" dirty="0"/>
          </a:p>
        </p:txBody>
      </p:sp>
      <p:sp>
        <p:nvSpPr>
          <p:cNvPr id="3" name="Tijdelijke aanduiding voor inhoud 2">
            <a:extLst>
              <a:ext uri="{FF2B5EF4-FFF2-40B4-BE49-F238E27FC236}">
                <a16:creationId xmlns:a16="http://schemas.microsoft.com/office/drawing/2014/main" id="{DC07A1E7-D38E-621A-744A-F91340CA46A7}"/>
              </a:ext>
            </a:extLst>
          </p:cNvPr>
          <p:cNvSpPr>
            <a:spLocks noGrp="1"/>
          </p:cNvSpPr>
          <p:nvPr>
            <p:ph idx="1"/>
          </p:nvPr>
        </p:nvSpPr>
        <p:spPr>
          <a:xfrm>
            <a:off x="676656" y="2011680"/>
            <a:ext cx="9830152" cy="3766185"/>
          </a:xfrm>
        </p:spPr>
        <p:txBody>
          <a:bodyPr>
            <a:normAutofit/>
          </a:bodyPr>
          <a:lstStyle/>
          <a:p>
            <a:r>
              <a:rPr lang="en-GB" sz="2400" dirty="0"/>
              <a:t>Several disciplines have something to say about travel behaviour:</a:t>
            </a:r>
            <a:endParaRPr lang="nl-NL" sz="2400" dirty="0"/>
          </a:p>
          <a:p>
            <a:endParaRPr lang="en-GB" dirty="0"/>
          </a:p>
        </p:txBody>
      </p:sp>
      <p:sp>
        <p:nvSpPr>
          <p:cNvPr id="9" name="Tijdelijke aanduiding voor inhoud 2">
            <a:extLst>
              <a:ext uri="{FF2B5EF4-FFF2-40B4-BE49-F238E27FC236}">
                <a16:creationId xmlns:a16="http://schemas.microsoft.com/office/drawing/2014/main" id="{AB819857-D11B-9A25-A4A5-31C55496C44D}"/>
              </a:ext>
            </a:extLst>
          </p:cNvPr>
          <p:cNvSpPr txBox="1">
            <a:spLocks/>
          </p:cNvSpPr>
          <p:nvPr/>
        </p:nvSpPr>
        <p:spPr>
          <a:xfrm>
            <a:off x="829973" y="2511505"/>
            <a:ext cx="10753725" cy="3766185"/>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nl-NL" dirty="0"/>
              <a:t>- </a:t>
            </a:r>
            <a:r>
              <a:rPr lang="nl-NL" dirty="0" err="1"/>
              <a:t>Psychology</a:t>
            </a:r>
            <a:br>
              <a:rPr lang="nl-NL" dirty="0"/>
            </a:br>
            <a:r>
              <a:rPr lang="nl-NL" dirty="0"/>
              <a:t> </a:t>
            </a:r>
          </a:p>
          <a:p>
            <a:r>
              <a:rPr lang="nl-NL" dirty="0"/>
              <a:t>- </a:t>
            </a:r>
            <a:r>
              <a:rPr lang="nl-NL" dirty="0" err="1"/>
              <a:t>Economics</a:t>
            </a:r>
            <a:br>
              <a:rPr lang="nl-NL" dirty="0"/>
            </a:br>
            <a:endParaRPr lang="nl-NL" dirty="0"/>
          </a:p>
          <a:p>
            <a:r>
              <a:rPr lang="nl-NL" dirty="0"/>
              <a:t>- </a:t>
            </a:r>
            <a:r>
              <a:rPr lang="nl-NL" dirty="0" err="1"/>
              <a:t>Geography</a:t>
            </a:r>
            <a:r>
              <a:rPr lang="nl-NL" dirty="0"/>
              <a:t> </a:t>
            </a:r>
          </a:p>
          <a:p>
            <a:endParaRPr lang="en-GB" dirty="0"/>
          </a:p>
          <a:p>
            <a:r>
              <a:rPr lang="en-GB" dirty="0"/>
              <a:t>The differences between these disciplines are in their conceptualizations, and emphasis put on different determinants and behavioural mechanisms.</a:t>
            </a:r>
          </a:p>
        </p:txBody>
      </p:sp>
      <p:pic>
        <p:nvPicPr>
          <p:cNvPr id="10" name="Afbeelding 4">
            <a:extLst>
              <a:ext uri="{FF2B5EF4-FFF2-40B4-BE49-F238E27FC236}">
                <a16:creationId xmlns:a16="http://schemas.microsoft.com/office/drawing/2014/main" id="{552FEDED-F27F-411C-9913-85B0B6DCF1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43178" y="2424118"/>
            <a:ext cx="635824" cy="664891"/>
          </a:xfrm>
          <a:prstGeom prst="rect">
            <a:avLst/>
          </a:prstGeom>
        </p:spPr>
      </p:pic>
      <p:pic>
        <p:nvPicPr>
          <p:cNvPr id="11" name="Afbeelding 10">
            <a:extLst>
              <a:ext uri="{FF2B5EF4-FFF2-40B4-BE49-F238E27FC236}">
                <a16:creationId xmlns:a16="http://schemas.microsoft.com/office/drawing/2014/main" id="{93BBFACD-D80C-2693-E4C5-2CE4F7232F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8868" y="3913783"/>
            <a:ext cx="884914" cy="810518"/>
          </a:xfrm>
          <a:prstGeom prst="rect">
            <a:avLst/>
          </a:prstGeom>
        </p:spPr>
      </p:pic>
      <p:sp>
        <p:nvSpPr>
          <p:cNvPr id="17" name="Tekstvak 12">
            <a:extLst>
              <a:ext uri="{FF2B5EF4-FFF2-40B4-BE49-F238E27FC236}">
                <a16:creationId xmlns:a16="http://schemas.microsoft.com/office/drawing/2014/main" id="{F079A579-53CE-0DFB-2184-3751EB37BF85}"/>
              </a:ext>
            </a:extLst>
          </p:cNvPr>
          <p:cNvSpPr txBox="1"/>
          <p:nvPr/>
        </p:nvSpPr>
        <p:spPr>
          <a:xfrm>
            <a:off x="0" y="6603882"/>
            <a:ext cx="6904159" cy="230832"/>
          </a:xfrm>
          <a:prstGeom prst="rect">
            <a:avLst/>
          </a:prstGeom>
          <a:noFill/>
        </p:spPr>
        <p:txBody>
          <a:bodyPr wrap="square">
            <a:spAutoFit/>
          </a:bodyPr>
          <a:lstStyle/>
          <a:p>
            <a:r>
              <a:rPr lang="en-GB" sz="900" dirty="0">
                <a:hlinkClick r:id="rId4"/>
              </a:rPr>
              <a:t>Psychology brain - Free icon from </a:t>
            </a:r>
            <a:r>
              <a:rPr lang="en-GB" sz="900" dirty="0" err="1">
                <a:hlinkClick r:id="rId4"/>
              </a:rPr>
              <a:t>Freeicons</a:t>
            </a:r>
            <a:r>
              <a:rPr lang="en-GB" sz="900" dirty="0"/>
              <a:t>   , </a:t>
            </a:r>
            <a:r>
              <a:rPr lang="en-GB" sz="900" dirty="0">
                <a:hlinkClick r:id="rId5"/>
              </a:rPr>
              <a:t>Shaking hands - Free icon from </a:t>
            </a:r>
            <a:r>
              <a:rPr lang="en-GB" sz="900" dirty="0" err="1">
                <a:hlinkClick r:id="rId5"/>
              </a:rPr>
              <a:t>Freeicons</a:t>
            </a:r>
            <a:r>
              <a:rPr lang="en-GB" sz="900" dirty="0"/>
              <a:t> ,   </a:t>
            </a:r>
            <a:r>
              <a:rPr lang="en-GB" sz="900" dirty="0">
                <a:hlinkClick r:id="rId6"/>
              </a:rPr>
              <a:t>Earth globe - Free icon from </a:t>
            </a:r>
            <a:r>
              <a:rPr lang="en-GB" sz="900" dirty="0" err="1">
                <a:hlinkClick r:id="rId6"/>
              </a:rPr>
              <a:t>Freeicons</a:t>
            </a:r>
            <a:endParaRPr lang="en-GB" sz="900" dirty="0"/>
          </a:p>
        </p:txBody>
      </p:sp>
      <p:sp>
        <p:nvSpPr>
          <p:cNvPr id="6" name="TextBox 5"/>
          <p:cNvSpPr txBox="1"/>
          <p:nvPr/>
        </p:nvSpPr>
        <p:spPr>
          <a:xfrm>
            <a:off x="4812145" y="3315855"/>
            <a:ext cx="5285550" cy="369332"/>
          </a:xfrm>
          <a:prstGeom prst="rect">
            <a:avLst/>
          </a:prstGeom>
          <a:noFill/>
        </p:spPr>
        <p:txBody>
          <a:bodyPr wrap="none" rtlCol="0">
            <a:spAutoFit/>
          </a:bodyPr>
          <a:lstStyle/>
          <a:p>
            <a:r>
              <a:rPr lang="en-GB" dirty="0"/>
              <a:t>The chapter is structured according to these disciplines</a:t>
            </a:r>
          </a:p>
        </p:txBody>
      </p:sp>
      <p:sp>
        <p:nvSpPr>
          <p:cNvPr id="19" name="Right Brace 18"/>
          <p:cNvSpPr/>
          <p:nvPr/>
        </p:nvSpPr>
        <p:spPr>
          <a:xfrm>
            <a:off x="4285673" y="2511505"/>
            <a:ext cx="323272" cy="203278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5" name="Afbeelding 4">
            <a:extLst>
              <a:ext uri="{FF2B5EF4-FFF2-40B4-BE49-F238E27FC236}">
                <a16:creationId xmlns:a16="http://schemas.microsoft.com/office/drawing/2014/main" id="{790DBD0B-553B-BFBA-9F2E-888A95CFB9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55386" y="3119504"/>
            <a:ext cx="816788" cy="816788"/>
          </a:xfrm>
          <a:prstGeom prst="rect">
            <a:avLst/>
          </a:prstGeom>
        </p:spPr>
      </p:pic>
    </p:spTree>
    <p:extLst>
      <p:ext uri="{BB962C8B-B14F-4D97-AF65-F5344CB8AC3E}">
        <p14:creationId xmlns:p14="http://schemas.microsoft.com/office/powerpoint/2010/main" val="1406646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2B4814-1FDF-8CB6-A236-7DEA0D9CFD9D}"/>
              </a:ext>
            </a:extLst>
          </p:cNvPr>
          <p:cNvSpPr/>
          <p:nvPr/>
        </p:nvSpPr>
        <p:spPr>
          <a:xfrm>
            <a:off x="-1" y="-26377"/>
            <a:ext cx="12192001" cy="884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D72ADA36-DE91-9CEC-FB94-C48846E4A3DF}"/>
              </a:ext>
            </a:extLst>
          </p:cNvPr>
          <p:cNvSpPr>
            <a:spLocks noGrp="1"/>
          </p:cNvSpPr>
          <p:nvPr>
            <p:ph type="title"/>
          </p:nvPr>
        </p:nvSpPr>
        <p:spPr/>
        <p:txBody>
          <a:bodyPr/>
          <a:lstStyle/>
          <a:p>
            <a:r>
              <a:rPr lang="en-GB" dirty="0"/>
              <a:t>Main differences between perspectives </a:t>
            </a:r>
          </a:p>
        </p:txBody>
      </p:sp>
      <p:sp>
        <p:nvSpPr>
          <p:cNvPr id="3" name="Tijdelijke aanduiding voor inhoud 2">
            <a:extLst>
              <a:ext uri="{FF2B5EF4-FFF2-40B4-BE49-F238E27FC236}">
                <a16:creationId xmlns:a16="http://schemas.microsoft.com/office/drawing/2014/main" id="{5F55CEA8-6710-ADCA-F9F6-B1F07223510A}"/>
              </a:ext>
            </a:extLst>
          </p:cNvPr>
          <p:cNvSpPr>
            <a:spLocks noGrp="1"/>
          </p:cNvSpPr>
          <p:nvPr>
            <p:ph idx="1"/>
          </p:nvPr>
        </p:nvSpPr>
        <p:spPr/>
        <p:txBody>
          <a:bodyPr/>
          <a:lstStyle/>
          <a:p>
            <a:pPr marL="457200" indent="-457200">
              <a:buFont typeface="+mj-lt"/>
              <a:buAutoNum type="arabicPeriod"/>
            </a:pPr>
            <a:endParaRPr lang="en-GB" dirty="0"/>
          </a:p>
          <a:p>
            <a:pPr marL="514350" indent="-514350">
              <a:buFont typeface="+mj-lt"/>
              <a:buAutoNum type="arabicPeriod"/>
            </a:pPr>
            <a:r>
              <a:rPr lang="en-GB" dirty="0"/>
              <a:t>Psychology describes a wider range of behavioural aspects than economics including emotions, morality and habits</a:t>
            </a:r>
            <a:br>
              <a:rPr lang="en-GB" dirty="0"/>
            </a:br>
            <a:endParaRPr lang="en-GB" dirty="0"/>
          </a:p>
          <a:p>
            <a:pPr marL="514350" indent="-514350">
              <a:buFont typeface="+mj-lt"/>
              <a:buAutoNum type="arabicPeriod"/>
            </a:pPr>
            <a:r>
              <a:rPr lang="en-GB" dirty="0"/>
              <a:t>Economics has a stronger focus on </a:t>
            </a:r>
            <a:r>
              <a:rPr lang="en-GB" dirty="0" err="1"/>
              <a:t>quantitive</a:t>
            </a:r>
            <a:r>
              <a:rPr lang="en-GB" dirty="0"/>
              <a:t> analyses than the psychological and   the geographical approach</a:t>
            </a:r>
            <a:br>
              <a:rPr lang="en-GB" dirty="0"/>
            </a:br>
            <a:endParaRPr lang="en-GB" dirty="0"/>
          </a:p>
          <a:p>
            <a:pPr marL="514350" indent="-514350">
              <a:buFont typeface="+mj-lt"/>
              <a:buAutoNum type="arabicPeriod"/>
            </a:pPr>
            <a:r>
              <a:rPr lang="en-GB" dirty="0"/>
              <a:t>The geographical approach is complementary to psychological and economics’ approaches</a:t>
            </a:r>
          </a:p>
          <a:p>
            <a:endParaRPr lang="en-GB" dirty="0"/>
          </a:p>
        </p:txBody>
      </p:sp>
      <p:pic>
        <p:nvPicPr>
          <p:cNvPr id="8" name="Afbeelding 7">
            <a:extLst>
              <a:ext uri="{FF2B5EF4-FFF2-40B4-BE49-F238E27FC236}">
                <a16:creationId xmlns:a16="http://schemas.microsoft.com/office/drawing/2014/main" id="{0CB55AA6-AA60-EF3A-3453-0015455C51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96474" y="38659"/>
            <a:ext cx="790142" cy="723714"/>
          </a:xfrm>
          <a:prstGeom prst="rect">
            <a:avLst/>
          </a:prstGeom>
        </p:spPr>
      </p:pic>
      <p:pic>
        <p:nvPicPr>
          <p:cNvPr id="10" name="Afbeelding 9">
            <a:extLst>
              <a:ext uri="{FF2B5EF4-FFF2-40B4-BE49-F238E27FC236}">
                <a16:creationId xmlns:a16="http://schemas.microsoft.com/office/drawing/2014/main" id="{A1D64735-69D3-4ABF-15E2-AF543AFDB4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937" y="38659"/>
            <a:ext cx="693845" cy="725564"/>
          </a:xfrm>
          <a:prstGeom prst="rect">
            <a:avLst/>
          </a:prstGeom>
        </p:spPr>
      </p:pic>
      <p:sp>
        <p:nvSpPr>
          <p:cNvPr id="11" name="Tekstvak 10">
            <a:extLst>
              <a:ext uri="{FF2B5EF4-FFF2-40B4-BE49-F238E27FC236}">
                <a16:creationId xmlns:a16="http://schemas.microsoft.com/office/drawing/2014/main" id="{E9B1E125-29FB-6100-5F11-060637D6C0BE}"/>
              </a:ext>
            </a:extLst>
          </p:cNvPr>
          <p:cNvSpPr txBox="1"/>
          <p:nvPr/>
        </p:nvSpPr>
        <p:spPr>
          <a:xfrm>
            <a:off x="8695849" y="139831"/>
            <a:ext cx="3174174" cy="523220"/>
          </a:xfrm>
          <a:prstGeom prst="rect">
            <a:avLst/>
          </a:prstGeom>
          <a:noFill/>
        </p:spPr>
        <p:txBody>
          <a:bodyPr wrap="square" rtlCol="0">
            <a:spAutoFit/>
          </a:bodyPr>
          <a:lstStyle/>
          <a:p>
            <a:r>
              <a:rPr lang="en-GB" sz="2800" dirty="0"/>
              <a:t>+                     +</a:t>
            </a:r>
          </a:p>
        </p:txBody>
      </p:sp>
      <p:pic>
        <p:nvPicPr>
          <p:cNvPr id="4" name="Afbeelding 3">
            <a:extLst>
              <a:ext uri="{FF2B5EF4-FFF2-40B4-BE49-F238E27FC236}">
                <a16:creationId xmlns:a16="http://schemas.microsoft.com/office/drawing/2014/main" id="{5C5D84CA-AD9B-FF6E-0003-F60F174056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88586" y="172155"/>
            <a:ext cx="865084" cy="533299"/>
          </a:xfrm>
          <a:prstGeom prst="rect">
            <a:avLst/>
          </a:prstGeom>
        </p:spPr>
      </p:pic>
    </p:spTree>
    <p:extLst>
      <p:ext uri="{BB962C8B-B14F-4D97-AF65-F5344CB8AC3E}">
        <p14:creationId xmlns:p14="http://schemas.microsoft.com/office/powerpoint/2010/main" val="1155059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E29AE-86B4-201A-D83C-E3B639046281}"/>
              </a:ext>
            </a:extLst>
          </p:cNvPr>
          <p:cNvSpPr>
            <a:spLocks noGrp="1"/>
          </p:cNvSpPr>
          <p:nvPr>
            <p:ph type="title"/>
          </p:nvPr>
        </p:nvSpPr>
        <p:spPr/>
        <p:txBody>
          <a:bodyPr/>
          <a:lstStyle/>
          <a:p>
            <a:r>
              <a:rPr lang="en-GB" dirty="0"/>
              <a:t>Conclusion</a:t>
            </a:r>
          </a:p>
        </p:txBody>
      </p:sp>
      <p:sp>
        <p:nvSpPr>
          <p:cNvPr id="6" name="Rechthoek 5">
            <a:extLst>
              <a:ext uri="{FF2B5EF4-FFF2-40B4-BE49-F238E27FC236}">
                <a16:creationId xmlns:a16="http://schemas.microsoft.com/office/drawing/2014/main" id="{07DAD868-08C1-2125-C038-8A33A44378DF}"/>
              </a:ext>
            </a:extLst>
          </p:cNvPr>
          <p:cNvSpPr/>
          <p:nvPr/>
        </p:nvSpPr>
        <p:spPr>
          <a:xfrm>
            <a:off x="-1" y="0"/>
            <a:ext cx="12192001" cy="884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Afbeelding 10">
            <a:extLst>
              <a:ext uri="{FF2B5EF4-FFF2-40B4-BE49-F238E27FC236}">
                <a16:creationId xmlns:a16="http://schemas.microsoft.com/office/drawing/2014/main" id="{A159380B-44EE-9B8B-5552-4F04C08BBC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96474" y="38659"/>
            <a:ext cx="790142" cy="723714"/>
          </a:xfrm>
          <a:prstGeom prst="rect">
            <a:avLst/>
          </a:prstGeom>
        </p:spPr>
      </p:pic>
      <p:pic>
        <p:nvPicPr>
          <p:cNvPr id="13" name="Afbeelding 12">
            <a:extLst>
              <a:ext uri="{FF2B5EF4-FFF2-40B4-BE49-F238E27FC236}">
                <a16:creationId xmlns:a16="http://schemas.microsoft.com/office/drawing/2014/main" id="{EDE72289-9CEC-29B3-1793-2CB305B20D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937" y="38659"/>
            <a:ext cx="693845" cy="725564"/>
          </a:xfrm>
          <a:prstGeom prst="rect">
            <a:avLst/>
          </a:prstGeom>
        </p:spPr>
      </p:pic>
      <p:sp>
        <p:nvSpPr>
          <p:cNvPr id="14" name="Tekstvak 13">
            <a:extLst>
              <a:ext uri="{FF2B5EF4-FFF2-40B4-BE49-F238E27FC236}">
                <a16:creationId xmlns:a16="http://schemas.microsoft.com/office/drawing/2014/main" id="{F8DF54D6-D331-ADB2-F827-F6EB3E31DA12}"/>
              </a:ext>
            </a:extLst>
          </p:cNvPr>
          <p:cNvSpPr txBox="1"/>
          <p:nvPr/>
        </p:nvSpPr>
        <p:spPr>
          <a:xfrm>
            <a:off x="8695849" y="139831"/>
            <a:ext cx="3174174" cy="523220"/>
          </a:xfrm>
          <a:prstGeom prst="rect">
            <a:avLst/>
          </a:prstGeom>
          <a:noFill/>
        </p:spPr>
        <p:txBody>
          <a:bodyPr wrap="square" rtlCol="0">
            <a:spAutoFit/>
          </a:bodyPr>
          <a:lstStyle/>
          <a:p>
            <a:r>
              <a:rPr lang="en-GB" sz="2800" dirty="0"/>
              <a:t>+                     +</a:t>
            </a:r>
          </a:p>
        </p:txBody>
      </p:sp>
      <p:pic>
        <p:nvPicPr>
          <p:cNvPr id="4" name="Afbeelding 3">
            <a:extLst>
              <a:ext uri="{FF2B5EF4-FFF2-40B4-BE49-F238E27FC236}">
                <a16:creationId xmlns:a16="http://schemas.microsoft.com/office/drawing/2014/main" id="{684A6F15-5747-2D8C-0472-370AADB7F3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21932" y="2657264"/>
            <a:ext cx="4808067" cy="3205378"/>
          </a:xfrm>
          <a:prstGeom prst="rect">
            <a:avLst/>
          </a:prstGeom>
        </p:spPr>
      </p:pic>
      <p:sp>
        <p:nvSpPr>
          <p:cNvPr id="10" name="Tekstvak 9">
            <a:extLst>
              <a:ext uri="{FF2B5EF4-FFF2-40B4-BE49-F238E27FC236}">
                <a16:creationId xmlns:a16="http://schemas.microsoft.com/office/drawing/2014/main" id="{14B8ACCB-14D9-CD9B-CAC9-C6BF4010B7FB}"/>
              </a:ext>
            </a:extLst>
          </p:cNvPr>
          <p:cNvSpPr txBox="1"/>
          <p:nvPr/>
        </p:nvSpPr>
        <p:spPr>
          <a:xfrm>
            <a:off x="657224" y="2484279"/>
            <a:ext cx="5789626" cy="5170646"/>
          </a:xfrm>
          <a:prstGeom prst="rect">
            <a:avLst/>
          </a:prstGeom>
          <a:noFill/>
        </p:spPr>
        <p:txBody>
          <a:bodyPr wrap="square" rtlCol="0">
            <a:spAutoFit/>
          </a:bodyPr>
          <a:lstStyle/>
          <a:p>
            <a:pPr marL="342900" indent="-342900">
              <a:buFontTx/>
              <a:buChar char="-"/>
            </a:pPr>
            <a:r>
              <a:rPr lang="en-GB" sz="2400" dirty="0"/>
              <a:t>The same phenomena is studied from different angles and with different emphases</a:t>
            </a:r>
          </a:p>
          <a:p>
            <a:pPr marL="342900" indent="-342900">
              <a:buFontTx/>
              <a:buChar char="-"/>
            </a:pPr>
            <a:endParaRPr lang="en-GB" sz="2400" dirty="0"/>
          </a:p>
          <a:p>
            <a:pPr marL="342900" indent="-342900">
              <a:buFontTx/>
              <a:buChar char="-"/>
            </a:pPr>
            <a:r>
              <a:rPr lang="en-GB" sz="2400" dirty="0"/>
              <a:t>The combination of the disciplinary perspectives can lead to a more comprehensive understanding of travel behaviour</a:t>
            </a:r>
          </a:p>
          <a:p>
            <a:r>
              <a:rPr lang="en-GB" sz="2400" dirty="0">
                <a:sym typeface="Wingdings" panose="05000000000000000000" pitchFamily="2" charset="2"/>
              </a:rPr>
              <a:t>	 Use that to i</a:t>
            </a:r>
            <a:r>
              <a:rPr lang="en-GB" sz="2400" dirty="0"/>
              <a:t>ncrease the effectiveness 	of integral transport policies</a:t>
            </a:r>
          </a:p>
          <a:p>
            <a:pPr marL="342900" indent="-342900">
              <a:buFontTx/>
              <a:buChar char="-"/>
            </a:pPr>
            <a:endParaRPr lang="en-GB" sz="2400" dirty="0"/>
          </a:p>
          <a:p>
            <a:pPr marL="342900" indent="-342900">
              <a:buFontTx/>
              <a:buChar char="-"/>
            </a:pPr>
            <a:endParaRPr lang="en-GB" sz="2400" dirty="0"/>
          </a:p>
          <a:p>
            <a:pPr marL="342900" indent="-342900">
              <a:buFontTx/>
              <a:buChar char="-"/>
            </a:pPr>
            <a:endParaRPr lang="en-GB" sz="2400" dirty="0"/>
          </a:p>
          <a:p>
            <a:endParaRPr lang="en-GB" dirty="0"/>
          </a:p>
        </p:txBody>
      </p:sp>
      <p:sp>
        <p:nvSpPr>
          <p:cNvPr id="15" name="Tekstvak 14">
            <a:extLst>
              <a:ext uri="{FF2B5EF4-FFF2-40B4-BE49-F238E27FC236}">
                <a16:creationId xmlns:a16="http://schemas.microsoft.com/office/drawing/2014/main" id="{8E4FBEC1-4290-B551-5659-66F91A950821}"/>
              </a:ext>
            </a:extLst>
          </p:cNvPr>
          <p:cNvSpPr txBox="1"/>
          <p:nvPr/>
        </p:nvSpPr>
        <p:spPr>
          <a:xfrm>
            <a:off x="6525599" y="5862642"/>
            <a:ext cx="4904400" cy="230832"/>
          </a:xfrm>
          <a:prstGeom prst="rect">
            <a:avLst/>
          </a:prstGeom>
          <a:noFill/>
        </p:spPr>
        <p:txBody>
          <a:bodyPr wrap="square">
            <a:spAutoFit/>
          </a:bodyPr>
          <a:lstStyle/>
          <a:p>
            <a:r>
              <a:rPr lang="en-GB" sz="900" dirty="0">
                <a:hlinkClick r:id="rId6"/>
              </a:rPr>
              <a:t>Growth - Free image on </a:t>
            </a:r>
            <a:r>
              <a:rPr lang="en-GB" sz="900" dirty="0" err="1">
                <a:hlinkClick r:id="rId6"/>
              </a:rPr>
              <a:t>Pixabay</a:t>
            </a:r>
            <a:r>
              <a:rPr lang="en-GB" sz="900" dirty="0"/>
              <a:t> </a:t>
            </a:r>
          </a:p>
        </p:txBody>
      </p:sp>
      <p:pic>
        <p:nvPicPr>
          <p:cNvPr id="3" name="Afbeelding 2">
            <a:extLst>
              <a:ext uri="{FF2B5EF4-FFF2-40B4-BE49-F238E27FC236}">
                <a16:creationId xmlns:a16="http://schemas.microsoft.com/office/drawing/2014/main" id="{F4F1AC9C-B177-44B0-C1FF-DA652B1162F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88586" y="172155"/>
            <a:ext cx="865084" cy="533299"/>
          </a:xfrm>
          <a:prstGeom prst="rect">
            <a:avLst/>
          </a:prstGeom>
        </p:spPr>
      </p:pic>
    </p:spTree>
    <p:extLst>
      <p:ext uri="{BB962C8B-B14F-4D97-AF65-F5344CB8AC3E}">
        <p14:creationId xmlns:p14="http://schemas.microsoft.com/office/powerpoint/2010/main" val="603698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weg, worm&#10;&#10;Automatisch gegenereerde beschrijving">
            <a:extLst>
              <a:ext uri="{FF2B5EF4-FFF2-40B4-BE49-F238E27FC236}">
                <a16:creationId xmlns:a16="http://schemas.microsoft.com/office/drawing/2014/main" id="{ED4DB441-80E4-763B-86F7-B457B85727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808556" y="-2808556"/>
            <a:ext cx="7221346" cy="12838458"/>
          </a:xfrm>
          <a:prstGeom prst="rect">
            <a:avLst/>
          </a:prstGeom>
        </p:spPr>
      </p:pic>
      <p:sp>
        <p:nvSpPr>
          <p:cNvPr id="5" name="Tekstvak 4">
            <a:extLst>
              <a:ext uri="{FF2B5EF4-FFF2-40B4-BE49-F238E27FC236}">
                <a16:creationId xmlns:a16="http://schemas.microsoft.com/office/drawing/2014/main" id="{AA52A81F-E1CB-C5DD-DF58-DB7E0B8F7ACB}"/>
              </a:ext>
            </a:extLst>
          </p:cNvPr>
          <p:cNvSpPr txBox="1"/>
          <p:nvPr/>
        </p:nvSpPr>
        <p:spPr>
          <a:xfrm>
            <a:off x="0" y="200881"/>
            <a:ext cx="9784080" cy="1046440"/>
          </a:xfrm>
          <a:prstGeom prst="rect">
            <a:avLst/>
          </a:prstGeom>
          <a:solidFill>
            <a:schemeClr val="accent4">
              <a:lumMod val="60000"/>
              <a:lumOff val="40000"/>
              <a:alpha val="81000"/>
            </a:schemeClr>
          </a:solidFill>
        </p:spPr>
        <p:txBody>
          <a:bodyPr wrap="square">
            <a:spAutoFit/>
          </a:bodyPr>
          <a:lstStyle/>
          <a:p>
            <a:pPr algn="r"/>
            <a:r>
              <a:rPr lang="nl-NL" sz="4400" dirty="0">
                <a:solidFill>
                  <a:schemeClr val="bg1"/>
                </a:solidFill>
                <a:latin typeface="Goudy Old Style" panose="02020502050305020303" pitchFamily="18" charset="0"/>
              </a:rPr>
              <a:t>The Transport System and Transport Policy</a:t>
            </a:r>
          </a:p>
          <a:p>
            <a:pPr algn="r"/>
            <a:r>
              <a:rPr lang="nl-NL" sz="1600" dirty="0" err="1">
                <a:solidFill>
                  <a:schemeClr val="bg1"/>
                </a:solidFill>
                <a:latin typeface="Goudy Old Style" panose="02020502050305020303" pitchFamily="18" charset="0"/>
              </a:rPr>
              <a:t>Edited</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by</a:t>
            </a:r>
            <a:r>
              <a:rPr lang="nl-NL" sz="1600" dirty="0">
                <a:solidFill>
                  <a:schemeClr val="bg1"/>
                </a:solidFill>
                <a:latin typeface="Goudy Old Style" panose="02020502050305020303" pitchFamily="18" charset="0"/>
              </a:rPr>
              <a:t> Bert van Wee, Jan Anne </a:t>
            </a:r>
            <a:r>
              <a:rPr lang="nl-NL" sz="1600" dirty="0" err="1">
                <a:solidFill>
                  <a:schemeClr val="bg1"/>
                </a:solidFill>
                <a:latin typeface="Goudy Old Style" panose="02020502050305020303" pitchFamily="18" charset="0"/>
              </a:rPr>
              <a:t>Annema</a:t>
            </a:r>
            <a:r>
              <a:rPr lang="nl-NL" sz="1600" dirty="0">
                <a:solidFill>
                  <a:schemeClr val="bg1"/>
                </a:solidFill>
                <a:latin typeface="Goudy Old Style" panose="02020502050305020303" pitchFamily="18" charset="0"/>
              </a:rPr>
              <a:t>, David </a:t>
            </a:r>
            <a:r>
              <a:rPr lang="nl-NL" sz="1600" dirty="0" err="1">
                <a:solidFill>
                  <a:schemeClr val="bg1"/>
                </a:solidFill>
                <a:latin typeface="Goudy Old Style" panose="02020502050305020303" pitchFamily="18" charset="0"/>
              </a:rPr>
              <a:t>Banister</a:t>
            </a:r>
            <a:r>
              <a:rPr lang="nl-NL" sz="1600" dirty="0">
                <a:solidFill>
                  <a:schemeClr val="bg1"/>
                </a:solidFill>
                <a:latin typeface="Goudy Old Style" panose="02020502050305020303" pitchFamily="18" charset="0"/>
              </a:rPr>
              <a:t> and </a:t>
            </a:r>
            <a:r>
              <a:rPr lang="nl-NL" sz="1600" dirty="0" err="1">
                <a:solidFill>
                  <a:schemeClr val="bg1"/>
                </a:solidFill>
                <a:latin typeface="Goudy Old Style" panose="02020502050305020303" pitchFamily="18" charset="0"/>
              </a:rPr>
              <a:t>Baiba</a:t>
            </a:r>
            <a:r>
              <a:rPr lang="nl-NL" sz="1600" dirty="0">
                <a:solidFill>
                  <a:schemeClr val="bg1"/>
                </a:solidFill>
                <a:latin typeface="Goudy Old Style" panose="02020502050305020303" pitchFamily="18" charset="0"/>
              </a:rPr>
              <a:t> </a:t>
            </a:r>
            <a:r>
              <a:rPr lang="nl-NL" sz="1600" dirty="0" err="1">
                <a:solidFill>
                  <a:schemeClr val="bg1"/>
                </a:solidFill>
                <a:latin typeface="Goudy Old Style" panose="02020502050305020303" pitchFamily="18" charset="0"/>
              </a:rPr>
              <a:t>Pudãne</a:t>
            </a:r>
            <a:endParaRPr lang="nl-NL" sz="1600" dirty="0">
              <a:solidFill>
                <a:schemeClr val="bg1"/>
              </a:solidFill>
            </a:endParaRPr>
          </a:p>
        </p:txBody>
      </p:sp>
      <p:pic>
        <p:nvPicPr>
          <p:cNvPr id="7" name="Afbeelding 6">
            <a:extLst>
              <a:ext uri="{FF2B5EF4-FFF2-40B4-BE49-F238E27FC236}">
                <a16:creationId xmlns:a16="http://schemas.microsoft.com/office/drawing/2014/main" id="{E35149B7-3BCB-3F6A-BA5B-3FD51C813141}"/>
              </a:ext>
            </a:extLst>
          </p:cNvPr>
          <p:cNvPicPr>
            <a:picLocks noChangeAspect="1"/>
          </p:cNvPicPr>
          <p:nvPr/>
        </p:nvPicPr>
        <p:blipFill>
          <a:blip r:embed="rId3"/>
          <a:stretch>
            <a:fillRect/>
          </a:stretch>
        </p:blipFill>
        <p:spPr>
          <a:xfrm>
            <a:off x="6021238" y="5926992"/>
            <a:ext cx="5922141" cy="730127"/>
          </a:xfrm>
          <a:prstGeom prst="rect">
            <a:avLst/>
          </a:prstGeom>
        </p:spPr>
      </p:pic>
      <p:sp>
        <p:nvSpPr>
          <p:cNvPr id="9" name="Tekstvak 8">
            <a:extLst>
              <a:ext uri="{FF2B5EF4-FFF2-40B4-BE49-F238E27FC236}">
                <a16:creationId xmlns:a16="http://schemas.microsoft.com/office/drawing/2014/main" id="{B7DA1B25-B255-3FA5-A83B-4A67DE2DEE74}"/>
              </a:ext>
            </a:extLst>
          </p:cNvPr>
          <p:cNvSpPr txBox="1"/>
          <p:nvPr/>
        </p:nvSpPr>
        <p:spPr>
          <a:xfrm>
            <a:off x="0" y="2232564"/>
            <a:ext cx="9784080" cy="1877437"/>
          </a:xfrm>
          <a:prstGeom prst="rect">
            <a:avLst/>
          </a:prstGeom>
          <a:solidFill>
            <a:schemeClr val="accent4">
              <a:lumMod val="60000"/>
              <a:lumOff val="40000"/>
              <a:alpha val="75000"/>
            </a:schemeClr>
          </a:solidFill>
        </p:spPr>
        <p:txBody>
          <a:bodyPr wrap="square">
            <a:spAutoFit/>
          </a:bodyPr>
          <a:lstStyle/>
          <a:p>
            <a:r>
              <a:rPr lang="nl-NL" sz="3200" b="1" dirty="0" err="1">
                <a:latin typeface="Goudy Old Style" panose="02020502050305020303" pitchFamily="18" charset="0"/>
              </a:rPr>
              <a:t>Chapter</a:t>
            </a:r>
            <a:r>
              <a:rPr lang="nl-NL" sz="3200" b="1" dirty="0">
                <a:latin typeface="Goudy Old Style" panose="02020502050305020303" pitchFamily="18" charset="0"/>
              </a:rPr>
              <a:t> 3: </a:t>
            </a:r>
            <a:r>
              <a:rPr lang="en-GB" sz="3200" b="1" dirty="0">
                <a:latin typeface="Goudy Old Style" panose="02020502050305020303" pitchFamily="18" charset="0"/>
              </a:rPr>
              <a:t>Individual needs, opportunities and travel behaviour: a multidisciplinary perspective based on psychology, economics and geography</a:t>
            </a:r>
          </a:p>
          <a:p>
            <a:r>
              <a:rPr lang="nl-NL" sz="2000" b="1" dirty="0" err="1">
                <a:latin typeface="Goudy Old Style" panose="02020502050305020303" pitchFamily="18" charset="0"/>
              </a:rPr>
              <a:t>Authors</a:t>
            </a:r>
            <a:r>
              <a:rPr lang="nl-NL" sz="2000" b="1" dirty="0">
                <a:latin typeface="Goudy Old Style" panose="02020502050305020303" pitchFamily="18" charset="0"/>
              </a:rPr>
              <a:t>: Martin </a:t>
            </a:r>
            <a:r>
              <a:rPr lang="nl-NL" sz="2000" b="1" dirty="0" err="1">
                <a:latin typeface="Goudy Old Style" panose="02020502050305020303" pitchFamily="18" charset="0"/>
              </a:rPr>
              <a:t>Dijst</a:t>
            </a:r>
            <a:r>
              <a:rPr lang="nl-NL" sz="2000" b="1" dirty="0">
                <a:latin typeface="Goudy Old Style" panose="02020502050305020303" pitchFamily="18" charset="0"/>
              </a:rPr>
              <a:t>, Piet Rietveld, Linda Steg, Janet </a:t>
            </a:r>
            <a:r>
              <a:rPr lang="nl-NL" sz="2000" b="1" dirty="0" err="1">
                <a:latin typeface="Goudy Old Style" panose="02020502050305020303" pitchFamily="18" charset="0"/>
              </a:rPr>
              <a:t>Veldstra</a:t>
            </a:r>
            <a:r>
              <a:rPr lang="nl-NL" sz="2000" b="1" dirty="0">
                <a:latin typeface="Goudy Old Style" panose="02020502050305020303" pitchFamily="18" charset="0"/>
              </a:rPr>
              <a:t> and Erik Verhoef</a:t>
            </a:r>
            <a:endParaRPr lang="nl-NL" sz="2000" b="1" dirty="0"/>
          </a:p>
        </p:txBody>
      </p:sp>
      <p:sp>
        <p:nvSpPr>
          <p:cNvPr id="6" name="Tekstvak 5">
            <a:extLst>
              <a:ext uri="{FF2B5EF4-FFF2-40B4-BE49-F238E27FC236}">
                <a16:creationId xmlns:a16="http://schemas.microsoft.com/office/drawing/2014/main" id="{E233EA17-F8DC-962F-26B3-80F85F9B99CB}"/>
              </a:ext>
            </a:extLst>
          </p:cNvPr>
          <p:cNvSpPr txBox="1"/>
          <p:nvPr/>
        </p:nvSpPr>
        <p:spPr>
          <a:xfrm>
            <a:off x="141400" y="6541703"/>
            <a:ext cx="2187021" cy="230832"/>
          </a:xfrm>
          <a:prstGeom prst="rect">
            <a:avLst/>
          </a:prstGeom>
          <a:solidFill>
            <a:schemeClr val="bg1">
              <a:lumMod val="75000"/>
            </a:schemeClr>
          </a:solidFill>
        </p:spPr>
        <p:txBody>
          <a:bodyPr wrap="square">
            <a:spAutoFit/>
          </a:bodyPr>
          <a:lstStyle/>
          <a:p>
            <a:r>
              <a:rPr lang="en-GB" sz="900" dirty="0">
                <a:hlinkClick r:id="rId4"/>
              </a:rPr>
              <a:t>Road from the air - Free image from </a:t>
            </a:r>
            <a:r>
              <a:rPr lang="en-GB" sz="900" dirty="0" err="1">
                <a:hlinkClick r:id="rId4"/>
              </a:rPr>
              <a:t>Pexels</a:t>
            </a:r>
            <a:r>
              <a:rPr lang="en-GB" sz="900" dirty="0"/>
              <a:t> </a:t>
            </a:r>
          </a:p>
        </p:txBody>
      </p:sp>
    </p:spTree>
    <p:extLst>
      <p:ext uri="{BB962C8B-B14F-4D97-AF65-F5344CB8AC3E}">
        <p14:creationId xmlns:p14="http://schemas.microsoft.com/office/powerpoint/2010/main" val="1973779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94A06-8A71-706A-CAB3-F753EFE31071}"/>
              </a:ext>
            </a:extLst>
          </p:cNvPr>
          <p:cNvSpPr>
            <a:spLocks noGrp="1"/>
          </p:cNvSpPr>
          <p:nvPr>
            <p:ph type="title"/>
          </p:nvPr>
        </p:nvSpPr>
        <p:spPr/>
        <p:txBody>
          <a:bodyPr>
            <a:normAutofit/>
          </a:bodyPr>
          <a:lstStyle/>
          <a:p>
            <a:r>
              <a:rPr lang="nl-NL" sz="5100" dirty="0"/>
              <a:t>Design </a:t>
            </a:r>
            <a:r>
              <a:rPr lang="nl-NL" sz="5100" dirty="0" err="1"/>
              <a:t>better</a:t>
            </a:r>
            <a:r>
              <a:rPr lang="nl-NL" sz="5100" dirty="0"/>
              <a:t> </a:t>
            </a:r>
            <a:r>
              <a:rPr lang="en-US" sz="5100" dirty="0"/>
              <a:t>transport</a:t>
            </a:r>
            <a:r>
              <a:rPr lang="nl-NL" sz="5100" dirty="0"/>
              <a:t> </a:t>
            </a:r>
            <a:r>
              <a:rPr lang="nl-NL" sz="5100" dirty="0" err="1"/>
              <a:t>policies</a:t>
            </a:r>
            <a:endParaRPr lang="en-GB" sz="5100" dirty="0"/>
          </a:p>
        </p:txBody>
      </p:sp>
      <p:sp>
        <p:nvSpPr>
          <p:cNvPr id="7" name="Tekstvak 6">
            <a:extLst>
              <a:ext uri="{FF2B5EF4-FFF2-40B4-BE49-F238E27FC236}">
                <a16:creationId xmlns:a16="http://schemas.microsoft.com/office/drawing/2014/main" id="{C3D777AF-C6E8-395D-0BEA-CD57913BE6FD}"/>
              </a:ext>
            </a:extLst>
          </p:cNvPr>
          <p:cNvSpPr txBox="1"/>
          <p:nvPr/>
        </p:nvSpPr>
        <p:spPr>
          <a:xfrm>
            <a:off x="670357" y="1809049"/>
            <a:ext cx="9872231" cy="461665"/>
          </a:xfrm>
          <a:prstGeom prst="rect">
            <a:avLst/>
          </a:prstGeom>
          <a:noFill/>
        </p:spPr>
        <p:txBody>
          <a:bodyPr wrap="square" rtlCol="0">
            <a:spAutoFit/>
          </a:bodyPr>
          <a:lstStyle/>
          <a:p>
            <a:pPr marL="0" indent="0">
              <a:buNone/>
            </a:pPr>
            <a:r>
              <a:rPr lang="en-GB" sz="2400" dirty="0"/>
              <a:t>Congestion, reliance on car – still on the policy agendas of Western countries:</a:t>
            </a:r>
          </a:p>
        </p:txBody>
      </p:sp>
      <p:pic>
        <p:nvPicPr>
          <p:cNvPr id="5" name="Afbeelding 4" descr="Afbeelding met scène, weg, buiten, spoor&#10;&#10;Automatisch gegenereerde beschrijving">
            <a:extLst>
              <a:ext uri="{FF2B5EF4-FFF2-40B4-BE49-F238E27FC236}">
                <a16:creationId xmlns:a16="http://schemas.microsoft.com/office/drawing/2014/main" id="{AC952ABB-A857-78EC-6032-3908DD2E8B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12957" y="2451816"/>
            <a:ext cx="5517042" cy="3678027"/>
          </a:xfrm>
          <a:prstGeom prst="rect">
            <a:avLst/>
          </a:prstGeom>
        </p:spPr>
      </p:pic>
      <p:sp>
        <p:nvSpPr>
          <p:cNvPr id="8" name="Tekstvak 7">
            <a:extLst>
              <a:ext uri="{FF2B5EF4-FFF2-40B4-BE49-F238E27FC236}">
                <a16:creationId xmlns:a16="http://schemas.microsoft.com/office/drawing/2014/main" id="{E9C83A57-3F83-EC33-9FAA-E43B7C84DB19}"/>
              </a:ext>
            </a:extLst>
          </p:cNvPr>
          <p:cNvSpPr txBox="1"/>
          <p:nvPr/>
        </p:nvSpPr>
        <p:spPr>
          <a:xfrm>
            <a:off x="5912957" y="6129843"/>
            <a:ext cx="6094708" cy="230832"/>
          </a:xfrm>
          <a:prstGeom prst="rect">
            <a:avLst/>
          </a:prstGeom>
          <a:noFill/>
        </p:spPr>
        <p:txBody>
          <a:bodyPr wrap="square">
            <a:spAutoFit/>
          </a:bodyPr>
          <a:lstStyle/>
          <a:p>
            <a:r>
              <a:rPr lang="en-GB" sz="900" dirty="0">
                <a:hlinkClick r:id="rId3"/>
              </a:rPr>
              <a:t>Congestion - Free image on </a:t>
            </a:r>
            <a:r>
              <a:rPr lang="en-GB" sz="900" dirty="0" err="1">
                <a:hlinkClick r:id="rId3"/>
              </a:rPr>
              <a:t>Pixabay</a:t>
            </a:r>
            <a:r>
              <a:rPr lang="en-GB" sz="900" dirty="0"/>
              <a:t> </a:t>
            </a:r>
          </a:p>
        </p:txBody>
      </p:sp>
      <p:pic>
        <p:nvPicPr>
          <p:cNvPr id="9" name="Afbeelding 4" descr="Afbeelding met tekst, buiten, nacht, teken&#10;&#10;Automatisch gegenereerde beschrijving">
            <a:extLst>
              <a:ext uri="{FF2B5EF4-FFF2-40B4-BE49-F238E27FC236}">
                <a16:creationId xmlns:a16="http://schemas.microsoft.com/office/drawing/2014/main" id="{731EE2F6-7A94-63E8-10E5-C9C6996844D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1804" y="2444376"/>
            <a:ext cx="4562108" cy="3685467"/>
          </a:xfrm>
          <a:prstGeom prst="rect">
            <a:avLst/>
          </a:prstGeom>
          <a:noFill/>
        </p:spPr>
      </p:pic>
      <p:sp>
        <p:nvSpPr>
          <p:cNvPr id="10" name="Tekstvak 7">
            <a:extLst>
              <a:ext uri="{FF2B5EF4-FFF2-40B4-BE49-F238E27FC236}">
                <a16:creationId xmlns:a16="http://schemas.microsoft.com/office/drawing/2014/main" id="{6096C389-269E-4611-F183-525121346755}"/>
              </a:ext>
            </a:extLst>
          </p:cNvPr>
          <p:cNvSpPr txBox="1"/>
          <p:nvPr/>
        </p:nvSpPr>
        <p:spPr>
          <a:xfrm>
            <a:off x="670357" y="6147715"/>
            <a:ext cx="2271170" cy="233406"/>
          </a:xfrm>
          <a:prstGeom prst="rect">
            <a:avLst/>
          </a:prstGeom>
          <a:noFill/>
        </p:spPr>
        <p:txBody>
          <a:bodyPr wrap="square" rtlCol="0">
            <a:spAutoFit/>
          </a:bodyPr>
          <a:lstStyle/>
          <a:p>
            <a:r>
              <a:rPr lang="en-GB" sz="900" dirty="0">
                <a:hlinkClick r:id="rId5"/>
              </a:rPr>
              <a:t>Expect delays sign - Free image on </a:t>
            </a:r>
            <a:r>
              <a:rPr lang="en-GB" sz="900" dirty="0" err="1">
                <a:hlinkClick r:id="rId5"/>
              </a:rPr>
              <a:t>Unsplash</a:t>
            </a:r>
            <a:r>
              <a:rPr lang="en-GB" sz="900" dirty="0"/>
              <a:t> </a:t>
            </a:r>
          </a:p>
        </p:txBody>
      </p:sp>
    </p:spTree>
    <p:extLst>
      <p:ext uri="{BB962C8B-B14F-4D97-AF65-F5344CB8AC3E}">
        <p14:creationId xmlns:p14="http://schemas.microsoft.com/office/powerpoint/2010/main" val="1409500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94A06-8A71-706A-CAB3-F753EFE31071}"/>
              </a:ext>
            </a:extLst>
          </p:cNvPr>
          <p:cNvSpPr>
            <a:spLocks noGrp="1"/>
          </p:cNvSpPr>
          <p:nvPr>
            <p:ph type="title"/>
          </p:nvPr>
        </p:nvSpPr>
        <p:spPr/>
        <p:txBody>
          <a:bodyPr/>
          <a:lstStyle/>
          <a:p>
            <a:r>
              <a:rPr lang="en-GB" dirty="0"/>
              <a:t>Design better transport policies</a:t>
            </a:r>
          </a:p>
        </p:txBody>
      </p:sp>
      <p:sp>
        <p:nvSpPr>
          <p:cNvPr id="7" name="Tekstvak 6">
            <a:extLst>
              <a:ext uri="{FF2B5EF4-FFF2-40B4-BE49-F238E27FC236}">
                <a16:creationId xmlns:a16="http://schemas.microsoft.com/office/drawing/2014/main" id="{C3D777AF-C6E8-395D-0BEA-CD57913BE6FD}"/>
              </a:ext>
            </a:extLst>
          </p:cNvPr>
          <p:cNvSpPr txBox="1"/>
          <p:nvPr/>
        </p:nvSpPr>
        <p:spPr>
          <a:xfrm>
            <a:off x="722180" y="1964939"/>
            <a:ext cx="5773877" cy="4185761"/>
          </a:xfrm>
          <a:prstGeom prst="rect">
            <a:avLst/>
          </a:prstGeom>
          <a:noFill/>
        </p:spPr>
        <p:txBody>
          <a:bodyPr wrap="square" rtlCol="0">
            <a:spAutoFit/>
          </a:bodyPr>
          <a:lstStyle/>
          <a:p>
            <a:r>
              <a:rPr lang="en-GB" sz="2200" dirty="0"/>
              <a:t>New transport innovations create new items on policy agenda’s</a:t>
            </a:r>
          </a:p>
          <a:p>
            <a:endParaRPr lang="en-GB" sz="2200" dirty="0"/>
          </a:p>
          <a:p>
            <a:r>
              <a:rPr lang="en-GB" sz="2200" dirty="0"/>
              <a:t>Example: </a:t>
            </a:r>
            <a:r>
              <a:rPr lang="en-GB" sz="2200" dirty="0" err="1"/>
              <a:t>MaaS</a:t>
            </a:r>
            <a:endParaRPr lang="en-GB" sz="2200" dirty="0"/>
          </a:p>
          <a:p>
            <a:r>
              <a:rPr lang="en-GB" sz="2200" dirty="0"/>
              <a:t>= Mobility-as-a-Service, to integrate transport modes and mobility services into one mobility service accessible on demand</a:t>
            </a:r>
          </a:p>
          <a:p>
            <a:endParaRPr lang="en-GB" sz="2200" dirty="0"/>
          </a:p>
          <a:p>
            <a:r>
              <a:rPr lang="en-GB" sz="2200" dirty="0"/>
              <a:t>Challenge: how to stimulate the adoption of innovations, such as </a:t>
            </a:r>
            <a:r>
              <a:rPr lang="en-GB" sz="2200" dirty="0" err="1"/>
              <a:t>MaaS</a:t>
            </a:r>
            <a:r>
              <a:rPr lang="en-GB" sz="2200" dirty="0"/>
              <a:t>?</a:t>
            </a:r>
          </a:p>
          <a:p>
            <a:endParaRPr lang="en-GB" sz="2200" dirty="0"/>
          </a:p>
          <a:p>
            <a:endParaRPr lang="en-GB" sz="2400" dirty="0"/>
          </a:p>
        </p:txBody>
      </p:sp>
      <p:pic>
        <p:nvPicPr>
          <p:cNvPr id="4" name="Afbeelding 3" descr="Afbeelding met tekst&#10;&#10;Automatisch gegenereerde beschrijving">
            <a:extLst>
              <a:ext uri="{FF2B5EF4-FFF2-40B4-BE49-F238E27FC236}">
                <a16:creationId xmlns:a16="http://schemas.microsoft.com/office/drawing/2014/main" id="{49A833AD-E4B3-0573-6CFA-8321A80C7E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2607" y="2157731"/>
            <a:ext cx="4580841" cy="3059656"/>
          </a:xfrm>
          <a:prstGeom prst="rect">
            <a:avLst/>
          </a:prstGeom>
        </p:spPr>
      </p:pic>
      <p:sp>
        <p:nvSpPr>
          <p:cNvPr id="9" name="Tekstvak 8">
            <a:extLst>
              <a:ext uri="{FF2B5EF4-FFF2-40B4-BE49-F238E27FC236}">
                <a16:creationId xmlns:a16="http://schemas.microsoft.com/office/drawing/2014/main" id="{F7AF90C1-01F9-03C1-FD32-43DABD739D16}"/>
              </a:ext>
            </a:extLst>
          </p:cNvPr>
          <p:cNvSpPr txBox="1"/>
          <p:nvPr/>
        </p:nvSpPr>
        <p:spPr>
          <a:xfrm>
            <a:off x="6561013" y="5229677"/>
            <a:ext cx="6097464" cy="230832"/>
          </a:xfrm>
          <a:prstGeom prst="rect">
            <a:avLst/>
          </a:prstGeom>
          <a:noFill/>
        </p:spPr>
        <p:txBody>
          <a:bodyPr wrap="square">
            <a:spAutoFit/>
          </a:bodyPr>
          <a:lstStyle/>
          <a:p>
            <a:r>
              <a:rPr lang="en-GB" sz="900" dirty="0">
                <a:hlinkClick r:id="rId4"/>
              </a:rPr>
              <a:t>Mobility on phone - Free image on </a:t>
            </a:r>
            <a:r>
              <a:rPr lang="en-GB" sz="900" dirty="0" err="1">
                <a:hlinkClick r:id="rId4"/>
              </a:rPr>
              <a:t>Unsplash</a:t>
            </a:r>
            <a:r>
              <a:rPr lang="en-GB" sz="900" dirty="0"/>
              <a:t> </a:t>
            </a:r>
          </a:p>
        </p:txBody>
      </p:sp>
      <p:sp>
        <p:nvSpPr>
          <p:cNvPr id="3" name="Rechthoek 2">
            <a:extLst>
              <a:ext uri="{FF2B5EF4-FFF2-40B4-BE49-F238E27FC236}">
                <a16:creationId xmlns:a16="http://schemas.microsoft.com/office/drawing/2014/main" id="{17E252A3-722A-E042-4E18-1FE284412298}"/>
              </a:ext>
            </a:extLst>
          </p:cNvPr>
          <p:cNvSpPr/>
          <p:nvPr/>
        </p:nvSpPr>
        <p:spPr>
          <a:xfrm>
            <a:off x="824753" y="5621782"/>
            <a:ext cx="1604682" cy="10578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Calibri,sans-serif"/>
              </a:rPr>
              <a:t>Motivations to use new travel modes</a:t>
            </a:r>
            <a:endParaRPr lang="en-GB" dirty="0"/>
          </a:p>
        </p:txBody>
      </p:sp>
      <p:sp>
        <p:nvSpPr>
          <p:cNvPr id="5" name="Rechthoek 4">
            <a:extLst>
              <a:ext uri="{FF2B5EF4-FFF2-40B4-BE49-F238E27FC236}">
                <a16:creationId xmlns:a16="http://schemas.microsoft.com/office/drawing/2014/main" id="{FA88F99D-DD43-684A-4D4C-6145B41FC9ED}"/>
              </a:ext>
            </a:extLst>
          </p:cNvPr>
          <p:cNvSpPr/>
          <p:nvPr/>
        </p:nvSpPr>
        <p:spPr>
          <a:xfrm>
            <a:off x="3660405" y="5621782"/>
            <a:ext cx="1604682" cy="10578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Calibri,sans-serif"/>
              </a:rPr>
              <a:t>Strategies to promote </a:t>
            </a:r>
            <a:r>
              <a:rPr lang="en-GB" sz="1800" dirty="0" err="1">
                <a:effectLst/>
                <a:latin typeface="Calibri,sans-serif"/>
              </a:rPr>
              <a:t>MaaS</a:t>
            </a:r>
            <a:endParaRPr lang="en-GB" dirty="0"/>
          </a:p>
        </p:txBody>
      </p:sp>
      <p:sp>
        <p:nvSpPr>
          <p:cNvPr id="6" name="Pijl: rechts 5">
            <a:extLst>
              <a:ext uri="{FF2B5EF4-FFF2-40B4-BE49-F238E27FC236}">
                <a16:creationId xmlns:a16="http://schemas.microsoft.com/office/drawing/2014/main" id="{BB8F6D4A-0BBA-D69A-E1D8-82340965EFCF}"/>
              </a:ext>
            </a:extLst>
          </p:cNvPr>
          <p:cNvSpPr/>
          <p:nvPr/>
        </p:nvSpPr>
        <p:spPr>
          <a:xfrm>
            <a:off x="2425957" y="5877276"/>
            <a:ext cx="1183341" cy="546847"/>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4518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descr="Afbeelding met diagram&#10;&#10;Automatisch gegenereerde beschrijving">
            <a:extLst>
              <a:ext uri="{FF2B5EF4-FFF2-40B4-BE49-F238E27FC236}">
                <a16:creationId xmlns:a16="http://schemas.microsoft.com/office/drawing/2014/main" id="{F97D1617-702D-4AD5-C5B4-C38900B532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7762" y="2233262"/>
            <a:ext cx="5963120" cy="3679322"/>
          </a:xfrm>
          <a:prstGeom prst="rect">
            <a:avLst/>
          </a:prstGeom>
        </p:spPr>
      </p:pic>
      <p:sp>
        <p:nvSpPr>
          <p:cNvPr id="2" name="Titel 1">
            <a:extLst>
              <a:ext uri="{FF2B5EF4-FFF2-40B4-BE49-F238E27FC236}">
                <a16:creationId xmlns:a16="http://schemas.microsoft.com/office/drawing/2014/main" id="{F96DB3A0-8C41-547D-5F30-E0018378EB3F}"/>
              </a:ext>
            </a:extLst>
          </p:cNvPr>
          <p:cNvSpPr>
            <a:spLocks noGrp="1"/>
          </p:cNvSpPr>
          <p:nvPr>
            <p:ph type="title"/>
          </p:nvPr>
        </p:nvSpPr>
        <p:spPr/>
        <p:txBody>
          <a:bodyPr/>
          <a:lstStyle/>
          <a:p>
            <a:r>
              <a:rPr lang="nl-NL" dirty="0" err="1"/>
              <a:t>Needs</a:t>
            </a:r>
            <a:r>
              <a:rPr lang="nl-NL" dirty="0"/>
              <a:t>-</a:t>
            </a:r>
            <a:r>
              <a:rPr lang="en-GB" dirty="0"/>
              <a:t>Opportunities</a:t>
            </a:r>
            <a:r>
              <a:rPr lang="nl-NL" dirty="0"/>
              <a:t>-</a:t>
            </a:r>
            <a:r>
              <a:rPr lang="nl-NL" dirty="0" err="1"/>
              <a:t>Abilities</a:t>
            </a:r>
            <a:r>
              <a:rPr lang="nl-NL" dirty="0"/>
              <a:t> model</a:t>
            </a:r>
            <a:endParaRPr lang="en-GB" dirty="0"/>
          </a:p>
        </p:txBody>
      </p:sp>
      <p:sp>
        <p:nvSpPr>
          <p:cNvPr id="3" name="Rechthoek 2">
            <a:extLst>
              <a:ext uri="{FF2B5EF4-FFF2-40B4-BE49-F238E27FC236}">
                <a16:creationId xmlns:a16="http://schemas.microsoft.com/office/drawing/2014/main" id="{83DD95A5-FE30-568B-99E5-DDA02FAA1889}"/>
              </a:ext>
            </a:extLst>
          </p:cNvPr>
          <p:cNvSpPr/>
          <p:nvPr/>
        </p:nvSpPr>
        <p:spPr>
          <a:xfrm>
            <a:off x="2186257" y="2291132"/>
            <a:ext cx="1039467" cy="754145"/>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hthoek 6">
            <a:extLst>
              <a:ext uri="{FF2B5EF4-FFF2-40B4-BE49-F238E27FC236}">
                <a16:creationId xmlns:a16="http://schemas.microsoft.com/office/drawing/2014/main" id="{F068FD8A-25A0-7E3A-7830-E98E5D82791A}"/>
              </a:ext>
            </a:extLst>
          </p:cNvPr>
          <p:cNvSpPr/>
          <p:nvPr/>
        </p:nvSpPr>
        <p:spPr>
          <a:xfrm>
            <a:off x="2186257" y="3623949"/>
            <a:ext cx="1039467" cy="8102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hoek 7">
            <a:extLst>
              <a:ext uri="{FF2B5EF4-FFF2-40B4-BE49-F238E27FC236}">
                <a16:creationId xmlns:a16="http://schemas.microsoft.com/office/drawing/2014/main" id="{F63FB5F6-EB15-20AB-936D-4E4A46AFB810}"/>
              </a:ext>
            </a:extLst>
          </p:cNvPr>
          <p:cNvSpPr/>
          <p:nvPr/>
        </p:nvSpPr>
        <p:spPr>
          <a:xfrm>
            <a:off x="2186257" y="5068944"/>
            <a:ext cx="1039467" cy="75414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kstvak 8">
            <a:extLst>
              <a:ext uri="{FF2B5EF4-FFF2-40B4-BE49-F238E27FC236}">
                <a16:creationId xmlns:a16="http://schemas.microsoft.com/office/drawing/2014/main" id="{19CBDDFE-F15C-2CD9-398E-0D4C67293B0F}"/>
              </a:ext>
            </a:extLst>
          </p:cNvPr>
          <p:cNvSpPr txBox="1"/>
          <p:nvPr/>
        </p:nvSpPr>
        <p:spPr>
          <a:xfrm>
            <a:off x="6705562" y="4072923"/>
            <a:ext cx="5073950" cy="923330"/>
          </a:xfrm>
          <a:prstGeom prst="rect">
            <a:avLst/>
          </a:prstGeom>
          <a:noFill/>
        </p:spPr>
        <p:txBody>
          <a:bodyPr wrap="square" rtlCol="0">
            <a:spAutoFit/>
          </a:bodyPr>
          <a:lstStyle/>
          <a:p>
            <a:r>
              <a:rPr lang="en-US" dirty="0">
                <a:solidFill>
                  <a:srgbClr val="00B0F0"/>
                </a:solidFill>
              </a:rPr>
              <a:t>Needs: e.g., to travel safely, to buy food</a:t>
            </a:r>
          </a:p>
          <a:p>
            <a:r>
              <a:rPr lang="en-US" dirty="0">
                <a:solidFill>
                  <a:srgbClr val="FF0000"/>
                </a:solidFill>
              </a:rPr>
              <a:t>Opportunities: e.g., supply of transport alternatives </a:t>
            </a:r>
          </a:p>
          <a:p>
            <a:r>
              <a:rPr lang="en-US" dirty="0">
                <a:solidFill>
                  <a:srgbClr val="00B050"/>
                </a:solidFill>
              </a:rPr>
              <a:t>Abilities: e.g., available time, money, skills</a:t>
            </a:r>
          </a:p>
        </p:txBody>
      </p:sp>
      <p:sp>
        <p:nvSpPr>
          <p:cNvPr id="14" name="Tekstvak 13">
            <a:extLst>
              <a:ext uri="{FF2B5EF4-FFF2-40B4-BE49-F238E27FC236}">
                <a16:creationId xmlns:a16="http://schemas.microsoft.com/office/drawing/2014/main" id="{9F8DEDB2-B451-F5C5-F118-A2C2D0B0D906}"/>
              </a:ext>
            </a:extLst>
          </p:cNvPr>
          <p:cNvSpPr txBox="1"/>
          <p:nvPr/>
        </p:nvSpPr>
        <p:spPr>
          <a:xfrm>
            <a:off x="1279806" y="6262638"/>
            <a:ext cx="4138498" cy="415498"/>
          </a:xfrm>
          <a:prstGeom prst="rect">
            <a:avLst/>
          </a:prstGeom>
          <a:noFill/>
        </p:spPr>
        <p:txBody>
          <a:bodyPr wrap="square">
            <a:spAutoFit/>
          </a:bodyPr>
          <a:lstStyle/>
          <a:p>
            <a:r>
              <a:rPr lang="en-GB" sz="1200" i="1" dirty="0"/>
              <a:t>Individual factors influencing travel behaviour: the NOA model</a:t>
            </a:r>
          </a:p>
          <a:p>
            <a:r>
              <a:rPr lang="en-GB" sz="900" i="1" dirty="0"/>
              <a:t>(Taken from Chapter 3)</a:t>
            </a:r>
          </a:p>
        </p:txBody>
      </p:sp>
      <p:sp>
        <p:nvSpPr>
          <p:cNvPr id="4" name="Tekstvak 3">
            <a:extLst>
              <a:ext uri="{FF2B5EF4-FFF2-40B4-BE49-F238E27FC236}">
                <a16:creationId xmlns:a16="http://schemas.microsoft.com/office/drawing/2014/main" id="{B86DD81B-6064-A87D-1462-23726C9747DE}"/>
              </a:ext>
            </a:extLst>
          </p:cNvPr>
          <p:cNvSpPr txBox="1"/>
          <p:nvPr/>
        </p:nvSpPr>
        <p:spPr>
          <a:xfrm>
            <a:off x="4785892" y="1984587"/>
            <a:ext cx="7321160" cy="646331"/>
          </a:xfrm>
          <a:prstGeom prst="rect">
            <a:avLst/>
          </a:prstGeom>
          <a:noFill/>
        </p:spPr>
        <p:txBody>
          <a:bodyPr wrap="square">
            <a:spAutoFit/>
          </a:bodyPr>
          <a:lstStyle/>
          <a:p>
            <a:pPr defTabSz="914400">
              <a:lnSpc>
                <a:spcPct val="90000"/>
              </a:lnSpc>
              <a:spcBef>
                <a:spcPts val="1300"/>
              </a:spcBef>
            </a:pPr>
            <a:r>
              <a:rPr lang="nl-NL" sz="2000" kern="1200" dirty="0">
                <a:solidFill>
                  <a:srgbClr val="262626"/>
                </a:solidFill>
                <a:latin typeface="+mn-lt"/>
                <a:ea typeface="+mn-ea"/>
                <a:cs typeface="+mn-cs"/>
              </a:rPr>
              <a:t>The </a:t>
            </a:r>
            <a:r>
              <a:rPr lang="nl-NL" sz="2000" kern="1200" dirty="0" err="1">
                <a:solidFill>
                  <a:srgbClr val="262626"/>
                </a:solidFill>
                <a:latin typeface="+mn-lt"/>
                <a:ea typeface="+mn-ea"/>
                <a:cs typeface="+mn-cs"/>
              </a:rPr>
              <a:t>Needs-Opportunities-Abilities</a:t>
            </a:r>
            <a:r>
              <a:rPr lang="nl-NL" sz="2000" kern="1200" dirty="0">
                <a:solidFill>
                  <a:srgbClr val="262626"/>
                </a:solidFill>
                <a:latin typeface="+mn-lt"/>
                <a:ea typeface="+mn-ea"/>
                <a:cs typeface="+mn-cs"/>
              </a:rPr>
              <a:t> model is a </a:t>
            </a:r>
            <a:r>
              <a:rPr lang="nl-NL" sz="2000" kern="1200" dirty="0" err="1">
                <a:solidFill>
                  <a:srgbClr val="262626"/>
                </a:solidFill>
                <a:latin typeface="+mn-lt"/>
                <a:ea typeface="+mn-ea"/>
                <a:cs typeface="+mn-cs"/>
              </a:rPr>
              <a:t>general</a:t>
            </a:r>
            <a:r>
              <a:rPr lang="nl-NL" sz="2000" kern="1200" dirty="0">
                <a:solidFill>
                  <a:srgbClr val="262626"/>
                </a:solidFill>
                <a:latin typeface="+mn-lt"/>
                <a:ea typeface="+mn-ea"/>
                <a:cs typeface="+mn-cs"/>
              </a:rPr>
              <a:t> </a:t>
            </a:r>
            <a:r>
              <a:rPr lang="nl-NL" sz="2000" kern="1200" dirty="0" err="1">
                <a:solidFill>
                  <a:srgbClr val="262626"/>
                </a:solidFill>
                <a:latin typeface="+mn-lt"/>
                <a:ea typeface="+mn-ea"/>
                <a:cs typeface="+mn-cs"/>
              </a:rPr>
              <a:t>conceptual</a:t>
            </a:r>
            <a:r>
              <a:rPr lang="nl-NL" sz="2000" kern="1200" dirty="0">
                <a:solidFill>
                  <a:srgbClr val="262626"/>
                </a:solidFill>
                <a:latin typeface="+mn-lt"/>
                <a:ea typeface="+mn-ea"/>
                <a:cs typeface="+mn-cs"/>
              </a:rPr>
              <a:t> </a:t>
            </a:r>
            <a:r>
              <a:rPr lang="en-US" sz="2000" kern="1200" dirty="0">
                <a:solidFill>
                  <a:srgbClr val="262626"/>
                </a:solidFill>
                <a:latin typeface="+mn-lt"/>
                <a:ea typeface="+mn-ea"/>
                <a:cs typeface="+mn-cs"/>
              </a:rPr>
              <a:t>framework</a:t>
            </a:r>
            <a:r>
              <a:rPr lang="nl-NL" sz="2000" kern="1200" dirty="0">
                <a:solidFill>
                  <a:srgbClr val="262626"/>
                </a:solidFill>
                <a:latin typeface="+mn-lt"/>
                <a:ea typeface="+mn-ea"/>
                <a:cs typeface="+mn-cs"/>
              </a:rPr>
              <a:t> </a:t>
            </a:r>
            <a:r>
              <a:rPr lang="nl-NL" sz="2000" kern="1200" dirty="0" err="1">
                <a:solidFill>
                  <a:srgbClr val="262626"/>
                </a:solidFill>
                <a:latin typeface="+mn-lt"/>
                <a:ea typeface="+mn-ea"/>
                <a:cs typeface="+mn-cs"/>
              </a:rPr>
              <a:t>to</a:t>
            </a:r>
            <a:r>
              <a:rPr lang="nl-NL" sz="2000" kern="1200" dirty="0">
                <a:solidFill>
                  <a:srgbClr val="262626"/>
                </a:solidFill>
                <a:latin typeface="+mn-lt"/>
                <a:ea typeface="+mn-ea"/>
                <a:cs typeface="+mn-cs"/>
              </a:rPr>
              <a:t> </a:t>
            </a:r>
            <a:r>
              <a:rPr lang="nl-NL" sz="2000" kern="1200" dirty="0" err="1">
                <a:solidFill>
                  <a:srgbClr val="262626"/>
                </a:solidFill>
                <a:latin typeface="+mn-lt"/>
                <a:ea typeface="+mn-ea"/>
                <a:cs typeface="+mn-cs"/>
              </a:rPr>
              <a:t>explain</a:t>
            </a:r>
            <a:r>
              <a:rPr lang="nl-NL" sz="2000" kern="1200" dirty="0">
                <a:solidFill>
                  <a:srgbClr val="262626"/>
                </a:solidFill>
                <a:latin typeface="+mn-lt"/>
                <a:ea typeface="+mn-ea"/>
                <a:cs typeface="+mn-cs"/>
              </a:rPr>
              <a:t> </a:t>
            </a:r>
            <a:r>
              <a:rPr lang="nl-NL" sz="2000" kern="1200" dirty="0" err="1">
                <a:solidFill>
                  <a:srgbClr val="262626"/>
                </a:solidFill>
                <a:latin typeface="+mn-lt"/>
                <a:ea typeface="+mn-ea"/>
                <a:cs typeface="+mn-cs"/>
              </a:rPr>
              <a:t>travel</a:t>
            </a:r>
            <a:r>
              <a:rPr lang="nl-NL" sz="2000" kern="1200" dirty="0">
                <a:solidFill>
                  <a:srgbClr val="262626"/>
                </a:solidFill>
                <a:latin typeface="+mn-lt"/>
                <a:ea typeface="+mn-ea"/>
                <a:cs typeface="+mn-cs"/>
              </a:rPr>
              <a:t> </a:t>
            </a:r>
            <a:r>
              <a:rPr lang="nl-NL" sz="2000" kern="1200" dirty="0" err="1">
                <a:solidFill>
                  <a:srgbClr val="262626"/>
                </a:solidFill>
                <a:latin typeface="+mn-lt"/>
                <a:ea typeface="+mn-ea"/>
                <a:cs typeface="+mn-cs"/>
              </a:rPr>
              <a:t>behaviour</a:t>
            </a:r>
            <a:endParaRPr lang="nl-NL" sz="2000" kern="1200" dirty="0">
              <a:solidFill>
                <a:srgbClr val="262626"/>
              </a:solidFill>
              <a:latin typeface="+mn-lt"/>
              <a:ea typeface="+mn-ea"/>
              <a:cs typeface="+mn-cs"/>
            </a:endParaRPr>
          </a:p>
        </p:txBody>
      </p:sp>
      <p:sp>
        <p:nvSpPr>
          <p:cNvPr id="5" name="Rechthoek 4">
            <a:extLst>
              <a:ext uri="{FF2B5EF4-FFF2-40B4-BE49-F238E27FC236}">
                <a16:creationId xmlns:a16="http://schemas.microsoft.com/office/drawing/2014/main" id="{9DC54937-60F5-EBA4-7EBF-2CB1EB710A8B}"/>
              </a:ext>
            </a:extLst>
          </p:cNvPr>
          <p:cNvSpPr/>
          <p:nvPr/>
        </p:nvSpPr>
        <p:spPr>
          <a:xfrm>
            <a:off x="3840237" y="2972339"/>
            <a:ext cx="1039467" cy="799954"/>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hthoek 10">
            <a:extLst>
              <a:ext uri="{FF2B5EF4-FFF2-40B4-BE49-F238E27FC236}">
                <a16:creationId xmlns:a16="http://schemas.microsoft.com/office/drawing/2014/main" id="{089DDAE2-B9DE-B8E1-08FC-3198E6AD51D4}"/>
              </a:ext>
            </a:extLst>
          </p:cNvPr>
          <p:cNvSpPr/>
          <p:nvPr/>
        </p:nvSpPr>
        <p:spPr>
          <a:xfrm>
            <a:off x="3840237" y="4388252"/>
            <a:ext cx="1039464" cy="82560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Rechte verbindingslijn met pijl 11">
            <a:extLst>
              <a:ext uri="{FF2B5EF4-FFF2-40B4-BE49-F238E27FC236}">
                <a16:creationId xmlns:a16="http://schemas.microsoft.com/office/drawing/2014/main" id="{C03D0DE6-C1C9-DA2E-0939-FDF91F90D978}"/>
              </a:ext>
            </a:extLst>
          </p:cNvPr>
          <p:cNvCxnSpPr>
            <a:cxnSpLocks/>
          </p:cNvCxnSpPr>
          <p:nvPr/>
        </p:nvCxnSpPr>
        <p:spPr>
          <a:xfrm>
            <a:off x="4374791" y="3838062"/>
            <a:ext cx="0" cy="55019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kstvak 16">
            <a:extLst>
              <a:ext uri="{FF2B5EF4-FFF2-40B4-BE49-F238E27FC236}">
                <a16:creationId xmlns:a16="http://schemas.microsoft.com/office/drawing/2014/main" id="{19A5C11D-DE8E-CAAF-3662-1E8B0C2D158A}"/>
              </a:ext>
            </a:extLst>
          </p:cNvPr>
          <p:cNvSpPr txBox="1"/>
          <p:nvPr/>
        </p:nvSpPr>
        <p:spPr>
          <a:xfrm>
            <a:off x="6705562" y="5289133"/>
            <a:ext cx="5222928" cy="923330"/>
          </a:xfrm>
          <a:prstGeom prst="rect">
            <a:avLst/>
          </a:prstGeom>
          <a:noFill/>
        </p:spPr>
        <p:txBody>
          <a:bodyPr wrap="square" rtlCol="0">
            <a:spAutoFit/>
          </a:bodyPr>
          <a:lstStyle/>
          <a:p>
            <a:r>
              <a:rPr lang="en-US" dirty="0">
                <a:solidFill>
                  <a:srgbClr val="B08600"/>
                </a:solidFill>
              </a:rPr>
              <a:t>Inter-dependent: a lack of motivation to engage in a </a:t>
            </a:r>
            <a:r>
              <a:rPr lang="en-US" dirty="0" err="1">
                <a:solidFill>
                  <a:srgbClr val="B08600"/>
                </a:solidFill>
              </a:rPr>
              <a:t>behaviour</a:t>
            </a:r>
            <a:r>
              <a:rPr lang="en-US" dirty="0">
                <a:solidFill>
                  <a:srgbClr val="B08600"/>
                </a:solidFill>
              </a:rPr>
              <a:t> might lead to a denial of opportunities or abilities to use it</a:t>
            </a:r>
          </a:p>
        </p:txBody>
      </p:sp>
    </p:spTree>
    <p:extLst>
      <p:ext uri="{BB962C8B-B14F-4D97-AF65-F5344CB8AC3E}">
        <p14:creationId xmlns:p14="http://schemas.microsoft.com/office/powerpoint/2010/main" val="132809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B2920F0B-C3F0-9838-D441-86103369009B}"/>
              </a:ext>
            </a:extLst>
          </p:cNvPr>
          <p:cNvSpPr/>
          <p:nvPr/>
        </p:nvSpPr>
        <p:spPr>
          <a:xfrm>
            <a:off x="0" y="1699641"/>
            <a:ext cx="11512002" cy="4425872"/>
          </a:xfrm>
          <a:prstGeom prst="rect">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F96DB3A0-8C41-547D-5F30-E0018378EB3F}"/>
              </a:ext>
            </a:extLst>
          </p:cNvPr>
          <p:cNvSpPr>
            <a:spLocks noGrp="1"/>
          </p:cNvSpPr>
          <p:nvPr>
            <p:ph type="title"/>
          </p:nvPr>
        </p:nvSpPr>
        <p:spPr>
          <a:xfrm>
            <a:off x="705612" y="673722"/>
            <a:ext cx="10780776" cy="613283"/>
          </a:xfrm>
        </p:spPr>
        <p:txBody>
          <a:bodyPr vert="horz" lIns="91440" tIns="45720" rIns="91440" bIns="45720" rtlCol="0" anchor="b">
            <a:noAutofit/>
          </a:bodyPr>
          <a:lstStyle/>
          <a:p>
            <a:r>
              <a:rPr lang="nl-NL" sz="5400" b="0" kern="1200" spc="-120" baseline="0" dirty="0">
                <a:latin typeface="+mj-lt"/>
                <a:ea typeface="+mj-ea"/>
                <a:cs typeface="+mj-cs"/>
              </a:rPr>
              <a:t>The </a:t>
            </a:r>
            <a:r>
              <a:rPr lang="nl-NL" sz="5400" b="0" kern="1200" spc="-120" baseline="0" dirty="0" err="1">
                <a:latin typeface="+mj-lt"/>
                <a:ea typeface="+mj-ea"/>
                <a:cs typeface="+mj-cs"/>
              </a:rPr>
              <a:t>Psychological</a:t>
            </a:r>
            <a:r>
              <a:rPr lang="nl-NL" sz="5400" b="0" kern="1200" spc="-120" baseline="0" dirty="0">
                <a:latin typeface="+mj-lt"/>
                <a:ea typeface="+mj-ea"/>
                <a:cs typeface="+mj-cs"/>
              </a:rPr>
              <a:t> </a:t>
            </a:r>
            <a:r>
              <a:rPr lang="nl-NL" sz="5400" b="0" kern="1200" spc="-120" baseline="0" dirty="0" err="1">
                <a:latin typeface="+mj-lt"/>
                <a:ea typeface="+mj-ea"/>
                <a:cs typeface="+mj-cs"/>
              </a:rPr>
              <a:t>Perspective</a:t>
            </a:r>
            <a:endParaRPr lang="nl-NL" sz="5400" b="0" kern="1200" spc="-120" baseline="0" dirty="0">
              <a:latin typeface="+mj-lt"/>
              <a:ea typeface="+mj-ea"/>
              <a:cs typeface="+mj-cs"/>
            </a:endParaRPr>
          </a:p>
        </p:txBody>
      </p:sp>
      <p:pic>
        <p:nvPicPr>
          <p:cNvPr id="3" name="Afbeelding 2">
            <a:extLst>
              <a:ext uri="{FF2B5EF4-FFF2-40B4-BE49-F238E27FC236}">
                <a16:creationId xmlns:a16="http://schemas.microsoft.com/office/drawing/2014/main" id="{55D1FAB3-2FEB-4B40-5273-CD522DF86E45}"/>
              </a:ext>
            </a:extLst>
          </p:cNvPr>
          <p:cNvPicPr>
            <a:picLocks noChangeAspect="1"/>
          </p:cNvPicPr>
          <p:nvPr/>
        </p:nvPicPr>
        <p:blipFill>
          <a:blip r:embed="rId3"/>
          <a:stretch>
            <a:fillRect/>
          </a:stretch>
        </p:blipFill>
        <p:spPr>
          <a:xfrm>
            <a:off x="6992156" y="2104690"/>
            <a:ext cx="3457704" cy="3615774"/>
          </a:xfrm>
          <a:prstGeom prst="rect">
            <a:avLst/>
          </a:prstGeom>
        </p:spPr>
      </p:pic>
      <p:sp>
        <p:nvSpPr>
          <p:cNvPr id="11" name="Tekstvak 10">
            <a:extLst>
              <a:ext uri="{FF2B5EF4-FFF2-40B4-BE49-F238E27FC236}">
                <a16:creationId xmlns:a16="http://schemas.microsoft.com/office/drawing/2014/main" id="{1716E210-183C-0064-F856-0D226FB29A5E}"/>
              </a:ext>
            </a:extLst>
          </p:cNvPr>
          <p:cNvSpPr txBox="1"/>
          <p:nvPr/>
        </p:nvSpPr>
        <p:spPr>
          <a:xfrm>
            <a:off x="339369" y="1959892"/>
            <a:ext cx="5590645" cy="1015663"/>
          </a:xfrm>
          <a:prstGeom prst="rect">
            <a:avLst/>
          </a:prstGeom>
          <a:noFill/>
        </p:spPr>
        <p:txBody>
          <a:bodyPr wrap="square" rtlCol="0">
            <a:spAutoFit/>
          </a:bodyPr>
          <a:lstStyle/>
          <a:p>
            <a:r>
              <a:rPr lang="en-GB" sz="2400" dirty="0"/>
              <a:t>Overview of subjects:</a:t>
            </a:r>
          </a:p>
          <a:p>
            <a:endParaRPr lang="en-GB" dirty="0"/>
          </a:p>
          <a:p>
            <a:pPr marL="285750" indent="-285750">
              <a:buFontTx/>
              <a:buChar char="-"/>
            </a:pPr>
            <a:endParaRPr lang="en-GB" dirty="0"/>
          </a:p>
        </p:txBody>
      </p:sp>
      <p:sp>
        <p:nvSpPr>
          <p:cNvPr id="5" name="Tekstvak 4">
            <a:extLst>
              <a:ext uri="{FF2B5EF4-FFF2-40B4-BE49-F238E27FC236}">
                <a16:creationId xmlns:a16="http://schemas.microsoft.com/office/drawing/2014/main" id="{9FD97803-394B-F6FD-558A-6EA066784BD5}"/>
              </a:ext>
            </a:extLst>
          </p:cNvPr>
          <p:cNvSpPr txBox="1"/>
          <p:nvPr/>
        </p:nvSpPr>
        <p:spPr>
          <a:xfrm>
            <a:off x="339369" y="2299013"/>
            <a:ext cx="5307444" cy="3970318"/>
          </a:xfrm>
          <a:prstGeom prst="rect">
            <a:avLst/>
          </a:prstGeom>
          <a:noFill/>
        </p:spPr>
        <p:txBody>
          <a:bodyPr wrap="square" rtlCol="0">
            <a:spAutoFit/>
          </a:bodyPr>
          <a:lstStyle/>
          <a:p>
            <a:endParaRPr lang="en-GB" sz="2400" dirty="0"/>
          </a:p>
          <a:p>
            <a:r>
              <a:rPr lang="en-GB" sz="2400" dirty="0"/>
              <a:t>-   Behavioural choices</a:t>
            </a:r>
          </a:p>
          <a:p>
            <a:pPr marL="742950" lvl="1" indent="-285750">
              <a:buFontTx/>
              <a:buChar char="-"/>
            </a:pPr>
            <a:r>
              <a:rPr lang="en-GB" sz="2400" dirty="0"/>
              <a:t>Motivational factors</a:t>
            </a:r>
          </a:p>
          <a:p>
            <a:pPr marL="1200150" lvl="2" indent="-285750">
              <a:buFontTx/>
              <a:buChar char="-"/>
            </a:pPr>
            <a:r>
              <a:rPr lang="en-GB" sz="2400" dirty="0"/>
              <a:t>Perceived cost and benefit</a:t>
            </a:r>
          </a:p>
          <a:p>
            <a:pPr marL="1200150" lvl="2" indent="-285750">
              <a:buFontTx/>
              <a:buChar char="-"/>
            </a:pPr>
            <a:r>
              <a:rPr lang="en-GB" sz="2400" dirty="0"/>
              <a:t>Moral and normative concerns</a:t>
            </a:r>
          </a:p>
          <a:p>
            <a:pPr marL="1200150" lvl="2" indent="-285750">
              <a:buFontTx/>
              <a:buChar char="-"/>
            </a:pPr>
            <a:r>
              <a:rPr lang="en-GB" sz="2400" dirty="0"/>
              <a:t>Affective and symbolic motives</a:t>
            </a:r>
          </a:p>
          <a:p>
            <a:pPr marL="742950" lvl="1" indent="-285750">
              <a:buFontTx/>
              <a:buChar char="-"/>
            </a:pPr>
            <a:r>
              <a:rPr lang="en-GB" sz="2400" dirty="0"/>
              <a:t>Contextual factors</a:t>
            </a:r>
          </a:p>
          <a:p>
            <a:pPr marL="285750" indent="-285750">
              <a:buFontTx/>
              <a:buChar char="-"/>
            </a:pPr>
            <a:endParaRPr lang="en-GB" sz="2400" dirty="0"/>
          </a:p>
          <a:p>
            <a:pPr marL="285750" indent="-285750">
              <a:buFontTx/>
              <a:buChar char="-"/>
            </a:pPr>
            <a:r>
              <a:rPr lang="en-GB" sz="2400" dirty="0"/>
              <a:t>Habitual behaviour</a:t>
            </a:r>
          </a:p>
          <a:p>
            <a:pPr marL="742950" lvl="1" indent="-285750">
              <a:buFontTx/>
              <a:buChar char="-"/>
            </a:pPr>
            <a:endParaRPr lang="en-GB" dirty="0"/>
          </a:p>
          <a:p>
            <a:endParaRPr lang="en-GB" dirty="0"/>
          </a:p>
        </p:txBody>
      </p:sp>
    </p:spTree>
    <p:extLst>
      <p:ext uri="{BB962C8B-B14F-4D97-AF65-F5344CB8AC3E}">
        <p14:creationId xmlns:p14="http://schemas.microsoft.com/office/powerpoint/2010/main" val="1891116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B2920F0B-C3F0-9838-D441-86103369009B}"/>
              </a:ext>
            </a:extLst>
          </p:cNvPr>
          <p:cNvSpPr/>
          <p:nvPr/>
        </p:nvSpPr>
        <p:spPr>
          <a:xfrm>
            <a:off x="-25614" y="1699641"/>
            <a:ext cx="11512002" cy="4425872"/>
          </a:xfrm>
          <a:prstGeom prst="rect">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a:extLst>
              <a:ext uri="{FF2B5EF4-FFF2-40B4-BE49-F238E27FC236}">
                <a16:creationId xmlns:a16="http://schemas.microsoft.com/office/drawing/2014/main" id="{F96DB3A0-8C41-547D-5F30-E0018378EB3F}"/>
              </a:ext>
            </a:extLst>
          </p:cNvPr>
          <p:cNvSpPr>
            <a:spLocks noGrp="1"/>
          </p:cNvSpPr>
          <p:nvPr>
            <p:ph type="title"/>
          </p:nvPr>
        </p:nvSpPr>
        <p:spPr>
          <a:xfrm>
            <a:off x="705612" y="673722"/>
            <a:ext cx="10780776" cy="613283"/>
          </a:xfrm>
        </p:spPr>
        <p:txBody>
          <a:bodyPr vert="horz" lIns="91440" tIns="45720" rIns="91440" bIns="45720" rtlCol="0" anchor="b">
            <a:noAutofit/>
          </a:bodyPr>
          <a:lstStyle/>
          <a:p>
            <a:r>
              <a:rPr lang="nl-NL" sz="5400" b="0" kern="1200" spc="-120" baseline="0" dirty="0">
                <a:latin typeface="+mj-lt"/>
                <a:ea typeface="+mj-ea"/>
                <a:cs typeface="+mj-cs"/>
              </a:rPr>
              <a:t>The </a:t>
            </a:r>
            <a:r>
              <a:rPr lang="nl-NL" sz="5400" b="0" kern="1200" spc="-120" baseline="0" dirty="0" err="1">
                <a:latin typeface="+mj-lt"/>
                <a:ea typeface="+mj-ea"/>
                <a:cs typeface="+mj-cs"/>
              </a:rPr>
              <a:t>Psychological</a:t>
            </a:r>
            <a:r>
              <a:rPr lang="nl-NL" sz="5400" b="0" kern="1200" spc="-120" baseline="0" dirty="0">
                <a:latin typeface="+mj-lt"/>
                <a:ea typeface="+mj-ea"/>
                <a:cs typeface="+mj-cs"/>
              </a:rPr>
              <a:t> </a:t>
            </a:r>
            <a:r>
              <a:rPr lang="nl-NL" sz="5400" b="0" kern="1200" spc="-120" baseline="0" dirty="0" err="1">
                <a:latin typeface="+mj-lt"/>
                <a:ea typeface="+mj-ea"/>
                <a:cs typeface="+mj-cs"/>
              </a:rPr>
              <a:t>Perspective</a:t>
            </a:r>
            <a:endParaRPr lang="nl-NL" sz="5400" b="0" kern="1200" spc="-120" baseline="0" dirty="0">
              <a:latin typeface="+mj-lt"/>
              <a:ea typeface="+mj-ea"/>
              <a:cs typeface="+mj-cs"/>
            </a:endParaRPr>
          </a:p>
        </p:txBody>
      </p:sp>
      <p:pic>
        <p:nvPicPr>
          <p:cNvPr id="3" name="Afbeelding 2">
            <a:extLst>
              <a:ext uri="{FF2B5EF4-FFF2-40B4-BE49-F238E27FC236}">
                <a16:creationId xmlns:a16="http://schemas.microsoft.com/office/drawing/2014/main" id="{55D1FAB3-2FEB-4B40-5273-CD522DF86E45}"/>
              </a:ext>
            </a:extLst>
          </p:cNvPr>
          <p:cNvPicPr>
            <a:picLocks noChangeAspect="1"/>
          </p:cNvPicPr>
          <p:nvPr/>
        </p:nvPicPr>
        <p:blipFill>
          <a:blip r:embed="rId3"/>
          <a:stretch>
            <a:fillRect/>
          </a:stretch>
        </p:blipFill>
        <p:spPr>
          <a:xfrm>
            <a:off x="6992156" y="2104690"/>
            <a:ext cx="3457704" cy="3615774"/>
          </a:xfrm>
          <a:prstGeom prst="rect">
            <a:avLst/>
          </a:prstGeom>
        </p:spPr>
      </p:pic>
      <p:sp>
        <p:nvSpPr>
          <p:cNvPr id="11" name="Tekstvak 10">
            <a:extLst>
              <a:ext uri="{FF2B5EF4-FFF2-40B4-BE49-F238E27FC236}">
                <a16:creationId xmlns:a16="http://schemas.microsoft.com/office/drawing/2014/main" id="{1716E210-183C-0064-F856-0D226FB29A5E}"/>
              </a:ext>
            </a:extLst>
          </p:cNvPr>
          <p:cNvSpPr txBox="1"/>
          <p:nvPr/>
        </p:nvSpPr>
        <p:spPr>
          <a:xfrm>
            <a:off x="339369" y="1959892"/>
            <a:ext cx="5590645" cy="1015663"/>
          </a:xfrm>
          <a:prstGeom prst="rect">
            <a:avLst/>
          </a:prstGeom>
          <a:noFill/>
        </p:spPr>
        <p:txBody>
          <a:bodyPr wrap="square" rtlCol="0">
            <a:spAutoFit/>
          </a:bodyPr>
          <a:lstStyle/>
          <a:p>
            <a:r>
              <a:rPr lang="en-GB" sz="2400" dirty="0"/>
              <a:t>Overview of subjects:</a:t>
            </a:r>
          </a:p>
          <a:p>
            <a:endParaRPr lang="en-GB" dirty="0"/>
          </a:p>
          <a:p>
            <a:pPr marL="285750" indent="-285750">
              <a:buFontTx/>
              <a:buChar char="-"/>
            </a:pPr>
            <a:endParaRPr lang="en-GB" dirty="0"/>
          </a:p>
        </p:txBody>
      </p:sp>
      <p:sp>
        <p:nvSpPr>
          <p:cNvPr id="7" name="Tekstvak 6">
            <a:extLst>
              <a:ext uri="{FF2B5EF4-FFF2-40B4-BE49-F238E27FC236}">
                <a16:creationId xmlns:a16="http://schemas.microsoft.com/office/drawing/2014/main" id="{ADD04CF1-E511-FD36-42B0-1E33BA7FDFD8}"/>
              </a:ext>
            </a:extLst>
          </p:cNvPr>
          <p:cNvSpPr txBox="1"/>
          <p:nvPr/>
        </p:nvSpPr>
        <p:spPr>
          <a:xfrm>
            <a:off x="339369" y="2299013"/>
            <a:ext cx="5307444" cy="3970318"/>
          </a:xfrm>
          <a:prstGeom prst="rect">
            <a:avLst/>
          </a:prstGeom>
          <a:noFill/>
        </p:spPr>
        <p:txBody>
          <a:bodyPr wrap="square" rtlCol="0">
            <a:spAutoFit/>
          </a:bodyPr>
          <a:lstStyle/>
          <a:p>
            <a:endParaRPr lang="en-GB" sz="2400" dirty="0"/>
          </a:p>
          <a:p>
            <a:r>
              <a:rPr lang="en-GB" sz="2400" dirty="0"/>
              <a:t>-   Behavioural choices</a:t>
            </a:r>
          </a:p>
          <a:p>
            <a:pPr marL="742950" lvl="1" indent="-285750">
              <a:buFontTx/>
              <a:buChar char="-"/>
            </a:pPr>
            <a:r>
              <a:rPr lang="en-GB" sz="2400" dirty="0"/>
              <a:t>Motivational factors</a:t>
            </a:r>
          </a:p>
          <a:p>
            <a:pPr marL="1200150" lvl="2" indent="-285750">
              <a:buFontTx/>
              <a:buChar char="-"/>
            </a:pPr>
            <a:r>
              <a:rPr lang="en-GB" sz="2400" dirty="0"/>
              <a:t>Perceived cost and benefit</a:t>
            </a:r>
          </a:p>
          <a:p>
            <a:pPr marL="1200150" lvl="2" indent="-285750">
              <a:buFontTx/>
              <a:buChar char="-"/>
            </a:pPr>
            <a:r>
              <a:rPr lang="en-GB" sz="2400" dirty="0"/>
              <a:t>Moral and normative concerns</a:t>
            </a:r>
          </a:p>
          <a:p>
            <a:pPr marL="1200150" lvl="2" indent="-285750">
              <a:buFontTx/>
              <a:buChar char="-"/>
            </a:pPr>
            <a:r>
              <a:rPr lang="en-GB" sz="2400" dirty="0"/>
              <a:t>Affective and symbolic motives</a:t>
            </a:r>
          </a:p>
          <a:p>
            <a:pPr marL="742950" lvl="1" indent="-285750">
              <a:buFontTx/>
              <a:buChar char="-"/>
            </a:pPr>
            <a:r>
              <a:rPr lang="en-GB" sz="2400" dirty="0"/>
              <a:t>Contextual factors</a:t>
            </a:r>
          </a:p>
          <a:p>
            <a:pPr marL="285750" indent="-285750">
              <a:buFontTx/>
              <a:buChar char="-"/>
            </a:pPr>
            <a:endParaRPr lang="en-GB" sz="2400" dirty="0"/>
          </a:p>
          <a:p>
            <a:pPr marL="285750" indent="-285750">
              <a:buFontTx/>
              <a:buChar char="-"/>
            </a:pPr>
            <a:r>
              <a:rPr lang="en-GB" sz="2400" dirty="0"/>
              <a:t>Habitual behaviour</a:t>
            </a:r>
          </a:p>
          <a:p>
            <a:pPr marL="742950" lvl="1" indent="-285750">
              <a:buFontTx/>
              <a:buChar char="-"/>
            </a:pPr>
            <a:endParaRPr lang="en-GB" dirty="0"/>
          </a:p>
          <a:p>
            <a:endParaRPr lang="en-GB" dirty="0"/>
          </a:p>
        </p:txBody>
      </p:sp>
      <p:sp>
        <p:nvSpPr>
          <p:cNvPr id="4" name="Rechthoek 3">
            <a:extLst>
              <a:ext uri="{FF2B5EF4-FFF2-40B4-BE49-F238E27FC236}">
                <a16:creationId xmlns:a16="http://schemas.microsoft.com/office/drawing/2014/main" id="{8C4191D0-929F-4FFC-7E50-F8CA7ADF7330}"/>
              </a:ext>
            </a:extLst>
          </p:cNvPr>
          <p:cNvSpPr/>
          <p:nvPr/>
        </p:nvSpPr>
        <p:spPr>
          <a:xfrm>
            <a:off x="760592" y="3101114"/>
            <a:ext cx="4748198" cy="14494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6686423"/>
      </p:ext>
    </p:extLst>
  </p:cSld>
  <p:clrMapOvr>
    <a:masterClrMapping/>
  </p:clrMapOvr>
</p:sld>
</file>

<file path=ppt/theme/theme1.xml><?xml version="1.0" encoding="utf-8"?>
<a:theme xmlns:a="http://schemas.openxmlformats.org/drawingml/2006/main" name="Metropool">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Office_36804632_TF22529792.potx" id="{63C8DD91-1FCC-4452-B114-2548BEE8A5B7}" vid="{33E731FB-1869-4A89-9D6A-77CD3DE76613}"/>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c63d7379-ab25-48a0-9a35-c1cff885540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419933EFB5DD42BAF35ED2C4DDD8BD" ma:contentTypeVersion="7" ma:contentTypeDescription="Een nieuw document maken." ma:contentTypeScope="" ma:versionID="ad8aed51f07a57392e97c5e77024cd82">
  <xsd:schema xmlns:xsd="http://www.w3.org/2001/XMLSchema" xmlns:xs="http://www.w3.org/2001/XMLSchema" xmlns:p="http://schemas.microsoft.com/office/2006/metadata/properties" xmlns:ns3="c63d7379-ab25-48a0-9a35-c1cff8855401" xmlns:ns4="5b9c2ad8-47ae-4df0-a79e-4c3156b5b3b4" targetNamespace="http://schemas.microsoft.com/office/2006/metadata/properties" ma:root="true" ma:fieldsID="88547631698686caa414ac1806cdba14" ns3:_="" ns4:_="">
    <xsd:import namespace="c63d7379-ab25-48a0-9a35-c1cff8855401"/>
    <xsd:import namespace="5b9c2ad8-47ae-4df0-a79e-4c3156b5b3b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d7379-ab25-48a0-9a35-c1cff88554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9c2ad8-47ae-4df0-a79e-4c3156b5b3b4"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SharingHintHash" ma:index="14"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13C901-7F07-466C-BBFB-37B66ED1F691}">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5b9c2ad8-47ae-4df0-a79e-4c3156b5b3b4"/>
    <ds:schemaRef ds:uri="http://purl.org/dc/terms/"/>
    <ds:schemaRef ds:uri="c63d7379-ab25-48a0-9a35-c1cff8855401"/>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11AEF4D-E1F1-46B8-8C58-B490BFDD64A4}">
  <ds:schemaRefs>
    <ds:schemaRef ds:uri="http://schemas.microsoft.com/sharepoint/v3/contenttype/forms"/>
  </ds:schemaRefs>
</ds:datastoreItem>
</file>

<file path=customXml/itemProps3.xml><?xml version="1.0" encoding="utf-8"?>
<ds:datastoreItem xmlns:ds="http://schemas.openxmlformats.org/officeDocument/2006/customXml" ds:itemID="{3E94A572-684C-4FE5-B740-12E8B07DEA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d7379-ab25-48a0-9a35-c1cff8855401"/>
    <ds:schemaRef ds:uri="5b9c2ad8-47ae-4df0-a79e-4c3156b5b3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Metropool ontwerp</Template>
  <TotalTime>4381</TotalTime>
  <Words>3373</Words>
  <Application>Microsoft Office PowerPoint</Application>
  <PresentationFormat>Breedbeeld</PresentationFormat>
  <Paragraphs>411</Paragraphs>
  <Slides>42</Slides>
  <Notes>26</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42</vt:i4>
      </vt:variant>
    </vt:vector>
  </HeadingPairs>
  <TitlesOfParts>
    <vt:vector size="50" baseType="lpstr">
      <vt:lpstr>Arial</vt:lpstr>
      <vt:lpstr>Calibri</vt:lpstr>
      <vt:lpstr>Calibri Light</vt:lpstr>
      <vt:lpstr>Calibri,sans-serif</vt:lpstr>
      <vt:lpstr>Cambria Math</vt:lpstr>
      <vt:lpstr>Goudy Old Style</vt:lpstr>
      <vt:lpstr>Wingdings</vt:lpstr>
      <vt:lpstr>Metropool</vt:lpstr>
      <vt:lpstr>PowerPoint-presentatie</vt:lpstr>
      <vt:lpstr>Motivation of this chapter</vt:lpstr>
      <vt:lpstr>Understand needs and desires in passenger transport</vt:lpstr>
      <vt:lpstr>Understand travel behaviour</vt:lpstr>
      <vt:lpstr>Design better transport policies</vt:lpstr>
      <vt:lpstr>Design better transport policies</vt:lpstr>
      <vt:lpstr>Needs-Opportunities-Abilities model</vt:lpstr>
      <vt:lpstr>The Psychological Perspective</vt:lpstr>
      <vt:lpstr>The Psychological Perspective</vt:lpstr>
      <vt:lpstr>Motivational factors: three lines of research</vt:lpstr>
      <vt:lpstr>Perceived cost and benefit: Theory of planned behaviour</vt:lpstr>
      <vt:lpstr>Perceived cost and benefit: Theory of planned behaviour</vt:lpstr>
      <vt:lpstr>Moral and normative concerns</vt:lpstr>
      <vt:lpstr>Motives of travel behaviour</vt:lpstr>
      <vt:lpstr>The Psychological Perspective</vt:lpstr>
      <vt:lpstr>Contextual factors</vt:lpstr>
      <vt:lpstr>The Psychological Perspective</vt:lpstr>
      <vt:lpstr>Habitual behaviour</vt:lpstr>
      <vt:lpstr>PowerPoint-presentatie</vt:lpstr>
      <vt:lpstr>PowerPoint-presentatie</vt:lpstr>
      <vt:lpstr>Classical perspective in economics</vt:lpstr>
      <vt:lpstr>Utility functions</vt:lpstr>
      <vt:lpstr>Behavioural economics </vt:lpstr>
      <vt:lpstr>Behavioural choices in transport</vt:lpstr>
      <vt:lpstr>PowerPoint-presentatie</vt:lpstr>
      <vt:lpstr>Value of travel time (VOT)</vt:lpstr>
      <vt:lpstr>Value of travel time (VOT)</vt:lpstr>
      <vt:lpstr>Price elasticity</vt:lpstr>
      <vt:lpstr>Travel time elasticity</vt:lpstr>
      <vt:lpstr>Income elasticity</vt:lpstr>
      <vt:lpstr>PowerPoint-presentatie</vt:lpstr>
      <vt:lpstr>PowerPoint-presentatie</vt:lpstr>
      <vt:lpstr>Classical time geography</vt:lpstr>
      <vt:lpstr>Classical time geography</vt:lpstr>
      <vt:lpstr>Time-geographic space-time prism</vt:lpstr>
      <vt:lpstr>Time-geographic space-time prism</vt:lpstr>
      <vt:lpstr>PowerPoint-presentatie</vt:lpstr>
      <vt:lpstr>Beyond classical time geography</vt:lpstr>
      <vt:lpstr>Relational time geography</vt:lpstr>
      <vt:lpstr>Main differences between perspectives </vt:lpstr>
      <vt:lpstr>Conclusion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Lale Günhan</dc:creator>
  <cp:lastModifiedBy>Esther van Baarle</cp:lastModifiedBy>
  <cp:revision>80</cp:revision>
  <dcterms:created xsi:type="dcterms:W3CDTF">2022-09-21T08:34:35Z</dcterms:created>
  <dcterms:modified xsi:type="dcterms:W3CDTF">2023-09-07T12:07:00Z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0x010100B8419933EFB5DD42BAF35ED2C4DDD8BD</vt:lpwstr>
  </property>
</Properties>
</file>