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1" r:id="rId2"/>
    <p:sldId id="294" r:id="rId3"/>
    <p:sldId id="256" r:id="rId4"/>
    <p:sldId id="268" r:id="rId5"/>
    <p:sldId id="262" r:id="rId6"/>
    <p:sldId id="263" r:id="rId7"/>
    <p:sldId id="264" r:id="rId8"/>
    <p:sldId id="265" r:id="rId9"/>
    <p:sldId id="266" r:id="rId10"/>
    <p:sldId id="269" r:id="rId11"/>
    <p:sldId id="270" r:id="rId12"/>
    <p:sldId id="295" r:id="rId13"/>
    <p:sldId id="273" r:id="rId14"/>
    <p:sldId id="274" r:id="rId15"/>
    <p:sldId id="275" r:id="rId16"/>
    <p:sldId id="277" r:id="rId17"/>
    <p:sldId id="276" r:id="rId18"/>
    <p:sldId id="297" r:id="rId19"/>
    <p:sldId id="296" r:id="rId20"/>
    <p:sldId id="280" r:id="rId21"/>
    <p:sldId id="282" r:id="rId22"/>
    <p:sldId id="281" r:id="rId23"/>
    <p:sldId id="283" r:id="rId24"/>
    <p:sldId id="284" r:id="rId25"/>
    <p:sldId id="285" r:id="rId26"/>
    <p:sldId id="286" r:id="rId27"/>
    <p:sldId id="287" r:id="rId28"/>
    <p:sldId id="288" r:id="rId29"/>
    <p:sldId id="291" r:id="rId30"/>
    <p:sldId id="293" r:id="rId31"/>
    <p:sldId id="292"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5EB91-0008-420C-8884-C018C5DBB5CB}" v="1" dt="2023-02-19T09:27:59.95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35" autoAdjust="0"/>
    <p:restoredTop sz="94660"/>
  </p:normalViewPr>
  <p:slideViewPr>
    <p:cSldViewPr snapToGrid="0">
      <p:cViewPr>
        <p:scale>
          <a:sx n="60" d="100"/>
          <a:sy n="60" d="100"/>
        </p:scale>
        <p:origin x="96"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48D8BC-C40B-4257-8908-6352DCD830E3}"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nl-NL"/>
        </a:p>
      </dgm:t>
    </dgm:pt>
    <dgm:pt modelId="{5CB753E0-4708-4EFE-A782-AC3891A82027}">
      <dgm:prSet phldrT="[Text]"/>
      <dgm:spPr/>
      <dgm:t>
        <a:bodyPr/>
        <a:lstStyle/>
        <a:p>
          <a:r>
            <a:rPr lang="en-GB" dirty="0"/>
            <a:t>Demand</a:t>
          </a:r>
          <a:endParaRPr lang="nl-NL" dirty="0"/>
        </a:p>
      </dgm:t>
    </dgm:pt>
    <dgm:pt modelId="{55648509-D7F3-4EDD-968B-3584A2B1999F}" type="parTrans" cxnId="{B4A96F8D-A55C-4E05-9F69-255B837212D1}">
      <dgm:prSet/>
      <dgm:spPr/>
      <dgm:t>
        <a:bodyPr/>
        <a:lstStyle/>
        <a:p>
          <a:endParaRPr lang="nl-NL"/>
        </a:p>
      </dgm:t>
    </dgm:pt>
    <dgm:pt modelId="{72C5D6F8-B07C-429F-B8C5-603FEEC97D3D}" type="sibTrans" cxnId="{B4A96F8D-A55C-4E05-9F69-255B837212D1}">
      <dgm:prSet/>
      <dgm:spPr/>
      <dgm:t>
        <a:bodyPr/>
        <a:lstStyle/>
        <a:p>
          <a:endParaRPr lang="nl-NL"/>
        </a:p>
      </dgm:t>
    </dgm:pt>
    <dgm:pt modelId="{8F8044C7-C5BC-4E73-9138-71C5148570D9}">
      <dgm:prSet phldrT="[Text]"/>
      <dgm:spPr/>
      <dgm:t>
        <a:bodyPr/>
        <a:lstStyle/>
        <a:p>
          <a:r>
            <a:rPr lang="en-GB" dirty="0"/>
            <a:t>Reducing demand</a:t>
          </a:r>
          <a:endParaRPr lang="nl-NL" dirty="0"/>
        </a:p>
      </dgm:t>
    </dgm:pt>
    <dgm:pt modelId="{38BD6538-5849-4CF4-9005-714E7BD5D752}" type="parTrans" cxnId="{180B3CEA-0F61-403D-8BF7-32FEA164D19F}">
      <dgm:prSet/>
      <dgm:spPr/>
      <dgm:t>
        <a:bodyPr/>
        <a:lstStyle/>
        <a:p>
          <a:endParaRPr lang="nl-NL"/>
        </a:p>
      </dgm:t>
    </dgm:pt>
    <dgm:pt modelId="{14A0C6F5-1A7C-4815-9C07-E64A6219F6C8}" type="sibTrans" cxnId="{180B3CEA-0F61-403D-8BF7-32FEA164D19F}">
      <dgm:prSet/>
      <dgm:spPr/>
      <dgm:t>
        <a:bodyPr/>
        <a:lstStyle/>
        <a:p>
          <a:endParaRPr lang="nl-NL"/>
        </a:p>
      </dgm:t>
    </dgm:pt>
    <dgm:pt modelId="{B6178028-F1B3-4434-85AF-33C3798A0F74}">
      <dgm:prSet phldrT="[Text]"/>
      <dgm:spPr/>
      <dgm:t>
        <a:bodyPr/>
        <a:lstStyle/>
        <a:p>
          <a:r>
            <a:rPr lang="en-GB" dirty="0"/>
            <a:t>Re-organizing demand</a:t>
          </a:r>
          <a:endParaRPr lang="nl-NL" dirty="0"/>
        </a:p>
      </dgm:t>
    </dgm:pt>
    <dgm:pt modelId="{6A164F1E-1CEF-4B50-BDE2-84841E8EB7E6}" type="parTrans" cxnId="{14EF59FE-C2E6-40E3-A62E-C7B2CFDF2316}">
      <dgm:prSet/>
      <dgm:spPr/>
      <dgm:t>
        <a:bodyPr/>
        <a:lstStyle/>
        <a:p>
          <a:endParaRPr lang="nl-NL"/>
        </a:p>
      </dgm:t>
    </dgm:pt>
    <dgm:pt modelId="{266965F1-BD21-4977-8D00-DEF15F960A43}" type="sibTrans" cxnId="{14EF59FE-C2E6-40E3-A62E-C7B2CFDF2316}">
      <dgm:prSet/>
      <dgm:spPr/>
      <dgm:t>
        <a:bodyPr/>
        <a:lstStyle/>
        <a:p>
          <a:endParaRPr lang="nl-NL"/>
        </a:p>
      </dgm:t>
    </dgm:pt>
    <dgm:pt modelId="{3617FA91-D751-42EC-AC08-BF2621C06DE6}">
      <dgm:prSet phldrT="[Text]"/>
      <dgm:spPr/>
      <dgm:t>
        <a:bodyPr/>
        <a:lstStyle/>
        <a:p>
          <a:r>
            <a:rPr lang="en-GB" dirty="0"/>
            <a:t>Modes</a:t>
          </a:r>
          <a:endParaRPr lang="nl-NL" dirty="0"/>
        </a:p>
      </dgm:t>
    </dgm:pt>
    <dgm:pt modelId="{22392170-9A10-4747-9789-AB2D50F2098D}" type="parTrans" cxnId="{32E9A8FC-C25B-4435-B0DB-65E59B843242}">
      <dgm:prSet/>
      <dgm:spPr/>
      <dgm:t>
        <a:bodyPr/>
        <a:lstStyle/>
        <a:p>
          <a:endParaRPr lang="nl-NL"/>
        </a:p>
      </dgm:t>
    </dgm:pt>
    <dgm:pt modelId="{31730C2B-7786-4BEB-B38D-239EC7AC81FD}" type="sibTrans" cxnId="{32E9A8FC-C25B-4435-B0DB-65E59B843242}">
      <dgm:prSet/>
      <dgm:spPr/>
      <dgm:t>
        <a:bodyPr/>
        <a:lstStyle/>
        <a:p>
          <a:endParaRPr lang="nl-NL"/>
        </a:p>
      </dgm:t>
    </dgm:pt>
    <dgm:pt modelId="{9A078108-1046-483F-A280-4D8DAFE0DE1C}">
      <dgm:prSet phldrT="[Text]"/>
      <dgm:spPr/>
      <dgm:t>
        <a:bodyPr/>
        <a:lstStyle/>
        <a:p>
          <a:r>
            <a:rPr lang="en-GB" dirty="0"/>
            <a:t>Modal shift</a:t>
          </a:r>
          <a:endParaRPr lang="nl-NL" dirty="0"/>
        </a:p>
      </dgm:t>
    </dgm:pt>
    <dgm:pt modelId="{FFCC8346-42C7-47D4-8F9C-510F928338FA}" type="parTrans" cxnId="{249F9E7F-5788-4FE7-9B68-09185AF00DCE}">
      <dgm:prSet/>
      <dgm:spPr/>
      <dgm:t>
        <a:bodyPr/>
        <a:lstStyle/>
        <a:p>
          <a:endParaRPr lang="nl-NL"/>
        </a:p>
      </dgm:t>
    </dgm:pt>
    <dgm:pt modelId="{B7062CCC-331F-4403-9D1A-2C6613C03FF4}" type="sibTrans" cxnId="{249F9E7F-5788-4FE7-9B68-09185AF00DCE}">
      <dgm:prSet/>
      <dgm:spPr/>
      <dgm:t>
        <a:bodyPr/>
        <a:lstStyle/>
        <a:p>
          <a:endParaRPr lang="nl-NL"/>
        </a:p>
      </dgm:t>
    </dgm:pt>
    <dgm:pt modelId="{624F401C-6ED2-4C68-92EF-50301FC20D27}">
      <dgm:prSet phldrT="[Text]"/>
      <dgm:spPr/>
      <dgm:t>
        <a:bodyPr/>
        <a:lstStyle/>
        <a:p>
          <a:r>
            <a:rPr lang="en-GB" dirty="0"/>
            <a:t>Modal alignment</a:t>
          </a:r>
          <a:endParaRPr lang="nl-NL" dirty="0"/>
        </a:p>
      </dgm:t>
    </dgm:pt>
    <dgm:pt modelId="{50A5028D-253F-466F-9728-79FADA8ACDE4}" type="parTrans" cxnId="{97E894F6-DF7D-4183-955C-EFC87541F26A}">
      <dgm:prSet/>
      <dgm:spPr/>
      <dgm:t>
        <a:bodyPr/>
        <a:lstStyle/>
        <a:p>
          <a:endParaRPr lang="nl-NL"/>
        </a:p>
      </dgm:t>
    </dgm:pt>
    <dgm:pt modelId="{2AB7FB00-0FBC-4DF5-A03F-E634B73FD93C}" type="sibTrans" cxnId="{97E894F6-DF7D-4183-955C-EFC87541F26A}">
      <dgm:prSet/>
      <dgm:spPr/>
      <dgm:t>
        <a:bodyPr/>
        <a:lstStyle/>
        <a:p>
          <a:endParaRPr lang="nl-NL"/>
        </a:p>
      </dgm:t>
    </dgm:pt>
    <dgm:pt modelId="{48625E70-E817-448A-A37E-5CFDE7BDA22F}">
      <dgm:prSet phldrT="[Text]"/>
      <dgm:spPr/>
      <dgm:t>
        <a:bodyPr/>
        <a:lstStyle/>
        <a:p>
          <a:r>
            <a:rPr lang="en-GB" dirty="0"/>
            <a:t>Assets</a:t>
          </a:r>
          <a:endParaRPr lang="nl-NL" dirty="0"/>
        </a:p>
      </dgm:t>
    </dgm:pt>
    <dgm:pt modelId="{4D23966E-DDF9-43C3-AE16-17CF8F044BF6}" type="parTrans" cxnId="{8ED3F217-0CDB-4E0E-BB57-4C3E9F5D0F4C}">
      <dgm:prSet/>
      <dgm:spPr/>
      <dgm:t>
        <a:bodyPr/>
        <a:lstStyle/>
        <a:p>
          <a:endParaRPr lang="nl-NL"/>
        </a:p>
      </dgm:t>
    </dgm:pt>
    <dgm:pt modelId="{628BC8B3-CCF8-4BF9-854F-EB8C0A7FBBC2}" type="sibTrans" cxnId="{8ED3F217-0CDB-4E0E-BB57-4C3E9F5D0F4C}">
      <dgm:prSet/>
      <dgm:spPr/>
      <dgm:t>
        <a:bodyPr/>
        <a:lstStyle/>
        <a:p>
          <a:endParaRPr lang="nl-NL"/>
        </a:p>
      </dgm:t>
    </dgm:pt>
    <dgm:pt modelId="{07723BAF-006D-42BB-8645-2FA288B8174A}">
      <dgm:prSet phldrT="[Text]"/>
      <dgm:spPr/>
      <dgm:t>
        <a:bodyPr/>
        <a:lstStyle/>
        <a:p>
          <a:r>
            <a:rPr lang="en-GB" dirty="0"/>
            <a:t>Sharing of assets</a:t>
          </a:r>
          <a:endParaRPr lang="nl-NL" dirty="0"/>
        </a:p>
      </dgm:t>
    </dgm:pt>
    <dgm:pt modelId="{168132A9-054C-41C7-944B-FD199B2FE8ED}" type="parTrans" cxnId="{B3D78862-015E-4F02-9905-76B54EE405D4}">
      <dgm:prSet/>
      <dgm:spPr/>
      <dgm:t>
        <a:bodyPr/>
        <a:lstStyle/>
        <a:p>
          <a:endParaRPr lang="nl-NL"/>
        </a:p>
      </dgm:t>
    </dgm:pt>
    <dgm:pt modelId="{9007D986-D05B-4BC4-8CC3-AC0BA236729D}" type="sibTrans" cxnId="{B3D78862-015E-4F02-9905-76B54EE405D4}">
      <dgm:prSet/>
      <dgm:spPr/>
      <dgm:t>
        <a:bodyPr/>
        <a:lstStyle/>
        <a:p>
          <a:endParaRPr lang="nl-NL"/>
        </a:p>
      </dgm:t>
    </dgm:pt>
    <dgm:pt modelId="{5CD0474B-E2C3-4408-BE70-4C2E4BC57785}">
      <dgm:prSet phldrT="[Text]"/>
      <dgm:spPr/>
      <dgm:t>
        <a:bodyPr/>
        <a:lstStyle/>
        <a:p>
          <a:r>
            <a:rPr lang="en-GB" dirty="0"/>
            <a:t>Load optimization</a:t>
          </a:r>
          <a:endParaRPr lang="nl-NL" dirty="0"/>
        </a:p>
      </dgm:t>
    </dgm:pt>
    <dgm:pt modelId="{257E9485-F411-46BE-9B3C-1EA97A7D96CF}" type="parTrans" cxnId="{F672ACC4-0314-4B46-81E1-6E260E0275B8}">
      <dgm:prSet/>
      <dgm:spPr/>
      <dgm:t>
        <a:bodyPr/>
        <a:lstStyle/>
        <a:p>
          <a:endParaRPr lang="nl-NL"/>
        </a:p>
      </dgm:t>
    </dgm:pt>
    <dgm:pt modelId="{2BF7D06B-EFDA-493E-83B3-EE9D9558B8A1}" type="sibTrans" cxnId="{F672ACC4-0314-4B46-81E1-6E260E0275B8}">
      <dgm:prSet/>
      <dgm:spPr/>
      <dgm:t>
        <a:bodyPr/>
        <a:lstStyle/>
        <a:p>
          <a:endParaRPr lang="nl-NL"/>
        </a:p>
      </dgm:t>
    </dgm:pt>
    <dgm:pt modelId="{9932E01D-8F69-42BA-84E1-138F95247312}">
      <dgm:prSet/>
      <dgm:spPr/>
      <dgm:t>
        <a:bodyPr/>
        <a:lstStyle/>
        <a:p>
          <a:r>
            <a:rPr lang="en-GB" dirty="0"/>
            <a:t>Efficiency</a:t>
          </a:r>
          <a:endParaRPr lang="nl-NL" dirty="0"/>
        </a:p>
      </dgm:t>
    </dgm:pt>
    <dgm:pt modelId="{6830D187-ADAA-4018-99DA-8A65506F4A9B}" type="parTrans" cxnId="{7CBB6032-5F5C-49DE-90EA-469A7AFFC946}">
      <dgm:prSet/>
      <dgm:spPr/>
      <dgm:t>
        <a:bodyPr/>
        <a:lstStyle/>
        <a:p>
          <a:endParaRPr lang="nl-NL"/>
        </a:p>
      </dgm:t>
    </dgm:pt>
    <dgm:pt modelId="{99C2F0D5-79E9-4E60-8AF0-DB6B9F6E7346}" type="sibTrans" cxnId="{7CBB6032-5F5C-49DE-90EA-469A7AFFC946}">
      <dgm:prSet/>
      <dgm:spPr/>
      <dgm:t>
        <a:bodyPr/>
        <a:lstStyle/>
        <a:p>
          <a:endParaRPr lang="nl-NL"/>
        </a:p>
      </dgm:t>
    </dgm:pt>
    <dgm:pt modelId="{B5BF6E06-A6BE-4A71-A1DB-0A31DE12A7F5}">
      <dgm:prSet/>
      <dgm:spPr/>
      <dgm:t>
        <a:bodyPr/>
        <a:lstStyle/>
        <a:p>
          <a:r>
            <a:rPr lang="en-GB" dirty="0"/>
            <a:t>Energy</a:t>
          </a:r>
          <a:endParaRPr lang="nl-NL" dirty="0"/>
        </a:p>
      </dgm:t>
    </dgm:pt>
    <dgm:pt modelId="{E99BC156-2343-48F3-B2DE-5A99BB86DEFA}" type="parTrans" cxnId="{5003A05F-7E13-4B61-B1B0-25FC201D0010}">
      <dgm:prSet/>
      <dgm:spPr/>
      <dgm:t>
        <a:bodyPr/>
        <a:lstStyle/>
        <a:p>
          <a:endParaRPr lang="nl-NL"/>
        </a:p>
      </dgm:t>
    </dgm:pt>
    <dgm:pt modelId="{08F55FEB-0574-4303-BCFD-167EE2163735}" type="sibTrans" cxnId="{5003A05F-7E13-4B61-B1B0-25FC201D0010}">
      <dgm:prSet/>
      <dgm:spPr/>
      <dgm:t>
        <a:bodyPr/>
        <a:lstStyle/>
        <a:p>
          <a:endParaRPr lang="nl-NL"/>
        </a:p>
      </dgm:t>
    </dgm:pt>
    <dgm:pt modelId="{6B8E6073-C39A-4CD2-9714-A579B7808DB5}">
      <dgm:prSet/>
      <dgm:spPr/>
      <dgm:t>
        <a:bodyPr/>
        <a:lstStyle/>
        <a:p>
          <a:r>
            <a:rPr lang="en-GB" dirty="0"/>
            <a:t>Vehicle technology</a:t>
          </a:r>
          <a:endParaRPr lang="nl-NL" dirty="0"/>
        </a:p>
      </dgm:t>
    </dgm:pt>
    <dgm:pt modelId="{26849133-7415-4701-8C7E-23193F9E370C}" type="parTrans" cxnId="{9AB89DD4-12D2-4B55-98EF-1E6718678DC8}">
      <dgm:prSet/>
      <dgm:spPr/>
      <dgm:t>
        <a:bodyPr/>
        <a:lstStyle/>
        <a:p>
          <a:endParaRPr lang="nl-NL"/>
        </a:p>
      </dgm:t>
    </dgm:pt>
    <dgm:pt modelId="{3B4E0BAD-17B6-477F-BAAC-0318CFED401F}" type="sibTrans" cxnId="{9AB89DD4-12D2-4B55-98EF-1E6718678DC8}">
      <dgm:prSet/>
      <dgm:spPr/>
      <dgm:t>
        <a:bodyPr/>
        <a:lstStyle/>
        <a:p>
          <a:endParaRPr lang="nl-NL"/>
        </a:p>
      </dgm:t>
    </dgm:pt>
    <dgm:pt modelId="{A8CFEDBC-F983-4470-881D-163ED283F1FA}">
      <dgm:prSet/>
      <dgm:spPr/>
      <dgm:t>
        <a:bodyPr/>
        <a:lstStyle/>
        <a:p>
          <a:r>
            <a:rPr lang="en-GB" dirty="0"/>
            <a:t>Operations</a:t>
          </a:r>
          <a:endParaRPr lang="nl-NL" dirty="0"/>
        </a:p>
      </dgm:t>
    </dgm:pt>
    <dgm:pt modelId="{D6E3ADCA-3E8F-4A6B-947E-93C9C149886D}" type="parTrans" cxnId="{941A5D49-B897-4208-966A-72A8BD138D34}">
      <dgm:prSet/>
      <dgm:spPr/>
      <dgm:t>
        <a:bodyPr/>
        <a:lstStyle/>
        <a:p>
          <a:endParaRPr lang="nl-NL"/>
        </a:p>
      </dgm:t>
    </dgm:pt>
    <dgm:pt modelId="{561E176B-F9E4-4285-BC47-3F5FAACD1DB2}" type="sibTrans" cxnId="{941A5D49-B897-4208-966A-72A8BD138D34}">
      <dgm:prSet/>
      <dgm:spPr/>
      <dgm:t>
        <a:bodyPr/>
        <a:lstStyle/>
        <a:p>
          <a:endParaRPr lang="nl-NL"/>
        </a:p>
      </dgm:t>
    </dgm:pt>
    <dgm:pt modelId="{9E228A6E-88D7-48DB-BBB0-0B54A5E72A52}">
      <dgm:prSet/>
      <dgm:spPr/>
      <dgm:t>
        <a:bodyPr/>
        <a:lstStyle/>
        <a:p>
          <a:r>
            <a:rPr lang="en-GB" dirty="0"/>
            <a:t>Sustainable energy</a:t>
          </a:r>
          <a:endParaRPr lang="nl-NL" dirty="0"/>
        </a:p>
      </dgm:t>
    </dgm:pt>
    <dgm:pt modelId="{42D048E5-3690-479E-A182-409A80434E82}" type="parTrans" cxnId="{F08189FD-8410-432E-A107-BA5070FFB54D}">
      <dgm:prSet/>
      <dgm:spPr/>
      <dgm:t>
        <a:bodyPr/>
        <a:lstStyle/>
        <a:p>
          <a:endParaRPr lang="nl-NL"/>
        </a:p>
      </dgm:t>
    </dgm:pt>
    <dgm:pt modelId="{316DA520-EAA0-494B-BE3E-BCC754E7F62B}" type="sibTrans" cxnId="{F08189FD-8410-432E-A107-BA5070FFB54D}">
      <dgm:prSet/>
      <dgm:spPr/>
      <dgm:t>
        <a:bodyPr/>
        <a:lstStyle/>
        <a:p>
          <a:endParaRPr lang="nl-NL"/>
        </a:p>
      </dgm:t>
    </dgm:pt>
    <dgm:pt modelId="{E724F43C-9F6B-416B-85A7-757EF4CB84A3}">
      <dgm:prSet/>
      <dgm:spPr/>
      <dgm:t>
        <a:bodyPr/>
        <a:lstStyle/>
        <a:p>
          <a:r>
            <a:rPr lang="en-GB" dirty="0"/>
            <a:t>Reporting</a:t>
          </a:r>
          <a:endParaRPr lang="nl-NL" dirty="0"/>
        </a:p>
      </dgm:t>
    </dgm:pt>
    <dgm:pt modelId="{02D935B9-D804-420D-B0A9-2A745862926B}" type="parTrans" cxnId="{DECE64AF-8236-43D3-B287-E25C8A40688A}">
      <dgm:prSet/>
      <dgm:spPr/>
      <dgm:t>
        <a:bodyPr/>
        <a:lstStyle/>
        <a:p>
          <a:endParaRPr lang="nl-NL"/>
        </a:p>
      </dgm:t>
    </dgm:pt>
    <dgm:pt modelId="{276744C7-2209-4268-AEA6-F3C899C60F8C}" type="sibTrans" cxnId="{DECE64AF-8236-43D3-B287-E25C8A40688A}">
      <dgm:prSet/>
      <dgm:spPr/>
      <dgm:t>
        <a:bodyPr/>
        <a:lstStyle/>
        <a:p>
          <a:endParaRPr lang="nl-NL"/>
        </a:p>
      </dgm:t>
    </dgm:pt>
    <dgm:pt modelId="{73124941-343E-493B-B2CB-74E8F15FC439}" type="pres">
      <dgm:prSet presAssocID="{0C48D8BC-C40B-4257-8908-6352DCD830E3}" presName="Name0" presStyleCnt="0">
        <dgm:presLayoutVars>
          <dgm:dir/>
          <dgm:animLvl val="lvl"/>
          <dgm:resizeHandles val="exact"/>
        </dgm:presLayoutVars>
      </dgm:prSet>
      <dgm:spPr/>
    </dgm:pt>
    <dgm:pt modelId="{030813E5-E133-44E8-A55D-6BF2B8611C24}" type="pres">
      <dgm:prSet presAssocID="{5CB753E0-4708-4EFE-A782-AC3891A82027}" presName="linNode" presStyleCnt="0"/>
      <dgm:spPr/>
    </dgm:pt>
    <dgm:pt modelId="{1F5DC94E-D577-439A-A235-4450F7B1DF69}" type="pres">
      <dgm:prSet presAssocID="{5CB753E0-4708-4EFE-A782-AC3891A82027}" presName="parentText" presStyleLbl="node1" presStyleIdx="0" presStyleCnt="5">
        <dgm:presLayoutVars>
          <dgm:chMax val="1"/>
          <dgm:bulletEnabled val="1"/>
        </dgm:presLayoutVars>
      </dgm:prSet>
      <dgm:spPr/>
    </dgm:pt>
    <dgm:pt modelId="{526CA67D-074A-4A5E-BD89-0D5E546EEC51}" type="pres">
      <dgm:prSet presAssocID="{5CB753E0-4708-4EFE-A782-AC3891A82027}" presName="descendantText" presStyleLbl="alignAccFollowNode1" presStyleIdx="0" presStyleCnt="5">
        <dgm:presLayoutVars>
          <dgm:bulletEnabled val="1"/>
        </dgm:presLayoutVars>
      </dgm:prSet>
      <dgm:spPr/>
    </dgm:pt>
    <dgm:pt modelId="{7B9C7C59-064E-4F4C-A3D6-08D3C4A34B26}" type="pres">
      <dgm:prSet presAssocID="{72C5D6F8-B07C-429F-B8C5-603FEEC97D3D}" presName="sp" presStyleCnt="0"/>
      <dgm:spPr/>
    </dgm:pt>
    <dgm:pt modelId="{02788CDA-3E5F-4505-A351-C1C72E9B9AEE}" type="pres">
      <dgm:prSet presAssocID="{3617FA91-D751-42EC-AC08-BF2621C06DE6}" presName="linNode" presStyleCnt="0"/>
      <dgm:spPr/>
    </dgm:pt>
    <dgm:pt modelId="{408E5178-E3E0-448B-BEF3-4EA2AEBAC8B6}" type="pres">
      <dgm:prSet presAssocID="{3617FA91-D751-42EC-AC08-BF2621C06DE6}" presName="parentText" presStyleLbl="node1" presStyleIdx="1" presStyleCnt="5">
        <dgm:presLayoutVars>
          <dgm:chMax val="1"/>
          <dgm:bulletEnabled val="1"/>
        </dgm:presLayoutVars>
      </dgm:prSet>
      <dgm:spPr/>
    </dgm:pt>
    <dgm:pt modelId="{E48C1A7E-83DE-467B-B76F-3BEAAE9D328F}" type="pres">
      <dgm:prSet presAssocID="{3617FA91-D751-42EC-AC08-BF2621C06DE6}" presName="descendantText" presStyleLbl="alignAccFollowNode1" presStyleIdx="1" presStyleCnt="5">
        <dgm:presLayoutVars>
          <dgm:bulletEnabled val="1"/>
        </dgm:presLayoutVars>
      </dgm:prSet>
      <dgm:spPr/>
    </dgm:pt>
    <dgm:pt modelId="{EC076B8D-F0F6-4BD2-B5B2-5A9507B9266E}" type="pres">
      <dgm:prSet presAssocID="{31730C2B-7786-4BEB-B38D-239EC7AC81FD}" presName="sp" presStyleCnt="0"/>
      <dgm:spPr/>
    </dgm:pt>
    <dgm:pt modelId="{240CDA92-9926-4596-8C67-6AA3B149B064}" type="pres">
      <dgm:prSet presAssocID="{48625E70-E817-448A-A37E-5CFDE7BDA22F}" presName="linNode" presStyleCnt="0"/>
      <dgm:spPr/>
    </dgm:pt>
    <dgm:pt modelId="{A0B6220C-E426-42B8-AF90-4C8225830B1F}" type="pres">
      <dgm:prSet presAssocID="{48625E70-E817-448A-A37E-5CFDE7BDA22F}" presName="parentText" presStyleLbl="node1" presStyleIdx="2" presStyleCnt="5">
        <dgm:presLayoutVars>
          <dgm:chMax val="1"/>
          <dgm:bulletEnabled val="1"/>
        </dgm:presLayoutVars>
      </dgm:prSet>
      <dgm:spPr/>
    </dgm:pt>
    <dgm:pt modelId="{F72F446B-7FA2-49BF-896B-4583DA57748F}" type="pres">
      <dgm:prSet presAssocID="{48625E70-E817-448A-A37E-5CFDE7BDA22F}" presName="descendantText" presStyleLbl="alignAccFollowNode1" presStyleIdx="2" presStyleCnt="5">
        <dgm:presLayoutVars>
          <dgm:bulletEnabled val="1"/>
        </dgm:presLayoutVars>
      </dgm:prSet>
      <dgm:spPr/>
    </dgm:pt>
    <dgm:pt modelId="{7C050E62-09EE-49F1-A06A-8C5E1C8DE828}" type="pres">
      <dgm:prSet presAssocID="{628BC8B3-CCF8-4BF9-854F-EB8C0A7FBBC2}" presName="sp" presStyleCnt="0"/>
      <dgm:spPr/>
    </dgm:pt>
    <dgm:pt modelId="{6ACA6E37-264E-4D3C-AAD4-491157502FEC}" type="pres">
      <dgm:prSet presAssocID="{9932E01D-8F69-42BA-84E1-138F95247312}" presName="linNode" presStyleCnt="0"/>
      <dgm:spPr/>
    </dgm:pt>
    <dgm:pt modelId="{E7B62CDA-21C2-4418-8E8A-91EFFCBF72FE}" type="pres">
      <dgm:prSet presAssocID="{9932E01D-8F69-42BA-84E1-138F95247312}" presName="parentText" presStyleLbl="node1" presStyleIdx="3" presStyleCnt="5">
        <dgm:presLayoutVars>
          <dgm:chMax val="1"/>
          <dgm:bulletEnabled val="1"/>
        </dgm:presLayoutVars>
      </dgm:prSet>
      <dgm:spPr/>
    </dgm:pt>
    <dgm:pt modelId="{1B5069D7-B364-4C62-A343-38E339A28989}" type="pres">
      <dgm:prSet presAssocID="{9932E01D-8F69-42BA-84E1-138F95247312}" presName="descendantText" presStyleLbl="alignAccFollowNode1" presStyleIdx="3" presStyleCnt="5">
        <dgm:presLayoutVars>
          <dgm:bulletEnabled val="1"/>
        </dgm:presLayoutVars>
      </dgm:prSet>
      <dgm:spPr/>
    </dgm:pt>
    <dgm:pt modelId="{1A4D2222-9F82-4310-AA15-7B479C9106D3}" type="pres">
      <dgm:prSet presAssocID="{99C2F0D5-79E9-4E60-8AF0-DB6B9F6E7346}" presName="sp" presStyleCnt="0"/>
      <dgm:spPr/>
    </dgm:pt>
    <dgm:pt modelId="{01A26A28-9969-48B5-BD3B-D631DAD805EF}" type="pres">
      <dgm:prSet presAssocID="{B5BF6E06-A6BE-4A71-A1DB-0A31DE12A7F5}" presName="linNode" presStyleCnt="0"/>
      <dgm:spPr/>
    </dgm:pt>
    <dgm:pt modelId="{FEDD24CA-E13F-4F9E-8BB5-74C998E66899}" type="pres">
      <dgm:prSet presAssocID="{B5BF6E06-A6BE-4A71-A1DB-0A31DE12A7F5}" presName="parentText" presStyleLbl="node1" presStyleIdx="4" presStyleCnt="5">
        <dgm:presLayoutVars>
          <dgm:chMax val="1"/>
          <dgm:bulletEnabled val="1"/>
        </dgm:presLayoutVars>
      </dgm:prSet>
      <dgm:spPr/>
    </dgm:pt>
    <dgm:pt modelId="{219805FC-6304-4AD0-8EEB-A0338A3BA44F}" type="pres">
      <dgm:prSet presAssocID="{B5BF6E06-A6BE-4A71-A1DB-0A31DE12A7F5}" presName="descendantText" presStyleLbl="alignAccFollowNode1" presStyleIdx="4" presStyleCnt="5">
        <dgm:presLayoutVars>
          <dgm:bulletEnabled val="1"/>
        </dgm:presLayoutVars>
      </dgm:prSet>
      <dgm:spPr/>
    </dgm:pt>
  </dgm:ptLst>
  <dgm:cxnLst>
    <dgm:cxn modelId="{B7249812-A61E-4607-8D3A-1457566A0A83}" type="presOf" srcId="{9E228A6E-88D7-48DB-BBB0-0B54A5E72A52}" destId="{219805FC-6304-4AD0-8EEB-A0338A3BA44F}" srcOrd="0" destOrd="0" presId="urn:microsoft.com/office/officeart/2005/8/layout/vList5"/>
    <dgm:cxn modelId="{8ED3F217-0CDB-4E0E-BB57-4C3E9F5D0F4C}" srcId="{0C48D8BC-C40B-4257-8908-6352DCD830E3}" destId="{48625E70-E817-448A-A37E-5CFDE7BDA22F}" srcOrd="2" destOrd="0" parTransId="{4D23966E-DDF9-43C3-AE16-17CF8F044BF6}" sibTransId="{628BC8B3-CCF8-4BF9-854F-EB8C0A7FBBC2}"/>
    <dgm:cxn modelId="{2B002219-155B-4350-8FD0-4ACFBA36DF79}" type="presOf" srcId="{9932E01D-8F69-42BA-84E1-138F95247312}" destId="{E7B62CDA-21C2-4418-8E8A-91EFFCBF72FE}" srcOrd="0" destOrd="0" presId="urn:microsoft.com/office/officeart/2005/8/layout/vList5"/>
    <dgm:cxn modelId="{74A52E1C-C3ED-4210-8905-FFF93969E37D}" type="presOf" srcId="{48625E70-E817-448A-A37E-5CFDE7BDA22F}" destId="{A0B6220C-E426-42B8-AF90-4C8225830B1F}" srcOrd="0" destOrd="0" presId="urn:microsoft.com/office/officeart/2005/8/layout/vList5"/>
    <dgm:cxn modelId="{7CBB6032-5F5C-49DE-90EA-469A7AFFC946}" srcId="{0C48D8BC-C40B-4257-8908-6352DCD830E3}" destId="{9932E01D-8F69-42BA-84E1-138F95247312}" srcOrd="3" destOrd="0" parTransId="{6830D187-ADAA-4018-99DA-8A65506F4A9B}" sibTransId="{99C2F0D5-79E9-4E60-8AF0-DB6B9F6E7346}"/>
    <dgm:cxn modelId="{47BA8F3A-7457-4430-8B27-C00CAEED710D}" type="presOf" srcId="{A8CFEDBC-F983-4470-881D-163ED283F1FA}" destId="{1B5069D7-B364-4C62-A343-38E339A28989}" srcOrd="0" destOrd="1" presId="urn:microsoft.com/office/officeart/2005/8/layout/vList5"/>
    <dgm:cxn modelId="{A14FEF40-418E-427E-B125-AE57BD05929D}" type="presOf" srcId="{5CD0474B-E2C3-4408-BE70-4C2E4BC57785}" destId="{F72F446B-7FA2-49BF-896B-4583DA57748F}" srcOrd="0" destOrd="1" presId="urn:microsoft.com/office/officeart/2005/8/layout/vList5"/>
    <dgm:cxn modelId="{5003A05F-7E13-4B61-B1B0-25FC201D0010}" srcId="{0C48D8BC-C40B-4257-8908-6352DCD830E3}" destId="{B5BF6E06-A6BE-4A71-A1DB-0A31DE12A7F5}" srcOrd="4" destOrd="0" parTransId="{E99BC156-2343-48F3-B2DE-5A99BB86DEFA}" sibTransId="{08F55FEB-0574-4303-BCFD-167EE2163735}"/>
    <dgm:cxn modelId="{B3D78862-015E-4F02-9905-76B54EE405D4}" srcId="{48625E70-E817-448A-A37E-5CFDE7BDA22F}" destId="{07723BAF-006D-42BB-8645-2FA288B8174A}" srcOrd="0" destOrd="0" parTransId="{168132A9-054C-41C7-944B-FD199B2FE8ED}" sibTransId="{9007D986-D05B-4BC4-8CC3-AC0BA236729D}"/>
    <dgm:cxn modelId="{9B4A0A47-E650-45D9-A76C-B8664037869C}" type="presOf" srcId="{9A078108-1046-483F-A280-4D8DAFE0DE1C}" destId="{E48C1A7E-83DE-467B-B76F-3BEAAE9D328F}" srcOrd="0" destOrd="0" presId="urn:microsoft.com/office/officeart/2005/8/layout/vList5"/>
    <dgm:cxn modelId="{941A5D49-B897-4208-966A-72A8BD138D34}" srcId="{9932E01D-8F69-42BA-84E1-138F95247312}" destId="{A8CFEDBC-F983-4470-881D-163ED283F1FA}" srcOrd="1" destOrd="0" parTransId="{D6E3ADCA-3E8F-4A6B-947E-93C9C149886D}" sibTransId="{561E176B-F9E4-4285-BC47-3F5FAACD1DB2}"/>
    <dgm:cxn modelId="{425C594B-E157-4114-9007-7CEFED811234}" type="presOf" srcId="{6B8E6073-C39A-4CD2-9714-A579B7808DB5}" destId="{1B5069D7-B364-4C62-A343-38E339A28989}" srcOrd="0" destOrd="0" presId="urn:microsoft.com/office/officeart/2005/8/layout/vList5"/>
    <dgm:cxn modelId="{756C4370-6A0F-4464-A103-67A881ABAB10}" type="presOf" srcId="{B5BF6E06-A6BE-4A71-A1DB-0A31DE12A7F5}" destId="{FEDD24CA-E13F-4F9E-8BB5-74C998E66899}" srcOrd="0" destOrd="0" presId="urn:microsoft.com/office/officeart/2005/8/layout/vList5"/>
    <dgm:cxn modelId="{A0F23E59-0B97-40D2-BC3F-3DB5338E0186}" type="presOf" srcId="{5CB753E0-4708-4EFE-A782-AC3891A82027}" destId="{1F5DC94E-D577-439A-A235-4450F7B1DF69}" srcOrd="0" destOrd="0" presId="urn:microsoft.com/office/officeart/2005/8/layout/vList5"/>
    <dgm:cxn modelId="{249F9E7F-5788-4FE7-9B68-09185AF00DCE}" srcId="{3617FA91-D751-42EC-AC08-BF2621C06DE6}" destId="{9A078108-1046-483F-A280-4D8DAFE0DE1C}" srcOrd="0" destOrd="0" parTransId="{FFCC8346-42C7-47D4-8F9C-510F928338FA}" sibTransId="{B7062CCC-331F-4403-9D1A-2C6613C03FF4}"/>
    <dgm:cxn modelId="{35FE3480-C93D-4898-8AF3-E539C45A1D66}" type="presOf" srcId="{07723BAF-006D-42BB-8645-2FA288B8174A}" destId="{F72F446B-7FA2-49BF-896B-4583DA57748F}" srcOrd="0" destOrd="0" presId="urn:microsoft.com/office/officeart/2005/8/layout/vList5"/>
    <dgm:cxn modelId="{7A492387-EA4D-4C6C-A1D8-E3779819DC67}" type="presOf" srcId="{3617FA91-D751-42EC-AC08-BF2621C06DE6}" destId="{408E5178-E3E0-448B-BEF3-4EA2AEBAC8B6}" srcOrd="0" destOrd="0" presId="urn:microsoft.com/office/officeart/2005/8/layout/vList5"/>
    <dgm:cxn modelId="{FB2FAA8C-8374-40F1-9B17-FA7D7D25ED9A}" type="presOf" srcId="{0C48D8BC-C40B-4257-8908-6352DCD830E3}" destId="{73124941-343E-493B-B2CB-74E8F15FC439}" srcOrd="0" destOrd="0" presId="urn:microsoft.com/office/officeart/2005/8/layout/vList5"/>
    <dgm:cxn modelId="{B4A96F8D-A55C-4E05-9F69-255B837212D1}" srcId="{0C48D8BC-C40B-4257-8908-6352DCD830E3}" destId="{5CB753E0-4708-4EFE-A782-AC3891A82027}" srcOrd="0" destOrd="0" parTransId="{55648509-D7F3-4EDD-968B-3584A2B1999F}" sibTransId="{72C5D6F8-B07C-429F-B8C5-603FEEC97D3D}"/>
    <dgm:cxn modelId="{D584EF95-A8C3-4F37-92AF-E21042F6A665}" type="presOf" srcId="{B6178028-F1B3-4434-85AF-33C3798A0F74}" destId="{526CA67D-074A-4A5E-BD89-0D5E546EEC51}" srcOrd="0" destOrd="1" presId="urn:microsoft.com/office/officeart/2005/8/layout/vList5"/>
    <dgm:cxn modelId="{DECE64AF-8236-43D3-B287-E25C8A40688A}" srcId="{B5BF6E06-A6BE-4A71-A1DB-0A31DE12A7F5}" destId="{E724F43C-9F6B-416B-85A7-757EF4CB84A3}" srcOrd="1" destOrd="0" parTransId="{02D935B9-D804-420D-B0A9-2A745862926B}" sibTransId="{276744C7-2209-4268-AEA6-F3C899C60F8C}"/>
    <dgm:cxn modelId="{F672ACC4-0314-4B46-81E1-6E260E0275B8}" srcId="{48625E70-E817-448A-A37E-5CFDE7BDA22F}" destId="{5CD0474B-E2C3-4408-BE70-4C2E4BC57785}" srcOrd="1" destOrd="0" parTransId="{257E9485-F411-46BE-9B3C-1EA97A7D96CF}" sibTransId="{2BF7D06B-EFDA-493E-83B3-EE9D9558B8A1}"/>
    <dgm:cxn modelId="{9AB89DD4-12D2-4B55-98EF-1E6718678DC8}" srcId="{9932E01D-8F69-42BA-84E1-138F95247312}" destId="{6B8E6073-C39A-4CD2-9714-A579B7808DB5}" srcOrd="0" destOrd="0" parTransId="{26849133-7415-4701-8C7E-23193F9E370C}" sibTransId="{3B4E0BAD-17B6-477F-BAAC-0318CFED401F}"/>
    <dgm:cxn modelId="{D75113DB-86D5-43A8-ACE6-4B4F3BE62CF2}" type="presOf" srcId="{8F8044C7-C5BC-4E73-9138-71C5148570D9}" destId="{526CA67D-074A-4A5E-BD89-0D5E546EEC51}" srcOrd="0" destOrd="0" presId="urn:microsoft.com/office/officeart/2005/8/layout/vList5"/>
    <dgm:cxn modelId="{180B3CEA-0F61-403D-8BF7-32FEA164D19F}" srcId="{5CB753E0-4708-4EFE-A782-AC3891A82027}" destId="{8F8044C7-C5BC-4E73-9138-71C5148570D9}" srcOrd="0" destOrd="0" parTransId="{38BD6538-5849-4CF4-9005-714E7BD5D752}" sibTransId="{14A0C6F5-1A7C-4815-9C07-E64A6219F6C8}"/>
    <dgm:cxn modelId="{D8D598EA-D359-424B-BE2B-C0F6AA3F17BC}" type="presOf" srcId="{624F401C-6ED2-4C68-92EF-50301FC20D27}" destId="{E48C1A7E-83DE-467B-B76F-3BEAAE9D328F}" srcOrd="0" destOrd="1" presId="urn:microsoft.com/office/officeart/2005/8/layout/vList5"/>
    <dgm:cxn modelId="{97E894F6-DF7D-4183-955C-EFC87541F26A}" srcId="{3617FA91-D751-42EC-AC08-BF2621C06DE6}" destId="{624F401C-6ED2-4C68-92EF-50301FC20D27}" srcOrd="1" destOrd="0" parTransId="{50A5028D-253F-466F-9728-79FADA8ACDE4}" sibTransId="{2AB7FB00-0FBC-4DF5-A03F-E634B73FD93C}"/>
    <dgm:cxn modelId="{2EBE9BF8-F792-4000-92E8-F2D7DF7AD4B5}" type="presOf" srcId="{E724F43C-9F6B-416B-85A7-757EF4CB84A3}" destId="{219805FC-6304-4AD0-8EEB-A0338A3BA44F}" srcOrd="0" destOrd="1" presId="urn:microsoft.com/office/officeart/2005/8/layout/vList5"/>
    <dgm:cxn modelId="{32E9A8FC-C25B-4435-B0DB-65E59B843242}" srcId="{0C48D8BC-C40B-4257-8908-6352DCD830E3}" destId="{3617FA91-D751-42EC-AC08-BF2621C06DE6}" srcOrd="1" destOrd="0" parTransId="{22392170-9A10-4747-9789-AB2D50F2098D}" sibTransId="{31730C2B-7786-4BEB-B38D-239EC7AC81FD}"/>
    <dgm:cxn modelId="{F08189FD-8410-432E-A107-BA5070FFB54D}" srcId="{B5BF6E06-A6BE-4A71-A1DB-0A31DE12A7F5}" destId="{9E228A6E-88D7-48DB-BBB0-0B54A5E72A52}" srcOrd="0" destOrd="0" parTransId="{42D048E5-3690-479E-A182-409A80434E82}" sibTransId="{316DA520-EAA0-494B-BE3E-BCC754E7F62B}"/>
    <dgm:cxn modelId="{14EF59FE-C2E6-40E3-A62E-C7B2CFDF2316}" srcId="{5CB753E0-4708-4EFE-A782-AC3891A82027}" destId="{B6178028-F1B3-4434-85AF-33C3798A0F74}" srcOrd="1" destOrd="0" parTransId="{6A164F1E-1CEF-4B50-BDE2-84841E8EB7E6}" sibTransId="{266965F1-BD21-4977-8D00-DEF15F960A43}"/>
    <dgm:cxn modelId="{B102773F-0EE5-4C96-BF28-6FA3A1197366}" type="presParOf" srcId="{73124941-343E-493B-B2CB-74E8F15FC439}" destId="{030813E5-E133-44E8-A55D-6BF2B8611C24}" srcOrd="0" destOrd="0" presId="urn:microsoft.com/office/officeart/2005/8/layout/vList5"/>
    <dgm:cxn modelId="{2D8282CF-AFE1-4FE1-8E71-712449A3DF80}" type="presParOf" srcId="{030813E5-E133-44E8-A55D-6BF2B8611C24}" destId="{1F5DC94E-D577-439A-A235-4450F7B1DF69}" srcOrd="0" destOrd="0" presId="urn:microsoft.com/office/officeart/2005/8/layout/vList5"/>
    <dgm:cxn modelId="{E2A12C25-6659-4742-A806-8E73E67F639D}" type="presParOf" srcId="{030813E5-E133-44E8-A55D-6BF2B8611C24}" destId="{526CA67D-074A-4A5E-BD89-0D5E546EEC51}" srcOrd="1" destOrd="0" presId="urn:microsoft.com/office/officeart/2005/8/layout/vList5"/>
    <dgm:cxn modelId="{E377BAED-B96C-422C-99F2-8D17AC312283}" type="presParOf" srcId="{73124941-343E-493B-B2CB-74E8F15FC439}" destId="{7B9C7C59-064E-4F4C-A3D6-08D3C4A34B26}" srcOrd="1" destOrd="0" presId="urn:microsoft.com/office/officeart/2005/8/layout/vList5"/>
    <dgm:cxn modelId="{3C839A75-5376-4512-9107-74DA7DE8C600}" type="presParOf" srcId="{73124941-343E-493B-B2CB-74E8F15FC439}" destId="{02788CDA-3E5F-4505-A351-C1C72E9B9AEE}" srcOrd="2" destOrd="0" presId="urn:microsoft.com/office/officeart/2005/8/layout/vList5"/>
    <dgm:cxn modelId="{3609B22E-7AE4-41DB-8B23-772D30060630}" type="presParOf" srcId="{02788CDA-3E5F-4505-A351-C1C72E9B9AEE}" destId="{408E5178-E3E0-448B-BEF3-4EA2AEBAC8B6}" srcOrd="0" destOrd="0" presId="urn:microsoft.com/office/officeart/2005/8/layout/vList5"/>
    <dgm:cxn modelId="{0119E338-B0DA-4AC5-8C94-CACBCAF75D47}" type="presParOf" srcId="{02788CDA-3E5F-4505-A351-C1C72E9B9AEE}" destId="{E48C1A7E-83DE-467B-B76F-3BEAAE9D328F}" srcOrd="1" destOrd="0" presId="urn:microsoft.com/office/officeart/2005/8/layout/vList5"/>
    <dgm:cxn modelId="{3D7E832E-3CEB-47FB-A091-2CA6419F305B}" type="presParOf" srcId="{73124941-343E-493B-B2CB-74E8F15FC439}" destId="{EC076B8D-F0F6-4BD2-B5B2-5A9507B9266E}" srcOrd="3" destOrd="0" presId="urn:microsoft.com/office/officeart/2005/8/layout/vList5"/>
    <dgm:cxn modelId="{69FD1BB2-42CF-4E2E-9D60-2CD231B5626A}" type="presParOf" srcId="{73124941-343E-493B-B2CB-74E8F15FC439}" destId="{240CDA92-9926-4596-8C67-6AA3B149B064}" srcOrd="4" destOrd="0" presId="urn:microsoft.com/office/officeart/2005/8/layout/vList5"/>
    <dgm:cxn modelId="{652E5678-D792-4EE4-943F-64DC771D286E}" type="presParOf" srcId="{240CDA92-9926-4596-8C67-6AA3B149B064}" destId="{A0B6220C-E426-42B8-AF90-4C8225830B1F}" srcOrd="0" destOrd="0" presId="urn:microsoft.com/office/officeart/2005/8/layout/vList5"/>
    <dgm:cxn modelId="{4B9CEEAD-0C4B-464E-9969-5BB9A02C3578}" type="presParOf" srcId="{240CDA92-9926-4596-8C67-6AA3B149B064}" destId="{F72F446B-7FA2-49BF-896B-4583DA57748F}" srcOrd="1" destOrd="0" presId="urn:microsoft.com/office/officeart/2005/8/layout/vList5"/>
    <dgm:cxn modelId="{F2F4BEE2-560C-4F09-9E20-DFC9D9CE8A81}" type="presParOf" srcId="{73124941-343E-493B-B2CB-74E8F15FC439}" destId="{7C050E62-09EE-49F1-A06A-8C5E1C8DE828}" srcOrd="5" destOrd="0" presId="urn:microsoft.com/office/officeart/2005/8/layout/vList5"/>
    <dgm:cxn modelId="{3FCE584C-A4E1-4071-ACD6-44DC34935D2F}" type="presParOf" srcId="{73124941-343E-493B-B2CB-74E8F15FC439}" destId="{6ACA6E37-264E-4D3C-AAD4-491157502FEC}" srcOrd="6" destOrd="0" presId="urn:microsoft.com/office/officeart/2005/8/layout/vList5"/>
    <dgm:cxn modelId="{41476E28-6511-4426-863A-6EDA98961B1F}" type="presParOf" srcId="{6ACA6E37-264E-4D3C-AAD4-491157502FEC}" destId="{E7B62CDA-21C2-4418-8E8A-91EFFCBF72FE}" srcOrd="0" destOrd="0" presId="urn:microsoft.com/office/officeart/2005/8/layout/vList5"/>
    <dgm:cxn modelId="{8EC8E346-5E71-413D-B43D-601A9D796167}" type="presParOf" srcId="{6ACA6E37-264E-4D3C-AAD4-491157502FEC}" destId="{1B5069D7-B364-4C62-A343-38E339A28989}" srcOrd="1" destOrd="0" presId="urn:microsoft.com/office/officeart/2005/8/layout/vList5"/>
    <dgm:cxn modelId="{DDB25991-2DBC-465A-938C-1BA7286A488F}" type="presParOf" srcId="{73124941-343E-493B-B2CB-74E8F15FC439}" destId="{1A4D2222-9F82-4310-AA15-7B479C9106D3}" srcOrd="7" destOrd="0" presId="urn:microsoft.com/office/officeart/2005/8/layout/vList5"/>
    <dgm:cxn modelId="{2A82F1A0-0B57-4542-9BBE-C508BEA6A225}" type="presParOf" srcId="{73124941-343E-493B-B2CB-74E8F15FC439}" destId="{01A26A28-9969-48B5-BD3B-D631DAD805EF}" srcOrd="8" destOrd="0" presId="urn:microsoft.com/office/officeart/2005/8/layout/vList5"/>
    <dgm:cxn modelId="{39D57A42-835C-417D-A7C1-316E1D1710C8}" type="presParOf" srcId="{01A26A28-9969-48B5-BD3B-D631DAD805EF}" destId="{FEDD24CA-E13F-4F9E-8BB5-74C998E66899}" srcOrd="0" destOrd="0" presId="urn:microsoft.com/office/officeart/2005/8/layout/vList5"/>
    <dgm:cxn modelId="{C870BD4E-8024-4D64-A892-0C42F80E9E76}" type="presParOf" srcId="{01A26A28-9969-48B5-BD3B-D631DAD805EF}" destId="{219805FC-6304-4AD0-8EEB-A0338A3BA44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CA67D-074A-4A5E-BD89-0D5E546EEC51}">
      <dsp:nvSpPr>
        <dsp:cNvPr id="0" name=""/>
        <dsp:cNvSpPr/>
      </dsp:nvSpPr>
      <dsp:spPr>
        <a:xfrm rot="5400000">
          <a:off x="2688762" y="-1011897"/>
          <a:ext cx="645504" cy="2834366"/>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Reducing demand</a:t>
          </a:r>
          <a:endParaRPr lang="nl-NL" sz="1700" kern="1200" dirty="0"/>
        </a:p>
        <a:p>
          <a:pPr marL="171450" lvl="1" indent="-171450" algn="l" defTabSz="755650">
            <a:lnSpc>
              <a:spcPct val="90000"/>
            </a:lnSpc>
            <a:spcBef>
              <a:spcPct val="0"/>
            </a:spcBef>
            <a:spcAft>
              <a:spcPct val="15000"/>
            </a:spcAft>
            <a:buChar char="•"/>
          </a:pPr>
          <a:r>
            <a:rPr lang="en-GB" sz="1700" kern="1200" dirty="0"/>
            <a:t>Re-organizing demand</a:t>
          </a:r>
          <a:endParaRPr lang="nl-NL" sz="1700" kern="1200" dirty="0"/>
        </a:p>
      </dsp:txBody>
      <dsp:txXfrm rot="-5400000">
        <a:off x="1594332" y="114044"/>
        <a:ext cx="2802855" cy="582482"/>
      </dsp:txXfrm>
    </dsp:sp>
    <dsp:sp modelId="{1F5DC94E-D577-439A-A235-4450F7B1DF69}">
      <dsp:nvSpPr>
        <dsp:cNvPr id="0" name=""/>
        <dsp:cNvSpPr/>
      </dsp:nvSpPr>
      <dsp:spPr>
        <a:xfrm>
          <a:off x="0" y="1845"/>
          <a:ext cx="1594331" cy="806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dirty="0"/>
            <a:t>Demand</a:t>
          </a:r>
          <a:endParaRPr lang="nl-NL" sz="2500" kern="1200" dirty="0"/>
        </a:p>
      </dsp:txBody>
      <dsp:txXfrm>
        <a:off x="39389" y="41234"/>
        <a:ext cx="1515553" cy="728102"/>
      </dsp:txXfrm>
    </dsp:sp>
    <dsp:sp modelId="{E48C1A7E-83DE-467B-B76F-3BEAAE9D328F}">
      <dsp:nvSpPr>
        <dsp:cNvPr id="0" name=""/>
        <dsp:cNvSpPr/>
      </dsp:nvSpPr>
      <dsp:spPr>
        <a:xfrm rot="5400000">
          <a:off x="2688762" y="-164673"/>
          <a:ext cx="645504" cy="2834366"/>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Modal shift</a:t>
          </a:r>
          <a:endParaRPr lang="nl-NL" sz="1700" kern="1200" dirty="0"/>
        </a:p>
        <a:p>
          <a:pPr marL="171450" lvl="1" indent="-171450" algn="l" defTabSz="755650">
            <a:lnSpc>
              <a:spcPct val="90000"/>
            </a:lnSpc>
            <a:spcBef>
              <a:spcPct val="0"/>
            </a:spcBef>
            <a:spcAft>
              <a:spcPct val="15000"/>
            </a:spcAft>
            <a:buChar char="•"/>
          </a:pPr>
          <a:r>
            <a:rPr lang="en-GB" sz="1700" kern="1200" dirty="0"/>
            <a:t>Modal alignment</a:t>
          </a:r>
          <a:endParaRPr lang="nl-NL" sz="1700" kern="1200" dirty="0"/>
        </a:p>
      </dsp:txBody>
      <dsp:txXfrm rot="-5400000">
        <a:off x="1594332" y="961268"/>
        <a:ext cx="2802855" cy="582482"/>
      </dsp:txXfrm>
    </dsp:sp>
    <dsp:sp modelId="{408E5178-E3E0-448B-BEF3-4EA2AEBAC8B6}">
      <dsp:nvSpPr>
        <dsp:cNvPr id="0" name=""/>
        <dsp:cNvSpPr/>
      </dsp:nvSpPr>
      <dsp:spPr>
        <a:xfrm>
          <a:off x="0" y="849069"/>
          <a:ext cx="1594331" cy="8068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dirty="0"/>
            <a:t>Modes</a:t>
          </a:r>
          <a:endParaRPr lang="nl-NL" sz="2500" kern="1200" dirty="0"/>
        </a:p>
      </dsp:txBody>
      <dsp:txXfrm>
        <a:off x="39389" y="888458"/>
        <a:ext cx="1515553" cy="728102"/>
      </dsp:txXfrm>
    </dsp:sp>
    <dsp:sp modelId="{F72F446B-7FA2-49BF-896B-4583DA57748F}">
      <dsp:nvSpPr>
        <dsp:cNvPr id="0" name=""/>
        <dsp:cNvSpPr/>
      </dsp:nvSpPr>
      <dsp:spPr>
        <a:xfrm rot="5400000">
          <a:off x="2688762" y="682550"/>
          <a:ext cx="645504" cy="2834366"/>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Sharing of assets</a:t>
          </a:r>
          <a:endParaRPr lang="nl-NL" sz="1700" kern="1200" dirty="0"/>
        </a:p>
        <a:p>
          <a:pPr marL="171450" lvl="1" indent="-171450" algn="l" defTabSz="755650">
            <a:lnSpc>
              <a:spcPct val="90000"/>
            </a:lnSpc>
            <a:spcBef>
              <a:spcPct val="0"/>
            </a:spcBef>
            <a:spcAft>
              <a:spcPct val="15000"/>
            </a:spcAft>
            <a:buChar char="•"/>
          </a:pPr>
          <a:r>
            <a:rPr lang="en-GB" sz="1700" kern="1200" dirty="0"/>
            <a:t>Load optimization</a:t>
          </a:r>
          <a:endParaRPr lang="nl-NL" sz="1700" kern="1200" dirty="0"/>
        </a:p>
      </dsp:txBody>
      <dsp:txXfrm rot="-5400000">
        <a:off x="1594332" y="1808492"/>
        <a:ext cx="2802855" cy="582482"/>
      </dsp:txXfrm>
    </dsp:sp>
    <dsp:sp modelId="{A0B6220C-E426-42B8-AF90-4C8225830B1F}">
      <dsp:nvSpPr>
        <dsp:cNvPr id="0" name=""/>
        <dsp:cNvSpPr/>
      </dsp:nvSpPr>
      <dsp:spPr>
        <a:xfrm>
          <a:off x="0" y="1696293"/>
          <a:ext cx="1594331" cy="8068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dirty="0"/>
            <a:t>Assets</a:t>
          </a:r>
          <a:endParaRPr lang="nl-NL" sz="2500" kern="1200" dirty="0"/>
        </a:p>
      </dsp:txBody>
      <dsp:txXfrm>
        <a:off x="39389" y="1735682"/>
        <a:ext cx="1515553" cy="728102"/>
      </dsp:txXfrm>
    </dsp:sp>
    <dsp:sp modelId="{1B5069D7-B364-4C62-A343-38E339A28989}">
      <dsp:nvSpPr>
        <dsp:cNvPr id="0" name=""/>
        <dsp:cNvSpPr/>
      </dsp:nvSpPr>
      <dsp:spPr>
        <a:xfrm rot="5400000">
          <a:off x="2688762" y="1529774"/>
          <a:ext cx="645504" cy="2834366"/>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Vehicle technology</a:t>
          </a:r>
          <a:endParaRPr lang="nl-NL" sz="1700" kern="1200" dirty="0"/>
        </a:p>
        <a:p>
          <a:pPr marL="171450" lvl="1" indent="-171450" algn="l" defTabSz="755650">
            <a:lnSpc>
              <a:spcPct val="90000"/>
            </a:lnSpc>
            <a:spcBef>
              <a:spcPct val="0"/>
            </a:spcBef>
            <a:spcAft>
              <a:spcPct val="15000"/>
            </a:spcAft>
            <a:buChar char="•"/>
          </a:pPr>
          <a:r>
            <a:rPr lang="en-GB" sz="1700" kern="1200" dirty="0"/>
            <a:t>Operations</a:t>
          </a:r>
          <a:endParaRPr lang="nl-NL" sz="1700" kern="1200" dirty="0"/>
        </a:p>
      </dsp:txBody>
      <dsp:txXfrm rot="-5400000">
        <a:off x="1594332" y="2655716"/>
        <a:ext cx="2802855" cy="582482"/>
      </dsp:txXfrm>
    </dsp:sp>
    <dsp:sp modelId="{E7B62CDA-21C2-4418-8E8A-91EFFCBF72FE}">
      <dsp:nvSpPr>
        <dsp:cNvPr id="0" name=""/>
        <dsp:cNvSpPr/>
      </dsp:nvSpPr>
      <dsp:spPr>
        <a:xfrm>
          <a:off x="0" y="2543517"/>
          <a:ext cx="1594331" cy="8068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dirty="0"/>
            <a:t>Efficiency</a:t>
          </a:r>
          <a:endParaRPr lang="nl-NL" sz="2500" kern="1200" dirty="0"/>
        </a:p>
      </dsp:txBody>
      <dsp:txXfrm>
        <a:off x="39389" y="2582906"/>
        <a:ext cx="1515553" cy="728102"/>
      </dsp:txXfrm>
    </dsp:sp>
    <dsp:sp modelId="{219805FC-6304-4AD0-8EEB-A0338A3BA44F}">
      <dsp:nvSpPr>
        <dsp:cNvPr id="0" name=""/>
        <dsp:cNvSpPr/>
      </dsp:nvSpPr>
      <dsp:spPr>
        <a:xfrm rot="5400000">
          <a:off x="2688762" y="2376998"/>
          <a:ext cx="645504" cy="2834366"/>
        </a:xfrm>
        <a:prstGeom prst="round2Same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Sustainable energy</a:t>
          </a:r>
          <a:endParaRPr lang="nl-NL" sz="1700" kern="1200" dirty="0"/>
        </a:p>
        <a:p>
          <a:pPr marL="171450" lvl="1" indent="-171450" algn="l" defTabSz="755650">
            <a:lnSpc>
              <a:spcPct val="90000"/>
            </a:lnSpc>
            <a:spcBef>
              <a:spcPct val="0"/>
            </a:spcBef>
            <a:spcAft>
              <a:spcPct val="15000"/>
            </a:spcAft>
            <a:buChar char="•"/>
          </a:pPr>
          <a:r>
            <a:rPr lang="en-GB" sz="1700" kern="1200" dirty="0"/>
            <a:t>Reporting</a:t>
          </a:r>
          <a:endParaRPr lang="nl-NL" sz="1700" kern="1200" dirty="0"/>
        </a:p>
      </dsp:txBody>
      <dsp:txXfrm rot="-5400000">
        <a:off x="1594332" y="3502940"/>
        <a:ext cx="2802855" cy="582482"/>
      </dsp:txXfrm>
    </dsp:sp>
    <dsp:sp modelId="{FEDD24CA-E13F-4F9E-8BB5-74C998E66899}">
      <dsp:nvSpPr>
        <dsp:cNvPr id="0" name=""/>
        <dsp:cNvSpPr/>
      </dsp:nvSpPr>
      <dsp:spPr>
        <a:xfrm>
          <a:off x="0" y="3390741"/>
          <a:ext cx="1594331" cy="8068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dirty="0"/>
            <a:t>Energy</a:t>
          </a:r>
          <a:endParaRPr lang="nl-NL" sz="2500" kern="1200" dirty="0"/>
        </a:p>
      </dsp:txBody>
      <dsp:txXfrm>
        <a:off x="39389" y="3430130"/>
        <a:ext cx="1515553" cy="72810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2D7F6-3798-48D8-9C47-2E0217A02B42}" type="datetimeFigureOut">
              <a:rPr lang="en-GB" smtClean="0"/>
              <a:t>28/08/2023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4CBD9-81CD-40D1-AA43-A0E08F2BA0CC}" type="slidenum">
              <a:rPr lang="en-GB" smtClean="0"/>
              <a:t>‹#›</a:t>
            </a:fld>
            <a:endParaRPr lang="en-GB"/>
          </a:p>
        </p:txBody>
      </p:sp>
    </p:spTree>
    <p:extLst>
      <p:ext uri="{BB962C8B-B14F-4D97-AF65-F5344CB8AC3E}">
        <p14:creationId xmlns:p14="http://schemas.microsoft.com/office/powerpoint/2010/main" val="3022090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01C4CBD9-81CD-40D1-AA43-A0E08F2BA0CC}" type="slidenum">
              <a:rPr lang="en-GB" smtClean="0"/>
              <a:t>14</a:t>
            </a:fld>
            <a:endParaRPr lang="en-GB"/>
          </a:p>
        </p:txBody>
      </p:sp>
    </p:spTree>
    <p:extLst>
      <p:ext uri="{BB962C8B-B14F-4D97-AF65-F5344CB8AC3E}">
        <p14:creationId xmlns:p14="http://schemas.microsoft.com/office/powerpoint/2010/main" val="393774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01C4CBD9-81CD-40D1-AA43-A0E08F2BA0CC}" type="slidenum">
              <a:rPr lang="en-GB" smtClean="0"/>
              <a:t>28</a:t>
            </a:fld>
            <a:endParaRPr lang="en-GB"/>
          </a:p>
        </p:txBody>
      </p:sp>
    </p:spTree>
    <p:extLst>
      <p:ext uri="{BB962C8B-B14F-4D97-AF65-F5344CB8AC3E}">
        <p14:creationId xmlns:p14="http://schemas.microsoft.com/office/powerpoint/2010/main" val="4030081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2E0C-A9ED-3F6F-6407-93D84A7793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08A54B2-4C2F-2F30-58D6-9DEA1BD336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9D382EC3-5BA1-87E1-AF9A-63F42A098096}"/>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5" name="Footer Placeholder 4">
            <a:extLst>
              <a:ext uri="{FF2B5EF4-FFF2-40B4-BE49-F238E27FC236}">
                <a16:creationId xmlns:a16="http://schemas.microsoft.com/office/drawing/2014/main" id="{240F3E97-EA53-1C57-4A94-8B9587EE11EA}"/>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2EE547B-2832-568A-E344-ACC01C495C32}"/>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3016704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FFBA-7B83-B008-25C3-3852C31453F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73E22DFC-7809-F1C1-CC29-993CC8AFF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09CF8D0-87D0-1E71-4A46-B5F126AAF058}"/>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5" name="Footer Placeholder 4">
            <a:extLst>
              <a:ext uri="{FF2B5EF4-FFF2-40B4-BE49-F238E27FC236}">
                <a16:creationId xmlns:a16="http://schemas.microsoft.com/office/drawing/2014/main" id="{99539E8B-A213-F2AA-E3F5-16CAB51B5F5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631BC40-D457-8758-3CBC-8409751CD793}"/>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2527476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E64FD-5DDE-34FC-9DA6-DBC80E8E52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3393C1BC-3D82-B949-F275-8D263510D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87909EB6-25A9-A57E-ACA3-16BF42D31D64}"/>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5" name="Footer Placeholder 4">
            <a:extLst>
              <a:ext uri="{FF2B5EF4-FFF2-40B4-BE49-F238E27FC236}">
                <a16:creationId xmlns:a16="http://schemas.microsoft.com/office/drawing/2014/main" id="{1134DECE-EF7D-2268-C569-C192B8FAF40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32AF7F5-826B-2FDE-3587-0B0FEF6F3B9E}"/>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72802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5E3B-D5C3-4E7D-2363-CE64C96FC900}"/>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F412DE7A-1190-1205-4C2D-399E53EEE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FBDFA117-3BED-2ED1-57C3-C970D72DCF61}"/>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5" name="Footer Placeholder 4">
            <a:extLst>
              <a:ext uri="{FF2B5EF4-FFF2-40B4-BE49-F238E27FC236}">
                <a16:creationId xmlns:a16="http://schemas.microsoft.com/office/drawing/2014/main" id="{7E3CDAEC-C217-C327-1515-E4DE491FFA4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8A69C41-BAE0-B7A7-B986-737B8CE08373}"/>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300286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D7E6-EE6D-21D4-4A4A-D551CF107E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066EAC9D-9859-9442-7950-3003B8326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2199D-5FB8-4393-2537-AE1622AAB3AD}"/>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5" name="Footer Placeholder 4">
            <a:extLst>
              <a:ext uri="{FF2B5EF4-FFF2-40B4-BE49-F238E27FC236}">
                <a16:creationId xmlns:a16="http://schemas.microsoft.com/office/drawing/2014/main" id="{5BC1E372-D148-0E92-8BE7-F9CFC37229B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4552776-4B0E-F2A0-3F95-AD32E001A02F}"/>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914096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CCD2-B1A4-8E12-69C5-1917A441672A}"/>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C85546B-9F16-3381-C60F-D624935B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9AA28D53-8890-CF6E-AA95-BBB90F9D4C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3EDAE11E-00A7-E2DC-E864-9F60CE170D10}"/>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6" name="Footer Placeholder 5">
            <a:extLst>
              <a:ext uri="{FF2B5EF4-FFF2-40B4-BE49-F238E27FC236}">
                <a16:creationId xmlns:a16="http://schemas.microsoft.com/office/drawing/2014/main" id="{830BF182-4D3E-54B6-7CEC-9760A7A1142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9D6963D8-E63A-0350-79DA-BC7054677CE2}"/>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2375758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F1A79-75B5-245A-BD5E-F32FC03EDFE9}"/>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8460B859-6F7D-C4D0-865E-04194C2AF2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9C8ECC-8F53-5D2E-BD34-D2E5D74D3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20188DBB-EDF7-A73C-2A86-AA718DB42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B8EDE-EDCB-3BB2-D947-43E62D5892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772D49A1-C3A6-557C-C7B2-654B8099AD47}"/>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8" name="Footer Placeholder 7">
            <a:extLst>
              <a:ext uri="{FF2B5EF4-FFF2-40B4-BE49-F238E27FC236}">
                <a16:creationId xmlns:a16="http://schemas.microsoft.com/office/drawing/2014/main" id="{998568CB-72A3-021A-6837-A58C2BE4F9C6}"/>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BA437671-B6A6-996C-EB00-B8C7586D1ADF}"/>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3760464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851C-90B9-8C1C-C750-7D5DBA2D0A3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55E93E38-AFA4-833C-AAB7-DDDF492513F9}"/>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4" name="Footer Placeholder 3">
            <a:extLst>
              <a:ext uri="{FF2B5EF4-FFF2-40B4-BE49-F238E27FC236}">
                <a16:creationId xmlns:a16="http://schemas.microsoft.com/office/drawing/2014/main" id="{1D94EAFC-9D5B-702A-3B62-BA1DCB7681C5}"/>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D5D20ABE-96E9-61A9-091E-EFB918ACB281}"/>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409451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92EB6-71D1-8F81-7BE0-274BC76EA22B}"/>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3" name="Footer Placeholder 2">
            <a:extLst>
              <a:ext uri="{FF2B5EF4-FFF2-40B4-BE49-F238E27FC236}">
                <a16:creationId xmlns:a16="http://schemas.microsoft.com/office/drawing/2014/main" id="{099403B7-9577-B91B-B2CB-AD28B8EFEA3E}"/>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70E6072C-9A7A-1626-D41B-8C092764D1C9}"/>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407294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71BF-5F29-B526-D309-D93A759888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404F10F8-6D06-EF73-1AD8-976EB29F7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0511E556-41AB-0E04-E96E-E9E11C126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B57AD2-9E39-2E49-A66A-6670032C1E4D}"/>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6" name="Footer Placeholder 5">
            <a:extLst>
              <a:ext uri="{FF2B5EF4-FFF2-40B4-BE49-F238E27FC236}">
                <a16:creationId xmlns:a16="http://schemas.microsoft.com/office/drawing/2014/main" id="{E6D004DC-85DF-8AB4-CB2A-D0458BE1A84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A32AA929-D788-F14C-724A-20E1ABA86981}"/>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2300469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519F-B2A1-B56D-0ACF-CFD710806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E16644FF-2D18-311D-137F-A367F9D79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CD0D7E4A-89F1-6064-ED6F-62BAB4600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3DA34C-046E-02FB-ACA8-A118E7781F5D}"/>
              </a:ext>
            </a:extLst>
          </p:cNvPr>
          <p:cNvSpPr>
            <a:spLocks noGrp="1"/>
          </p:cNvSpPr>
          <p:nvPr>
            <p:ph type="dt" sz="half" idx="10"/>
          </p:nvPr>
        </p:nvSpPr>
        <p:spPr/>
        <p:txBody>
          <a:bodyPr/>
          <a:lstStyle/>
          <a:p>
            <a:fld id="{80448766-2A34-4409-9A62-2DCB3FB5B253}" type="datetimeFigureOut">
              <a:rPr lang="nl-NL" smtClean="0"/>
              <a:t>28-8-2023</a:t>
            </a:fld>
            <a:endParaRPr lang="nl-NL"/>
          </a:p>
        </p:txBody>
      </p:sp>
      <p:sp>
        <p:nvSpPr>
          <p:cNvPr id="6" name="Footer Placeholder 5">
            <a:extLst>
              <a:ext uri="{FF2B5EF4-FFF2-40B4-BE49-F238E27FC236}">
                <a16:creationId xmlns:a16="http://schemas.microsoft.com/office/drawing/2014/main" id="{C6615ABF-008C-D556-CD1D-0CE87DB2343C}"/>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5D9DD56-2E3F-60B3-26CF-CFA2D8AE557D}"/>
              </a:ext>
            </a:extLst>
          </p:cNvPr>
          <p:cNvSpPr>
            <a:spLocks noGrp="1"/>
          </p:cNvSpPr>
          <p:nvPr>
            <p:ph type="sldNum" sz="quarter" idx="12"/>
          </p:nvPr>
        </p:nvSpPr>
        <p:spPr/>
        <p:txBody>
          <a:bodyPr/>
          <a:lstStyle/>
          <a:p>
            <a:fld id="{840D04BC-FF6C-4325-8D9C-6C3E9BF22663}" type="slidenum">
              <a:rPr lang="nl-NL" smtClean="0"/>
              <a:t>‹#›</a:t>
            </a:fld>
            <a:endParaRPr lang="nl-NL"/>
          </a:p>
        </p:txBody>
      </p:sp>
    </p:spTree>
    <p:extLst>
      <p:ext uri="{BB962C8B-B14F-4D97-AF65-F5344CB8AC3E}">
        <p14:creationId xmlns:p14="http://schemas.microsoft.com/office/powerpoint/2010/main" val="1638437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0EF74-0C49-1046-D984-C96CD692AE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3609F57F-ABDA-99F1-C1F5-2000D857F2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666323B-A7BF-9CDC-3D00-78184295FA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48766-2A34-4409-9A62-2DCB3FB5B253}" type="datetimeFigureOut">
              <a:rPr lang="nl-NL" smtClean="0"/>
              <a:t>28-8-2023</a:t>
            </a:fld>
            <a:endParaRPr lang="nl-NL"/>
          </a:p>
        </p:txBody>
      </p:sp>
      <p:sp>
        <p:nvSpPr>
          <p:cNvPr id="5" name="Footer Placeholder 4">
            <a:extLst>
              <a:ext uri="{FF2B5EF4-FFF2-40B4-BE49-F238E27FC236}">
                <a16:creationId xmlns:a16="http://schemas.microsoft.com/office/drawing/2014/main" id="{9CBECC6B-B3EB-79CF-E9E5-6F382C345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EDA9298F-B183-825A-FDBD-2FD84960EB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D04BC-FF6C-4325-8D9C-6C3E9BF22663}" type="slidenum">
              <a:rPr lang="nl-NL" smtClean="0"/>
              <a:t>‹#›</a:t>
            </a:fld>
            <a:endParaRPr lang="nl-NL"/>
          </a:p>
        </p:txBody>
      </p:sp>
    </p:spTree>
    <p:extLst>
      <p:ext uri="{BB962C8B-B14F-4D97-AF65-F5344CB8AC3E}">
        <p14:creationId xmlns:p14="http://schemas.microsoft.com/office/powerpoint/2010/main" val="424141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hyperlink" Target="https://www.pexels.com/nl-nl/foto/luchtfotografie-van-container-van-lot-306347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pixabay.com/illustrations/shake-hand-buy-car-deal-automotive-367753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illustrations/background-data-network-web-3228704/"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illustrations/delegate-finger-hand-arrows-touch-1969952/"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illustrations/people-collective-group-knowledge-3285992/"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hyperlink" Target="https://www.pexels.com/nl-nl/foto/luchtfotografie-van-container-van-lot-306347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photos/N_FDXbXwQmc"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hyperlink" Target="https://pixabay.com/illustrations/co2-exhaust-traffic-signs-47673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CE33BFE-FC1B-AF45-F877-D423E94F3C6B}"/>
              </a:ext>
            </a:extLst>
          </p:cNvPr>
          <p:cNvPicPr>
            <a:picLocks noChangeAspect="1"/>
          </p:cNvPicPr>
          <p:nvPr/>
        </p:nvPicPr>
        <p:blipFill rotWithShape="1">
          <a:blip r:embed="rId2"/>
          <a:srcRect t="12526" r="6659" b="8462"/>
          <a:stretch/>
        </p:blipFill>
        <p:spPr>
          <a:xfrm>
            <a:off x="0" y="0"/>
            <a:ext cx="12192000" cy="6858000"/>
          </a:xfrm>
          <a:prstGeom prst="rect">
            <a:avLst/>
          </a:prstGeom>
        </p:spPr>
      </p:pic>
      <p:sp>
        <p:nvSpPr>
          <p:cNvPr id="5" name="Tekstvak 4">
            <a:extLst>
              <a:ext uri="{FF2B5EF4-FFF2-40B4-BE49-F238E27FC236}">
                <a16:creationId xmlns:a16="http://schemas.microsoft.com/office/drawing/2014/main" id="{AA52A81F-E1CB-C5DD-DF58-DB7E0B8F7ACB}"/>
              </a:ext>
            </a:extLst>
          </p:cNvPr>
          <p:cNvSpPr txBox="1"/>
          <p:nvPr/>
        </p:nvSpPr>
        <p:spPr>
          <a:xfrm>
            <a:off x="0" y="200881"/>
            <a:ext cx="9784080" cy="1046440"/>
          </a:xfrm>
          <a:prstGeom prst="rect">
            <a:avLst/>
          </a:prstGeom>
          <a:solidFill>
            <a:schemeClr val="bg1">
              <a:lumMod val="65000"/>
              <a:alpha val="81000"/>
            </a:schemeClr>
          </a:solidFill>
        </p:spPr>
        <p:txBody>
          <a:bodyPr wrap="square">
            <a:spAutoFit/>
          </a:bodyPr>
          <a:lstStyle/>
          <a:p>
            <a:pPr algn="r"/>
            <a:r>
              <a:rPr lang="nl-NL" sz="4400" dirty="0">
                <a:solidFill>
                  <a:schemeClr val="bg1"/>
                </a:solidFill>
                <a:latin typeface="Goudy Old Style" panose="02020502050305020303" pitchFamily="18" charset="0"/>
              </a:rPr>
              <a:t>The Transport System and Transport Policy</a:t>
            </a:r>
          </a:p>
          <a:p>
            <a:pPr algn="r"/>
            <a:r>
              <a:rPr lang="nl-NL" sz="1600" dirty="0" err="1">
                <a:solidFill>
                  <a:schemeClr val="bg1"/>
                </a:solidFill>
                <a:latin typeface="Goudy Old Style" panose="02020502050305020303" pitchFamily="18" charset="0"/>
              </a:rPr>
              <a:t>Edited</a:t>
            </a:r>
            <a:r>
              <a:rPr lang="nl-NL" sz="1600" dirty="0">
                <a:solidFill>
                  <a:schemeClr val="bg1"/>
                </a:solidFill>
                <a:latin typeface="Goudy Old Style" panose="02020502050305020303" pitchFamily="18" charset="0"/>
              </a:rPr>
              <a:t> </a:t>
            </a:r>
            <a:r>
              <a:rPr lang="nl-NL" sz="1600" dirty="0" err="1">
                <a:solidFill>
                  <a:schemeClr val="bg1"/>
                </a:solidFill>
                <a:latin typeface="Goudy Old Style" panose="02020502050305020303" pitchFamily="18" charset="0"/>
              </a:rPr>
              <a:t>by</a:t>
            </a:r>
            <a:r>
              <a:rPr lang="nl-NL" sz="1600" dirty="0">
                <a:solidFill>
                  <a:schemeClr val="bg1"/>
                </a:solidFill>
                <a:latin typeface="Goudy Old Style" panose="02020502050305020303" pitchFamily="18" charset="0"/>
              </a:rPr>
              <a:t> Bert van Wee, Jan Anne </a:t>
            </a:r>
            <a:r>
              <a:rPr lang="nl-NL" sz="1600" dirty="0" err="1">
                <a:solidFill>
                  <a:schemeClr val="bg1"/>
                </a:solidFill>
                <a:latin typeface="Goudy Old Style" panose="02020502050305020303" pitchFamily="18" charset="0"/>
              </a:rPr>
              <a:t>Annema</a:t>
            </a:r>
            <a:r>
              <a:rPr lang="nl-NL" sz="1600" dirty="0">
                <a:solidFill>
                  <a:schemeClr val="bg1"/>
                </a:solidFill>
                <a:latin typeface="Goudy Old Style" panose="02020502050305020303" pitchFamily="18" charset="0"/>
              </a:rPr>
              <a:t>, David </a:t>
            </a:r>
            <a:r>
              <a:rPr lang="nl-NL" sz="1600" dirty="0" err="1">
                <a:solidFill>
                  <a:schemeClr val="bg1"/>
                </a:solidFill>
                <a:latin typeface="Goudy Old Style" panose="02020502050305020303" pitchFamily="18" charset="0"/>
              </a:rPr>
              <a:t>Banister</a:t>
            </a:r>
            <a:r>
              <a:rPr lang="nl-NL" sz="1600" dirty="0">
                <a:solidFill>
                  <a:schemeClr val="bg1"/>
                </a:solidFill>
                <a:latin typeface="Goudy Old Style" panose="02020502050305020303" pitchFamily="18" charset="0"/>
              </a:rPr>
              <a:t> and </a:t>
            </a:r>
            <a:r>
              <a:rPr lang="nl-NL" sz="1600" dirty="0" err="1">
                <a:solidFill>
                  <a:schemeClr val="bg1"/>
                </a:solidFill>
                <a:latin typeface="Goudy Old Style" panose="02020502050305020303" pitchFamily="18" charset="0"/>
              </a:rPr>
              <a:t>Baiba</a:t>
            </a:r>
            <a:r>
              <a:rPr lang="nl-NL" sz="1600" dirty="0">
                <a:solidFill>
                  <a:schemeClr val="bg1"/>
                </a:solidFill>
                <a:latin typeface="Goudy Old Style" panose="02020502050305020303" pitchFamily="18" charset="0"/>
              </a:rPr>
              <a:t> </a:t>
            </a:r>
            <a:r>
              <a:rPr lang="nl-NL" sz="1600" dirty="0" err="1">
                <a:solidFill>
                  <a:schemeClr val="bg1"/>
                </a:solidFill>
                <a:latin typeface="Goudy Old Style" panose="02020502050305020303" pitchFamily="18" charset="0"/>
              </a:rPr>
              <a:t>Pudãne</a:t>
            </a:r>
            <a:endParaRPr lang="nl-NL" sz="1600" dirty="0">
              <a:solidFill>
                <a:schemeClr val="bg1"/>
              </a:solidFill>
            </a:endParaRPr>
          </a:p>
        </p:txBody>
      </p:sp>
      <p:pic>
        <p:nvPicPr>
          <p:cNvPr id="7" name="Afbeelding 6">
            <a:extLst>
              <a:ext uri="{FF2B5EF4-FFF2-40B4-BE49-F238E27FC236}">
                <a16:creationId xmlns:a16="http://schemas.microsoft.com/office/drawing/2014/main" id="{E35149B7-3BCB-3F6A-BA5B-3FD51C813141}"/>
              </a:ext>
            </a:extLst>
          </p:cNvPr>
          <p:cNvPicPr>
            <a:picLocks noChangeAspect="1"/>
          </p:cNvPicPr>
          <p:nvPr/>
        </p:nvPicPr>
        <p:blipFill>
          <a:blip r:embed="rId3"/>
          <a:stretch>
            <a:fillRect/>
          </a:stretch>
        </p:blipFill>
        <p:spPr>
          <a:xfrm>
            <a:off x="6021238" y="5926992"/>
            <a:ext cx="5922141" cy="730127"/>
          </a:xfrm>
          <a:prstGeom prst="rect">
            <a:avLst/>
          </a:prstGeom>
        </p:spPr>
      </p:pic>
      <p:sp>
        <p:nvSpPr>
          <p:cNvPr id="9" name="Tekstvak 8">
            <a:extLst>
              <a:ext uri="{FF2B5EF4-FFF2-40B4-BE49-F238E27FC236}">
                <a16:creationId xmlns:a16="http://schemas.microsoft.com/office/drawing/2014/main" id="{B7DA1B25-B255-3FA5-A83B-4A67DE2DEE74}"/>
              </a:ext>
            </a:extLst>
          </p:cNvPr>
          <p:cNvSpPr txBox="1"/>
          <p:nvPr/>
        </p:nvSpPr>
        <p:spPr>
          <a:xfrm>
            <a:off x="0" y="2232564"/>
            <a:ext cx="9784080" cy="1384995"/>
          </a:xfrm>
          <a:prstGeom prst="rect">
            <a:avLst/>
          </a:prstGeom>
          <a:solidFill>
            <a:schemeClr val="bg1">
              <a:lumMod val="65000"/>
              <a:alpha val="75000"/>
            </a:schemeClr>
          </a:solidFill>
        </p:spPr>
        <p:txBody>
          <a:bodyPr wrap="square">
            <a:spAutoFit/>
          </a:bodyPr>
          <a:lstStyle/>
          <a:p>
            <a:r>
              <a:rPr lang="nl-NL" sz="3200" b="1" dirty="0" err="1">
                <a:latin typeface="Goudy Old Style" panose="02020502050305020303" pitchFamily="18" charset="0"/>
              </a:rPr>
              <a:t>Chapter</a:t>
            </a:r>
            <a:r>
              <a:rPr lang="nl-NL" sz="3200" b="1" dirty="0">
                <a:latin typeface="Goudy Old Style" panose="02020502050305020303" pitchFamily="18" charset="0"/>
              </a:rPr>
              <a:t> 4: </a:t>
            </a:r>
            <a:r>
              <a:rPr lang="en-US" sz="3200" b="1" dirty="0">
                <a:latin typeface="Goudy Old Style" panose="02020502050305020303" pitchFamily="18" charset="0"/>
              </a:rPr>
              <a:t>Freight transport: indicators, determinants and drivers of change</a:t>
            </a:r>
            <a:endParaRPr lang="en-GB" sz="3200" b="1" dirty="0">
              <a:latin typeface="Goudy Old Style" panose="02020502050305020303" pitchFamily="18" charset="0"/>
            </a:endParaRPr>
          </a:p>
          <a:p>
            <a:r>
              <a:rPr lang="nl-NL" sz="2000" b="1" dirty="0" err="1">
                <a:latin typeface="Goudy Old Style" panose="02020502050305020303" pitchFamily="18" charset="0"/>
              </a:rPr>
              <a:t>Authors</a:t>
            </a:r>
            <a:r>
              <a:rPr lang="nl-NL" sz="2000" b="1" dirty="0">
                <a:latin typeface="Goudy Old Style" panose="02020502050305020303" pitchFamily="18" charset="0"/>
              </a:rPr>
              <a:t>: Lóri </a:t>
            </a:r>
            <a:r>
              <a:rPr lang="nl-NL" sz="2000" b="1" dirty="0" err="1">
                <a:latin typeface="Goudy Old Style" panose="02020502050305020303" pitchFamily="18" charset="0"/>
              </a:rPr>
              <a:t>Tavasszy</a:t>
            </a:r>
            <a:r>
              <a:rPr lang="nl-NL" sz="2000" b="1" dirty="0">
                <a:latin typeface="Goudy Old Style" panose="02020502050305020303" pitchFamily="18" charset="0"/>
              </a:rPr>
              <a:t>, Kees Ruijgrok </a:t>
            </a:r>
            <a:endParaRPr lang="nl-NL" sz="2000" b="1" dirty="0"/>
          </a:p>
        </p:txBody>
      </p:sp>
      <p:sp>
        <p:nvSpPr>
          <p:cNvPr id="2" name="Tekstvak 1">
            <a:extLst>
              <a:ext uri="{FF2B5EF4-FFF2-40B4-BE49-F238E27FC236}">
                <a16:creationId xmlns:a16="http://schemas.microsoft.com/office/drawing/2014/main" id="{4BB461D3-156C-0807-EB56-BE2C73EA5BF6}"/>
              </a:ext>
            </a:extLst>
          </p:cNvPr>
          <p:cNvSpPr txBox="1"/>
          <p:nvPr/>
        </p:nvSpPr>
        <p:spPr>
          <a:xfrm>
            <a:off x="333906" y="6292055"/>
            <a:ext cx="3318235" cy="230832"/>
          </a:xfrm>
          <a:prstGeom prst="rect">
            <a:avLst/>
          </a:prstGeom>
          <a:solidFill>
            <a:schemeClr val="bg1">
              <a:lumMod val="85000"/>
            </a:schemeClr>
          </a:solidFill>
        </p:spPr>
        <p:txBody>
          <a:bodyPr wrap="square" rtlCol="0">
            <a:spAutoFit/>
          </a:bodyPr>
          <a:lstStyle/>
          <a:p>
            <a:r>
              <a:rPr lang="en-GB" sz="900" dirty="0">
                <a:effectLst/>
                <a:hlinkClick r:id="rId4"/>
              </a:rPr>
              <a:t>Containers from the air - Free image on </a:t>
            </a:r>
            <a:r>
              <a:rPr lang="en-GB" sz="900" dirty="0" err="1">
                <a:effectLst/>
                <a:hlinkClick r:id="rId4"/>
              </a:rPr>
              <a:t>Pexels</a:t>
            </a:r>
            <a:r>
              <a:rPr lang="nl-NL" sz="900" dirty="0">
                <a:effectLst/>
              </a:rPr>
              <a:t> </a:t>
            </a:r>
            <a:endParaRPr lang="en-GB" sz="900" dirty="0"/>
          </a:p>
        </p:txBody>
      </p:sp>
    </p:spTree>
    <p:extLst>
      <p:ext uri="{BB962C8B-B14F-4D97-AF65-F5344CB8AC3E}">
        <p14:creationId xmlns:p14="http://schemas.microsoft.com/office/powerpoint/2010/main" val="3932735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EA8A854A-69D2-A34A-723C-2DB662BC0648}"/>
              </a:ext>
            </a:extLst>
          </p:cNvPr>
          <p:cNvSpPr txBox="1">
            <a:spLocks/>
          </p:cNvSpPr>
          <p:nvPr/>
        </p:nvSpPr>
        <p:spPr>
          <a:xfrm>
            <a:off x="838200" y="184805"/>
            <a:ext cx="10515600" cy="150588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5200" kern="1200" dirty="0">
                <a:solidFill>
                  <a:schemeClr val="accent1"/>
                </a:solidFill>
                <a:ea typeface="+mj-ea"/>
                <a:cs typeface="+mj-cs"/>
              </a:rPr>
              <a:t>Determinants of freight transport</a:t>
            </a:r>
          </a:p>
        </p:txBody>
      </p:sp>
      <p:sp>
        <p:nvSpPr>
          <p:cNvPr id="2" name="Rectangle 1">
            <a:extLst>
              <a:ext uri="{FF2B5EF4-FFF2-40B4-BE49-F238E27FC236}">
                <a16:creationId xmlns:a16="http://schemas.microsoft.com/office/drawing/2014/main" id="{2C2DED75-89D0-32A9-7F68-6A614CFCBB0B}"/>
              </a:ext>
            </a:extLst>
          </p:cNvPr>
          <p:cNvSpPr/>
          <p:nvPr/>
        </p:nvSpPr>
        <p:spPr>
          <a:xfrm>
            <a:off x="4190044" y="2197917"/>
            <a:ext cx="2971794" cy="2412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b="1" dirty="0"/>
          </a:p>
        </p:txBody>
      </p:sp>
      <p:sp>
        <p:nvSpPr>
          <p:cNvPr id="9" name="Rechthoek 8">
            <a:extLst>
              <a:ext uri="{FF2B5EF4-FFF2-40B4-BE49-F238E27FC236}">
                <a16:creationId xmlns:a16="http://schemas.microsoft.com/office/drawing/2014/main" id="{62ACA846-5B44-8809-1628-DA980BE4361C}"/>
              </a:ext>
            </a:extLst>
          </p:cNvPr>
          <p:cNvSpPr/>
          <p:nvPr/>
        </p:nvSpPr>
        <p:spPr>
          <a:xfrm>
            <a:off x="4230100" y="2249549"/>
            <a:ext cx="2891679"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vak 5">
            <a:extLst>
              <a:ext uri="{FF2B5EF4-FFF2-40B4-BE49-F238E27FC236}">
                <a16:creationId xmlns:a16="http://schemas.microsoft.com/office/drawing/2014/main" id="{9D45AC3E-06E7-E82E-49A9-D4BB98680D1B}"/>
              </a:ext>
            </a:extLst>
          </p:cNvPr>
          <p:cNvSpPr txBox="1"/>
          <p:nvPr/>
        </p:nvSpPr>
        <p:spPr>
          <a:xfrm>
            <a:off x="5521793" y="2279357"/>
            <a:ext cx="308295" cy="461665"/>
          </a:xfrm>
          <a:prstGeom prst="rect">
            <a:avLst/>
          </a:prstGeom>
          <a:noFill/>
        </p:spPr>
        <p:txBody>
          <a:bodyPr wrap="square">
            <a:spAutoFit/>
          </a:bodyPr>
          <a:lstStyle/>
          <a:p>
            <a:r>
              <a:rPr lang="en-GB" sz="2400" b="1" dirty="0">
                <a:solidFill>
                  <a:schemeClr val="bg1"/>
                </a:solidFill>
              </a:rPr>
              <a:t>2</a:t>
            </a:r>
          </a:p>
        </p:txBody>
      </p:sp>
      <p:sp>
        <p:nvSpPr>
          <p:cNvPr id="8" name="Rechthoek 7">
            <a:extLst>
              <a:ext uri="{FF2B5EF4-FFF2-40B4-BE49-F238E27FC236}">
                <a16:creationId xmlns:a16="http://schemas.microsoft.com/office/drawing/2014/main" id="{6F3BDAE6-4DE2-42B1-20D8-BC9F50E9F704}"/>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3">
            <a:extLst>
              <a:ext uri="{FF2B5EF4-FFF2-40B4-BE49-F238E27FC236}">
                <a16:creationId xmlns:a16="http://schemas.microsoft.com/office/drawing/2014/main" id="{24E16E87-8DB2-84D5-7F07-8BA085C78889}"/>
              </a:ext>
            </a:extLst>
          </p:cNvPr>
          <p:cNvGraphicFramePr>
            <a:graphicFrameLocks noGrp="1"/>
          </p:cNvGraphicFramePr>
          <p:nvPr>
            <p:extLst>
              <p:ext uri="{D42A27DB-BD31-4B8C-83A1-F6EECF244321}">
                <p14:modId xmlns:p14="http://schemas.microsoft.com/office/powerpoint/2010/main" val="1131851763"/>
              </p:ext>
            </p:extLst>
          </p:nvPr>
        </p:nvGraphicFramePr>
        <p:xfrm>
          <a:off x="678709" y="2900234"/>
          <a:ext cx="2589653" cy="2103120"/>
        </p:xfrm>
        <a:graphic>
          <a:graphicData uri="http://schemas.openxmlformats.org/drawingml/2006/table">
            <a:tbl>
              <a:tblPr>
                <a:tableStyleId>{793D81CF-94F2-401A-BA57-92F5A7B2D0C5}</a:tableStyleId>
              </a:tblPr>
              <a:tblGrid>
                <a:gridCol w="2589653">
                  <a:extLst>
                    <a:ext uri="{9D8B030D-6E8A-4147-A177-3AD203B41FA5}">
                      <a16:colId xmlns:a16="http://schemas.microsoft.com/office/drawing/2014/main" val="3131601482"/>
                    </a:ext>
                  </a:extLst>
                </a:gridCol>
              </a:tblGrid>
              <a:tr h="370840">
                <a:tc>
                  <a:txBody>
                    <a:bodyPr/>
                    <a:lstStyle/>
                    <a:p>
                      <a:r>
                        <a:rPr lang="en-GB" dirty="0"/>
                        <a:t>4.2 Indicators of </a:t>
                      </a:r>
                      <a:br>
                        <a:rPr lang="en-GB" dirty="0"/>
                      </a:br>
                      <a:r>
                        <a:rPr lang="en-GB" dirty="0"/>
                        <a:t>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Weight lifted</a:t>
                      </a:r>
                    </a:p>
                    <a:p>
                      <a:pPr marL="285750" indent="-285750">
                        <a:buFont typeface="Arial" panose="020B0604020202020204" pitchFamily="34" charset="0"/>
                        <a:buChar char="•"/>
                      </a:pPr>
                      <a:r>
                        <a:rPr lang="en-GB" dirty="0"/>
                        <a:t>Ton </a:t>
                      </a:r>
                      <a:r>
                        <a:rPr lang="en-GB" dirty="0" err="1"/>
                        <a:t>kilometers</a:t>
                      </a:r>
                      <a:endParaRPr lang="en-GB" dirty="0"/>
                    </a:p>
                    <a:p>
                      <a:pPr marL="285750" indent="-285750">
                        <a:buFont typeface="Arial" panose="020B0604020202020204" pitchFamily="34" charset="0"/>
                        <a:buChar char="•"/>
                      </a:pPr>
                      <a:r>
                        <a:rPr lang="en-GB" dirty="0"/>
                        <a:t>Vehicle </a:t>
                      </a:r>
                      <a:r>
                        <a:rPr lang="en-GB" dirty="0" err="1"/>
                        <a:t>kilometers</a:t>
                      </a:r>
                      <a:endParaRPr lang="en-GB" dirty="0"/>
                    </a:p>
                    <a:p>
                      <a:pPr marL="285750" indent="-285750">
                        <a:buFont typeface="Arial" panose="020B0604020202020204" pitchFamily="34" charset="0"/>
                        <a:buChar char="•"/>
                      </a:pPr>
                      <a:r>
                        <a:rPr lang="en-GB" dirty="0"/>
                        <a:t>Emissions from Transport</a:t>
                      </a:r>
                      <a:endParaRPr lang="nl-NL" dirty="0"/>
                    </a:p>
                  </a:txBody>
                  <a:tcPr/>
                </a:tc>
                <a:extLst>
                  <a:ext uri="{0D108BD9-81ED-4DB2-BD59-A6C34878D82A}">
                    <a16:rowId xmlns:a16="http://schemas.microsoft.com/office/drawing/2014/main" val="738767558"/>
                  </a:ext>
                </a:extLst>
              </a:tr>
            </a:tbl>
          </a:graphicData>
        </a:graphic>
      </p:graphicFrame>
      <p:graphicFrame>
        <p:nvGraphicFramePr>
          <p:cNvPr id="7" name="Table 6">
            <a:extLst>
              <a:ext uri="{FF2B5EF4-FFF2-40B4-BE49-F238E27FC236}">
                <a16:creationId xmlns:a16="http://schemas.microsoft.com/office/drawing/2014/main" id="{C874E867-28D5-659D-F7D6-654AE4C5A8D2}"/>
              </a:ext>
            </a:extLst>
          </p:cNvPr>
          <p:cNvGraphicFramePr>
            <a:graphicFrameLocks noGrp="1"/>
          </p:cNvGraphicFramePr>
          <p:nvPr>
            <p:extLst>
              <p:ext uri="{D42A27DB-BD31-4B8C-83A1-F6EECF244321}">
                <p14:modId xmlns:p14="http://schemas.microsoft.com/office/powerpoint/2010/main" val="302448939"/>
              </p:ext>
            </p:extLst>
          </p:nvPr>
        </p:nvGraphicFramePr>
        <p:xfrm>
          <a:off x="4462719" y="2900234"/>
          <a:ext cx="2433869" cy="1554480"/>
        </p:xfrm>
        <a:graphic>
          <a:graphicData uri="http://schemas.openxmlformats.org/drawingml/2006/table">
            <a:tbl>
              <a:tblPr>
                <a:tableStyleId>{793D81CF-94F2-401A-BA57-92F5A7B2D0C5}</a:tableStyleId>
              </a:tblPr>
              <a:tblGrid>
                <a:gridCol w="2433869">
                  <a:extLst>
                    <a:ext uri="{9D8B030D-6E8A-4147-A177-3AD203B41FA5}">
                      <a16:colId xmlns:a16="http://schemas.microsoft.com/office/drawing/2014/main" val="3131601482"/>
                    </a:ext>
                  </a:extLst>
                </a:gridCol>
              </a:tblGrid>
              <a:tr h="370840">
                <a:tc>
                  <a:txBody>
                    <a:bodyPr/>
                    <a:lstStyle/>
                    <a:p>
                      <a:r>
                        <a:rPr lang="en-GB" dirty="0"/>
                        <a:t>4.3 Determinants of 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Production</a:t>
                      </a:r>
                    </a:p>
                    <a:p>
                      <a:pPr marL="285750" indent="-285750">
                        <a:buFont typeface="Arial" panose="020B0604020202020204" pitchFamily="34" charset="0"/>
                        <a:buChar char="•"/>
                      </a:pPr>
                      <a:r>
                        <a:rPr lang="en-GB" dirty="0"/>
                        <a:t>Inventories</a:t>
                      </a:r>
                    </a:p>
                    <a:p>
                      <a:pPr marL="285750" indent="-285750">
                        <a:buFont typeface="Arial" panose="020B0604020202020204" pitchFamily="34" charset="0"/>
                        <a:buChar char="•"/>
                      </a:pPr>
                      <a:r>
                        <a:rPr lang="en-GB" dirty="0"/>
                        <a:t>Transport</a:t>
                      </a:r>
                      <a:endParaRPr lang="nl-NL" dirty="0"/>
                    </a:p>
                  </a:txBody>
                  <a:tcPr/>
                </a:tc>
                <a:extLst>
                  <a:ext uri="{0D108BD9-81ED-4DB2-BD59-A6C34878D82A}">
                    <a16:rowId xmlns:a16="http://schemas.microsoft.com/office/drawing/2014/main" val="738767558"/>
                  </a:ext>
                </a:extLst>
              </a:tr>
            </a:tbl>
          </a:graphicData>
        </a:graphic>
      </p:graphicFrame>
      <p:graphicFrame>
        <p:nvGraphicFramePr>
          <p:cNvPr id="11" name="Table 3">
            <a:extLst>
              <a:ext uri="{FF2B5EF4-FFF2-40B4-BE49-F238E27FC236}">
                <a16:creationId xmlns:a16="http://schemas.microsoft.com/office/drawing/2014/main" id="{38A8472B-E055-B5A4-DA7B-5E540FFB5D89}"/>
              </a:ext>
            </a:extLst>
          </p:cNvPr>
          <p:cNvGraphicFramePr>
            <a:graphicFrameLocks noGrp="1"/>
          </p:cNvGraphicFramePr>
          <p:nvPr>
            <p:extLst>
              <p:ext uri="{D42A27DB-BD31-4B8C-83A1-F6EECF244321}">
                <p14:modId xmlns:p14="http://schemas.microsoft.com/office/powerpoint/2010/main" val="1509366198"/>
              </p:ext>
            </p:extLst>
          </p:nvPr>
        </p:nvGraphicFramePr>
        <p:xfrm>
          <a:off x="8001032" y="2900234"/>
          <a:ext cx="3186206" cy="2103120"/>
        </p:xfrm>
        <a:graphic>
          <a:graphicData uri="http://schemas.openxmlformats.org/drawingml/2006/table">
            <a:tbl>
              <a:tblPr>
                <a:tableStyleId>{793D81CF-94F2-401A-BA57-92F5A7B2D0C5}</a:tableStyleId>
              </a:tblPr>
              <a:tblGrid>
                <a:gridCol w="3186206">
                  <a:extLst>
                    <a:ext uri="{9D8B030D-6E8A-4147-A177-3AD203B41FA5}">
                      <a16:colId xmlns:a16="http://schemas.microsoft.com/office/drawing/2014/main" val="3131601482"/>
                    </a:ext>
                  </a:extLst>
                </a:gridCol>
              </a:tblGrid>
              <a:tr h="370840">
                <a:tc>
                  <a:txBody>
                    <a:bodyPr/>
                    <a:lstStyle/>
                    <a:p>
                      <a:r>
                        <a:rPr lang="en-GB" dirty="0"/>
                        <a:t>4.4 Drivers of Change in </a:t>
                      </a:r>
                      <a:br>
                        <a:rPr lang="en-GB" dirty="0"/>
                      </a:br>
                      <a:r>
                        <a:rPr lang="en-GB" dirty="0"/>
                        <a:t>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Economic Growth</a:t>
                      </a:r>
                    </a:p>
                    <a:p>
                      <a:pPr marL="285750" indent="-285750">
                        <a:buFont typeface="Arial" panose="020B0604020202020204" pitchFamily="34" charset="0"/>
                        <a:buChar char="•"/>
                      </a:pPr>
                      <a:r>
                        <a:rPr lang="en-GB" dirty="0"/>
                        <a:t>Globalisation</a:t>
                      </a:r>
                    </a:p>
                    <a:p>
                      <a:pPr marL="285750" indent="-285750">
                        <a:buFont typeface="Arial" panose="020B0604020202020204" pitchFamily="34" charset="0"/>
                        <a:buChar char="•"/>
                      </a:pPr>
                      <a:r>
                        <a:rPr lang="en-GB" dirty="0"/>
                        <a:t>(Information) Technology &amp; Mass Individualisation</a:t>
                      </a:r>
                    </a:p>
                    <a:p>
                      <a:pPr marL="285750" indent="-285750">
                        <a:buFont typeface="Arial" panose="020B0604020202020204" pitchFamily="34" charset="0"/>
                        <a:buChar char="•"/>
                      </a:pPr>
                      <a:r>
                        <a:rPr lang="en-GB" dirty="0"/>
                        <a:t>Sustainability</a:t>
                      </a:r>
                      <a:endParaRPr lang="nl-NL" dirty="0"/>
                    </a:p>
                  </a:txBody>
                  <a:tcPr/>
                </a:tc>
                <a:extLst>
                  <a:ext uri="{0D108BD9-81ED-4DB2-BD59-A6C34878D82A}">
                    <a16:rowId xmlns:a16="http://schemas.microsoft.com/office/drawing/2014/main" val="738767558"/>
                  </a:ext>
                </a:extLst>
              </a:tr>
            </a:tbl>
          </a:graphicData>
        </a:graphic>
      </p:graphicFrame>
      <p:sp>
        <p:nvSpPr>
          <p:cNvPr id="12" name="Arrow: Left 11">
            <a:extLst>
              <a:ext uri="{FF2B5EF4-FFF2-40B4-BE49-F238E27FC236}">
                <a16:creationId xmlns:a16="http://schemas.microsoft.com/office/drawing/2014/main" id="{6787AA23-C112-FE07-F46D-9CF9EE2C7DFB}"/>
              </a:ext>
            </a:extLst>
          </p:cNvPr>
          <p:cNvSpPr/>
          <p:nvPr/>
        </p:nvSpPr>
        <p:spPr>
          <a:xfrm>
            <a:off x="3268362" y="3293971"/>
            <a:ext cx="1132883" cy="489097"/>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Arrow: Left 12">
            <a:extLst>
              <a:ext uri="{FF2B5EF4-FFF2-40B4-BE49-F238E27FC236}">
                <a16:creationId xmlns:a16="http://schemas.microsoft.com/office/drawing/2014/main" id="{1E7F10EE-02F9-23B0-494E-A026EE5F55E7}"/>
              </a:ext>
            </a:extLst>
          </p:cNvPr>
          <p:cNvSpPr/>
          <p:nvPr/>
        </p:nvSpPr>
        <p:spPr>
          <a:xfrm>
            <a:off x="6896588" y="3299301"/>
            <a:ext cx="1097373" cy="489097"/>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400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31A85-8B5C-E9A1-AC00-FE5558565A53}"/>
              </a:ext>
            </a:extLst>
          </p:cNvPr>
          <p:cNvSpPr>
            <a:spLocks noGrp="1"/>
          </p:cNvSpPr>
          <p:nvPr>
            <p:ph type="title"/>
          </p:nvPr>
        </p:nvSpPr>
        <p:spPr/>
        <p:txBody>
          <a:bodyPr>
            <a:normAutofit/>
          </a:bodyPr>
          <a:lstStyle/>
          <a:p>
            <a:r>
              <a:rPr lang="en-GB" sz="5200" dirty="0">
                <a:solidFill>
                  <a:schemeClr val="accent1"/>
                </a:solidFill>
              </a:rPr>
              <a:t>Determinants of freight transport</a:t>
            </a:r>
            <a:endParaRPr lang="nl-NL" sz="5200" dirty="0">
              <a:solidFill>
                <a:schemeClr val="accent1"/>
              </a:solidFill>
            </a:endParaRPr>
          </a:p>
        </p:txBody>
      </p:sp>
      <p:pic>
        <p:nvPicPr>
          <p:cNvPr id="4" name="Content Placeholder 3">
            <a:extLst>
              <a:ext uri="{FF2B5EF4-FFF2-40B4-BE49-F238E27FC236}">
                <a16:creationId xmlns:a16="http://schemas.microsoft.com/office/drawing/2014/main" id="{5E68FCD5-54A8-D3FB-CA5E-1CB5A2BCF09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3093" y="1690688"/>
            <a:ext cx="6425813" cy="4351338"/>
          </a:xfrm>
          <a:prstGeom prst="rect">
            <a:avLst/>
          </a:prstGeom>
          <a:noFill/>
        </p:spPr>
      </p:pic>
      <p:sp>
        <p:nvSpPr>
          <p:cNvPr id="8" name="TextBox 7">
            <a:extLst>
              <a:ext uri="{FF2B5EF4-FFF2-40B4-BE49-F238E27FC236}">
                <a16:creationId xmlns:a16="http://schemas.microsoft.com/office/drawing/2014/main" id="{F9B060A4-5955-0017-FEC4-B919AAA8138B}"/>
              </a:ext>
            </a:extLst>
          </p:cNvPr>
          <p:cNvSpPr txBox="1"/>
          <p:nvPr/>
        </p:nvSpPr>
        <p:spPr>
          <a:xfrm>
            <a:off x="584262" y="5200213"/>
            <a:ext cx="6093994" cy="1292662"/>
          </a:xfrm>
          <a:prstGeom prst="rect">
            <a:avLst/>
          </a:prstGeom>
          <a:noFill/>
        </p:spPr>
        <p:txBody>
          <a:bodyPr wrap="square">
            <a:spAutoFit/>
          </a:bodyPr>
          <a:lstStyle/>
          <a:p>
            <a:r>
              <a:rPr lang="en-US" sz="2400" b="1" dirty="0">
                <a:latin typeface="+mj-lt"/>
              </a:rPr>
              <a:t>SPITS</a:t>
            </a:r>
            <a:r>
              <a:rPr lang="en-US" sz="2400" dirty="0">
                <a:latin typeface="+mj-lt"/>
              </a:rPr>
              <a:t>-model (</a:t>
            </a:r>
            <a:r>
              <a:rPr lang="en-US" sz="2400" dirty="0" err="1">
                <a:latin typeface="+mj-lt"/>
              </a:rPr>
              <a:t>Kuipers</a:t>
            </a:r>
            <a:r>
              <a:rPr lang="en-US" sz="2400" dirty="0">
                <a:latin typeface="+mj-lt"/>
              </a:rPr>
              <a:t> et al., 1995)</a:t>
            </a:r>
            <a:r>
              <a:rPr lang="en-US" dirty="0">
                <a:latin typeface="+mj-lt"/>
              </a:rPr>
              <a:t>: </a:t>
            </a:r>
          </a:p>
          <a:p>
            <a:r>
              <a:rPr lang="en-US" dirty="0">
                <a:latin typeface="+mj-lt"/>
              </a:rPr>
              <a:t>Characterization of the supply chain system that determines the demand for transport as one consisting of 5 elements: </a:t>
            </a:r>
            <a:r>
              <a:rPr lang="en-US" b="1" dirty="0">
                <a:latin typeface="+mj-lt"/>
              </a:rPr>
              <a:t>S</a:t>
            </a:r>
            <a:r>
              <a:rPr lang="en-US" dirty="0">
                <a:latin typeface="+mj-lt"/>
              </a:rPr>
              <a:t>ources, </a:t>
            </a:r>
            <a:r>
              <a:rPr lang="en-US" b="1" dirty="0">
                <a:latin typeface="+mj-lt"/>
              </a:rPr>
              <a:t>P</a:t>
            </a:r>
            <a:r>
              <a:rPr lang="en-US" dirty="0">
                <a:latin typeface="+mj-lt"/>
              </a:rPr>
              <a:t>roduction, </a:t>
            </a:r>
            <a:r>
              <a:rPr lang="en-US" b="1" dirty="0">
                <a:latin typeface="+mj-lt"/>
              </a:rPr>
              <a:t>I</a:t>
            </a:r>
            <a:r>
              <a:rPr lang="en-US" dirty="0">
                <a:latin typeface="+mj-lt"/>
              </a:rPr>
              <a:t>nventories, </a:t>
            </a:r>
            <a:r>
              <a:rPr lang="en-US" b="1" dirty="0">
                <a:latin typeface="+mj-lt"/>
              </a:rPr>
              <a:t>T</a:t>
            </a:r>
            <a:r>
              <a:rPr lang="en-US" dirty="0">
                <a:latin typeface="+mj-lt"/>
              </a:rPr>
              <a:t>ransport and </a:t>
            </a:r>
            <a:r>
              <a:rPr lang="en-US" b="1" dirty="0">
                <a:latin typeface="+mj-lt"/>
              </a:rPr>
              <a:t>S</a:t>
            </a:r>
            <a:r>
              <a:rPr lang="en-US" dirty="0">
                <a:latin typeface="+mj-lt"/>
              </a:rPr>
              <a:t>ales (SPITS). </a:t>
            </a:r>
            <a:endParaRPr lang="nl-NL" dirty="0">
              <a:latin typeface="+mj-lt"/>
            </a:endParaRPr>
          </a:p>
        </p:txBody>
      </p:sp>
      <p:sp>
        <p:nvSpPr>
          <p:cNvPr id="5" name="Rechthoek 4">
            <a:extLst>
              <a:ext uri="{FF2B5EF4-FFF2-40B4-BE49-F238E27FC236}">
                <a16:creationId xmlns:a16="http://schemas.microsoft.com/office/drawing/2014/main" id="{19D1446D-63A6-3543-C872-57F756D73924}"/>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kstvak 8">
            <a:extLst>
              <a:ext uri="{FF2B5EF4-FFF2-40B4-BE49-F238E27FC236}">
                <a16:creationId xmlns:a16="http://schemas.microsoft.com/office/drawing/2014/main" id="{2FBF6415-BC47-05F3-4556-974A95EDF51E}"/>
              </a:ext>
            </a:extLst>
          </p:cNvPr>
          <p:cNvSpPr txBox="1"/>
          <p:nvPr/>
        </p:nvSpPr>
        <p:spPr>
          <a:xfrm>
            <a:off x="7044979" y="6043642"/>
            <a:ext cx="2902326" cy="415498"/>
          </a:xfrm>
          <a:prstGeom prst="rect">
            <a:avLst/>
          </a:prstGeom>
          <a:noFill/>
        </p:spPr>
        <p:txBody>
          <a:bodyPr wrap="square">
            <a:spAutoFit/>
          </a:bodyPr>
          <a:lstStyle/>
          <a:p>
            <a:r>
              <a:rPr lang="fr-FR" sz="1200" i="1" dirty="0">
                <a:latin typeface="+mj-lt"/>
              </a:rPr>
              <a:t>Figure 4-7 SPITS Model (</a:t>
            </a:r>
            <a:r>
              <a:rPr lang="fr-FR" sz="1200" i="1" dirty="0" err="1">
                <a:latin typeface="+mj-lt"/>
              </a:rPr>
              <a:t>Kuipers</a:t>
            </a:r>
            <a:r>
              <a:rPr lang="fr-FR" sz="1200" i="1" dirty="0">
                <a:latin typeface="+mj-lt"/>
              </a:rPr>
              <a:t> et al., 1995) </a:t>
            </a:r>
          </a:p>
          <a:p>
            <a:r>
              <a:rPr lang="fr-FR" sz="900" i="1" dirty="0">
                <a:latin typeface="+mj-lt"/>
              </a:rPr>
              <a:t>(</a:t>
            </a:r>
            <a:r>
              <a:rPr lang="fr-FR" sz="900" i="1" dirty="0" err="1">
                <a:latin typeface="+mj-lt"/>
              </a:rPr>
              <a:t>Taken</a:t>
            </a:r>
            <a:r>
              <a:rPr lang="fr-FR" sz="900" i="1" dirty="0">
                <a:latin typeface="+mj-lt"/>
              </a:rPr>
              <a:t> </a:t>
            </a:r>
            <a:r>
              <a:rPr lang="fr-FR" sz="900" i="1" dirty="0" err="1">
                <a:latin typeface="+mj-lt"/>
              </a:rPr>
              <a:t>from</a:t>
            </a:r>
            <a:r>
              <a:rPr lang="fr-FR" sz="900" i="1" dirty="0">
                <a:latin typeface="+mj-lt"/>
              </a:rPr>
              <a:t> </a:t>
            </a:r>
            <a:r>
              <a:rPr lang="fr-FR" sz="900" i="1" dirty="0" err="1">
                <a:latin typeface="+mj-lt"/>
              </a:rPr>
              <a:t>Chapter</a:t>
            </a:r>
            <a:r>
              <a:rPr lang="fr-FR" sz="900" i="1" dirty="0">
                <a:latin typeface="+mj-lt"/>
              </a:rPr>
              <a:t> 4, page 7)</a:t>
            </a:r>
            <a:endParaRPr lang="en-GB" sz="900" i="1" dirty="0">
              <a:latin typeface="+mj-lt"/>
            </a:endParaRPr>
          </a:p>
        </p:txBody>
      </p:sp>
      <p:sp>
        <p:nvSpPr>
          <p:cNvPr id="6" name="Tekstvak 5">
            <a:extLst>
              <a:ext uri="{FF2B5EF4-FFF2-40B4-BE49-F238E27FC236}">
                <a16:creationId xmlns:a16="http://schemas.microsoft.com/office/drawing/2014/main" id="{1690EF15-2D60-8F0E-EFCD-FFF26BC2E625}"/>
              </a:ext>
            </a:extLst>
          </p:cNvPr>
          <p:cNvSpPr txBox="1"/>
          <p:nvPr/>
        </p:nvSpPr>
        <p:spPr>
          <a:xfrm>
            <a:off x="3631259" y="6627168"/>
            <a:ext cx="10234484" cy="230832"/>
          </a:xfrm>
          <a:prstGeom prst="rect">
            <a:avLst/>
          </a:prstGeom>
          <a:noFill/>
        </p:spPr>
        <p:txBody>
          <a:bodyPr wrap="square">
            <a:spAutoFit/>
          </a:bodyPr>
          <a:lstStyle/>
          <a:p>
            <a:r>
              <a:rPr lang="nl-NL" sz="900" dirty="0"/>
              <a:t>Kuipers, B., H. van </a:t>
            </a:r>
            <a:r>
              <a:rPr lang="nl-NL" sz="900" dirty="0" err="1"/>
              <a:t>Rooden</a:t>
            </a:r>
            <a:r>
              <a:rPr lang="nl-NL" sz="900" dirty="0"/>
              <a:t>, A.D.M. van de Ven and A.A.C.M. </a:t>
            </a:r>
            <a:r>
              <a:rPr lang="nl-NL" sz="900" dirty="0" err="1"/>
              <a:t>WierikX</a:t>
            </a:r>
            <a:r>
              <a:rPr lang="nl-NL" sz="900" dirty="0"/>
              <a:t> (1995), ‘De logistieke wereld bezien door de bril van de overheid’, Tijdschrift voor Vervoerwetenschap, 1, 55–76. </a:t>
            </a:r>
            <a:endParaRPr lang="en-GB" sz="900" dirty="0"/>
          </a:p>
        </p:txBody>
      </p:sp>
    </p:spTree>
    <p:extLst>
      <p:ext uri="{BB962C8B-B14F-4D97-AF65-F5344CB8AC3E}">
        <p14:creationId xmlns:p14="http://schemas.microsoft.com/office/powerpoint/2010/main" val="2242725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CB66-3955-C5B3-0BA4-4A5E7A89DAD6}"/>
              </a:ext>
            </a:extLst>
          </p:cNvPr>
          <p:cNvSpPr>
            <a:spLocks noGrp="1"/>
          </p:cNvSpPr>
          <p:nvPr>
            <p:ph type="title"/>
          </p:nvPr>
        </p:nvSpPr>
        <p:spPr/>
        <p:txBody>
          <a:bodyPr>
            <a:normAutofit/>
          </a:bodyPr>
          <a:lstStyle/>
          <a:p>
            <a:r>
              <a:rPr lang="en-GB" sz="5200" dirty="0">
                <a:solidFill>
                  <a:schemeClr val="accent1"/>
                </a:solidFill>
              </a:rPr>
              <a:t>Determinants of freight transport</a:t>
            </a:r>
            <a:endParaRPr lang="nl-NL" sz="5200" dirty="0">
              <a:solidFill>
                <a:schemeClr val="accent1"/>
              </a:solidFill>
            </a:endParaRPr>
          </a:p>
        </p:txBody>
      </p:sp>
      <p:sp>
        <p:nvSpPr>
          <p:cNvPr id="3" name="Content Placeholder 2">
            <a:extLst>
              <a:ext uri="{FF2B5EF4-FFF2-40B4-BE49-F238E27FC236}">
                <a16:creationId xmlns:a16="http://schemas.microsoft.com/office/drawing/2014/main" id="{49153FF8-FE8F-C6F1-03D2-43AA1FE53861}"/>
              </a:ext>
            </a:extLst>
          </p:cNvPr>
          <p:cNvSpPr>
            <a:spLocks noGrp="1"/>
          </p:cNvSpPr>
          <p:nvPr>
            <p:ph idx="1"/>
          </p:nvPr>
        </p:nvSpPr>
        <p:spPr>
          <a:xfrm>
            <a:off x="723607" y="1825625"/>
            <a:ext cx="5585133" cy="4837642"/>
          </a:xfrm>
        </p:spPr>
        <p:txBody>
          <a:bodyPr>
            <a:noAutofit/>
          </a:bodyPr>
          <a:lstStyle/>
          <a:p>
            <a:r>
              <a:rPr lang="en-GB" sz="1800" dirty="0">
                <a:effectLst/>
                <a:latin typeface="+mj-lt"/>
                <a:ea typeface="Times New Roman" panose="02020603050405020304" pitchFamily="18" charset="0"/>
              </a:rPr>
              <a:t>The components </a:t>
            </a:r>
            <a:r>
              <a:rPr lang="en-GB" sz="1800" b="1" dirty="0">
                <a:effectLst/>
                <a:latin typeface="+mj-lt"/>
                <a:ea typeface="Times New Roman" panose="02020603050405020304" pitchFamily="18" charset="0"/>
              </a:rPr>
              <a:t>P</a:t>
            </a:r>
            <a:r>
              <a:rPr lang="en-GB" sz="1800" dirty="0">
                <a:effectLst/>
                <a:latin typeface="+mj-lt"/>
                <a:ea typeface="Times New Roman" panose="02020603050405020304" pitchFamily="18" charset="0"/>
              </a:rPr>
              <a:t>(</a:t>
            </a:r>
            <a:r>
              <a:rPr lang="en-GB" sz="1800" dirty="0" err="1">
                <a:effectLst/>
                <a:latin typeface="+mj-lt"/>
                <a:ea typeface="Times New Roman" panose="02020603050405020304" pitchFamily="18" charset="0"/>
              </a:rPr>
              <a:t>roduction</a:t>
            </a:r>
            <a:r>
              <a:rPr lang="en-GB" sz="1800" dirty="0">
                <a:effectLst/>
                <a:latin typeface="+mj-lt"/>
                <a:ea typeface="Times New Roman" panose="02020603050405020304" pitchFamily="18" charset="0"/>
              </a:rPr>
              <a:t>), </a:t>
            </a:r>
            <a:r>
              <a:rPr lang="en-GB" sz="1800" b="1" dirty="0">
                <a:effectLst/>
                <a:latin typeface="+mj-lt"/>
                <a:ea typeface="Times New Roman" panose="02020603050405020304" pitchFamily="18" charset="0"/>
              </a:rPr>
              <a:t>I</a:t>
            </a:r>
            <a:r>
              <a:rPr lang="en-GB" sz="1800" dirty="0">
                <a:effectLst/>
                <a:latin typeface="+mj-lt"/>
                <a:ea typeface="Times New Roman" panose="02020603050405020304" pitchFamily="18" charset="0"/>
              </a:rPr>
              <a:t>(</a:t>
            </a:r>
            <a:r>
              <a:rPr lang="en-GB" sz="1800" dirty="0" err="1">
                <a:effectLst/>
                <a:latin typeface="+mj-lt"/>
                <a:ea typeface="Times New Roman" panose="02020603050405020304" pitchFamily="18" charset="0"/>
              </a:rPr>
              <a:t>nventories</a:t>
            </a:r>
            <a:r>
              <a:rPr lang="en-GB" sz="1800" dirty="0">
                <a:effectLst/>
                <a:latin typeface="+mj-lt"/>
                <a:ea typeface="Times New Roman" panose="02020603050405020304" pitchFamily="18" charset="0"/>
              </a:rPr>
              <a:t>) and </a:t>
            </a:r>
            <a:r>
              <a:rPr lang="en-GB" sz="1800" b="1" dirty="0">
                <a:effectLst/>
                <a:latin typeface="+mj-lt"/>
                <a:ea typeface="Times New Roman" panose="02020603050405020304" pitchFamily="18" charset="0"/>
              </a:rPr>
              <a:t>T</a:t>
            </a:r>
            <a:r>
              <a:rPr lang="en-GB" sz="1800" dirty="0">
                <a:effectLst/>
                <a:latin typeface="+mj-lt"/>
                <a:ea typeface="Times New Roman" panose="02020603050405020304" pitchFamily="18" charset="0"/>
              </a:rPr>
              <a:t>(</a:t>
            </a:r>
            <a:r>
              <a:rPr lang="en-GB" sz="1800" dirty="0" err="1">
                <a:effectLst/>
                <a:latin typeface="+mj-lt"/>
                <a:ea typeface="Times New Roman" panose="02020603050405020304" pitchFamily="18" charset="0"/>
              </a:rPr>
              <a:t>ransport</a:t>
            </a:r>
            <a:r>
              <a:rPr lang="en-GB" sz="1800" dirty="0">
                <a:effectLst/>
                <a:latin typeface="+mj-lt"/>
                <a:ea typeface="Times New Roman" panose="02020603050405020304" pitchFamily="18" charset="0"/>
              </a:rPr>
              <a:t>) (</a:t>
            </a:r>
            <a:r>
              <a:rPr lang="en-GB" sz="1800" b="1" dirty="0">
                <a:effectLst/>
                <a:latin typeface="+mj-lt"/>
                <a:ea typeface="Times New Roman" panose="02020603050405020304" pitchFamily="18" charset="0"/>
              </a:rPr>
              <a:t>PIT</a:t>
            </a:r>
            <a:r>
              <a:rPr lang="en-GB" sz="1800" dirty="0">
                <a:effectLst/>
                <a:latin typeface="+mj-lt"/>
                <a:ea typeface="Times New Roman" panose="02020603050405020304" pitchFamily="18" charset="0"/>
              </a:rPr>
              <a:t>) are central in this system and interact with each other to connect source and sales, by optimization of the supply chain, given the service requirements of the customers (</a:t>
            </a:r>
            <a:r>
              <a:rPr lang="en-GB" sz="1800" b="1" dirty="0">
                <a:effectLst/>
                <a:latin typeface="+mj-lt"/>
                <a:ea typeface="Times New Roman" panose="02020603050405020304" pitchFamily="18" charset="0"/>
              </a:rPr>
              <a:t>scale economies</a:t>
            </a:r>
            <a:r>
              <a:rPr lang="en-GB" sz="1800" dirty="0">
                <a:effectLst/>
                <a:latin typeface="+mj-lt"/>
                <a:ea typeface="Times New Roman" panose="02020603050405020304" pitchFamily="18" charset="0"/>
              </a:rPr>
              <a:t>), which is highlighted in green in the figure</a:t>
            </a:r>
            <a:br>
              <a:rPr lang="en-GB" sz="1800" dirty="0">
                <a:effectLst/>
                <a:latin typeface="+mj-lt"/>
                <a:ea typeface="Times New Roman" panose="02020603050405020304" pitchFamily="18" charset="0"/>
              </a:rPr>
            </a:br>
            <a:endParaRPr lang="en-GB" sz="1800" dirty="0">
              <a:effectLst/>
              <a:latin typeface="+mj-lt"/>
              <a:ea typeface="Times New Roman" panose="02020603050405020304" pitchFamily="18" charset="0"/>
            </a:endParaRPr>
          </a:p>
          <a:p>
            <a:r>
              <a:rPr lang="en-US" sz="1800" dirty="0">
                <a:latin typeface="+mj-lt"/>
              </a:rPr>
              <a:t>Optimization function:</a:t>
            </a:r>
          </a:p>
          <a:p>
            <a:pPr marL="0" indent="0">
              <a:buNone/>
            </a:pPr>
            <a:r>
              <a:rPr lang="en-US" sz="1800" dirty="0">
                <a:latin typeface="+mj-lt"/>
              </a:rPr>
              <a:t>	Min GLC | Service		(1)</a:t>
            </a:r>
          </a:p>
          <a:p>
            <a:pPr marL="0" indent="0">
              <a:buNone/>
            </a:pPr>
            <a:r>
              <a:rPr lang="en-US" sz="1800" dirty="0">
                <a:latin typeface="+mj-lt"/>
              </a:rPr>
              <a:t>	GLC = T + I + H 		(2)</a:t>
            </a:r>
          </a:p>
          <a:p>
            <a:pPr marL="457200" lvl="1" indent="0">
              <a:buNone/>
            </a:pPr>
            <a:br>
              <a:rPr lang="en-US" sz="1400" dirty="0">
                <a:latin typeface="+mj-lt"/>
              </a:rPr>
            </a:br>
            <a:r>
              <a:rPr lang="en-US" sz="1400" dirty="0">
                <a:latin typeface="+mj-lt"/>
              </a:rPr>
              <a:t>Where:</a:t>
            </a:r>
          </a:p>
          <a:p>
            <a:pPr marL="457200" lvl="1" indent="0">
              <a:buNone/>
            </a:pPr>
            <a:r>
              <a:rPr lang="en-US" sz="1400" dirty="0">
                <a:latin typeface="+mj-lt"/>
              </a:rPr>
              <a:t>GLC = Generalized Logistics Cost</a:t>
            </a:r>
          </a:p>
          <a:p>
            <a:pPr marL="457200" lvl="1" indent="0">
              <a:buNone/>
            </a:pPr>
            <a:r>
              <a:rPr lang="en-US" sz="1400" dirty="0">
                <a:latin typeface="+mj-lt"/>
              </a:rPr>
              <a:t>T = Transport </a:t>
            </a:r>
          </a:p>
          <a:p>
            <a:pPr marL="457200" lvl="1" indent="0">
              <a:buNone/>
            </a:pPr>
            <a:r>
              <a:rPr lang="en-US" sz="1400" dirty="0">
                <a:latin typeface="+mj-lt"/>
              </a:rPr>
              <a:t>I = Inventory</a:t>
            </a:r>
          </a:p>
          <a:p>
            <a:pPr marL="457200" lvl="1" indent="0">
              <a:buNone/>
            </a:pPr>
            <a:r>
              <a:rPr lang="en-US" sz="1400" dirty="0">
                <a:latin typeface="+mj-lt"/>
              </a:rPr>
              <a:t>H = Handling  </a:t>
            </a:r>
          </a:p>
          <a:p>
            <a:pPr marL="457200" lvl="1" indent="0">
              <a:buNone/>
            </a:pPr>
            <a:r>
              <a:rPr lang="en-US" sz="1400" dirty="0">
                <a:latin typeface="+mj-lt"/>
              </a:rPr>
              <a:t>Service = The service requirements (e.g., pick-up and delivery time) </a:t>
            </a:r>
            <a:endParaRPr lang="nl-NL" sz="1600" dirty="0">
              <a:latin typeface="+mj-lt"/>
            </a:endParaRPr>
          </a:p>
        </p:txBody>
      </p:sp>
      <p:pic>
        <p:nvPicPr>
          <p:cNvPr id="4" name="Content Placeholder 3">
            <a:extLst>
              <a:ext uri="{FF2B5EF4-FFF2-40B4-BE49-F238E27FC236}">
                <a16:creationId xmlns:a16="http://schemas.microsoft.com/office/drawing/2014/main" id="{30117925-281D-9DC3-46AB-AA092C1BF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41" y="1825625"/>
            <a:ext cx="5121917" cy="3468385"/>
          </a:xfrm>
          <a:prstGeom prst="rect">
            <a:avLst/>
          </a:prstGeom>
          <a:noFill/>
        </p:spPr>
      </p:pic>
      <p:sp>
        <p:nvSpPr>
          <p:cNvPr id="5" name="Rectangle 4">
            <a:extLst>
              <a:ext uri="{FF2B5EF4-FFF2-40B4-BE49-F238E27FC236}">
                <a16:creationId xmlns:a16="http://schemas.microsoft.com/office/drawing/2014/main" id="{2BF2405B-1527-5708-1329-8BEBFA0A6FED}"/>
              </a:ext>
            </a:extLst>
          </p:cNvPr>
          <p:cNvSpPr/>
          <p:nvPr/>
        </p:nvSpPr>
        <p:spPr>
          <a:xfrm>
            <a:off x="7235173" y="2988124"/>
            <a:ext cx="1588168" cy="180473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Straight Arrow Connector 5">
            <a:extLst>
              <a:ext uri="{FF2B5EF4-FFF2-40B4-BE49-F238E27FC236}">
                <a16:creationId xmlns:a16="http://schemas.microsoft.com/office/drawing/2014/main" id="{E34393B9-8DF8-6D91-3F6F-96AA295449D6}"/>
              </a:ext>
            </a:extLst>
          </p:cNvPr>
          <p:cNvCxnSpPr>
            <a:cxnSpLocks/>
          </p:cNvCxnSpPr>
          <p:nvPr/>
        </p:nvCxnSpPr>
        <p:spPr>
          <a:xfrm>
            <a:off x="6947467" y="3854064"/>
            <a:ext cx="575411"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AFF8CCA-DD63-8889-DCE4-51A8D44B11B1}"/>
              </a:ext>
            </a:extLst>
          </p:cNvPr>
          <p:cNvCxnSpPr>
            <a:cxnSpLocks/>
          </p:cNvCxnSpPr>
          <p:nvPr/>
        </p:nvCxnSpPr>
        <p:spPr>
          <a:xfrm flipH="1">
            <a:off x="8441263" y="3854064"/>
            <a:ext cx="1753678"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72813317-AE6A-2DDF-5884-F0009A03CDAE}"/>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kstvak 7">
            <a:extLst>
              <a:ext uri="{FF2B5EF4-FFF2-40B4-BE49-F238E27FC236}">
                <a16:creationId xmlns:a16="http://schemas.microsoft.com/office/drawing/2014/main" id="{CDBA9DCD-D04F-E018-0333-ABE52D5F9018}"/>
              </a:ext>
            </a:extLst>
          </p:cNvPr>
          <p:cNvSpPr txBox="1"/>
          <p:nvPr/>
        </p:nvSpPr>
        <p:spPr>
          <a:xfrm>
            <a:off x="8653646" y="5467006"/>
            <a:ext cx="2902326" cy="415498"/>
          </a:xfrm>
          <a:prstGeom prst="rect">
            <a:avLst/>
          </a:prstGeom>
          <a:noFill/>
        </p:spPr>
        <p:txBody>
          <a:bodyPr wrap="square">
            <a:spAutoFit/>
          </a:bodyPr>
          <a:lstStyle/>
          <a:p>
            <a:r>
              <a:rPr lang="fr-FR" sz="1200" i="1" dirty="0">
                <a:latin typeface="+mj-lt"/>
              </a:rPr>
              <a:t>Figure 4-7 SPITS Model (</a:t>
            </a:r>
            <a:r>
              <a:rPr lang="fr-FR" sz="1200" i="1" dirty="0" err="1">
                <a:latin typeface="+mj-lt"/>
              </a:rPr>
              <a:t>Kuipers</a:t>
            </a:r>
            <a:r>
              <a:rPr lang="fr-FR" sz="1200" i="1" dirty="0">
                <a:latin typeface="+mj-lt"/>
              </a:rPr>
              <a:t> et al., 1995) </a:t>
            </a:r>
          </a:p>
          <a:p>
            <a:r>
              <a:rPr lang="fr-FR" sz="900" i="1" dirty="0">
                <a:latin typeface="+mj-lt"/>
              </a:rPr>
              <a:t>(</a:t>
            </a:r>
            <a:r>
              <a:rPr lang="fr-FR" sz="900" i="1" dirty="0" err="1">
                <a:latin typeface="+mj-lt"/>
              </a:rPr>
              <a:t>Taken</a:t>
            </a:r>
            <a:r>
              <a:rPr lang="fr-FR" sz="900" i="1" dirty="0">
                <a:latin typeface="+mj-lt"/>
              </a:rPr>
              <a:t> </a:t>
            </a:r>
            <a:r>
              <a:rPr lang="fr-FR" sz="900" i="1" dirty="0" err="1">
                <a:latin typeface="+mj-lt"/>
              </a:rPr>
              <a:t>from</a:t>
            </a:r>
            <a:r>
              <a:rPr lang="fr-FR" sz="900" i="1" dirty="0">
                <a:latin typeface="+mj-lt"/>
              </a:rPr>
              <a:t> </a:t>
            </a:r>
            <a:r>
              <a:rPr lang="fr-FR" sz="900" i="1" dirty="0" err="1">
                <a:latin typeface="+mj-lt"/>
              </a:rPr>
              <a:t>Chapter</a:t>
            </a:r>
            <a:r>
              <a:rPr lang="fr-FR" sz="900" i="1" dirty="0">
                <a:latin typeface="+mj-lt"/>
              </a:rPr>
              <a:t> 4, page 7)</a:t>
            </a:r>
            <a:endParaRPr lang="en-GB" sz="900" i="1" dirty="0">
              <a:latin typeface="+mj-lt"/>
            </a:endParaRPr>
          </a:p>
        </p:txBody>
      </p:sp>
    </p:spTree>
    <p:extLst>
      <p:ext uri="{BB962C8B-B14F-4D97-AF65-F5344CB8AC3E}">
        <p14:creationId xmlns:p14="http://schemas.microsoft.com/office/powerpoint/2010/main" val="3199762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CB66-3955-C5B3-0BA4-4A5E7A89DAD6}"/>
              </a:ext>
            </a:extLst>
          </p:cNvPr>
          <p:cNvSpPr>
            <a:spLocks noGrp="1"/>
          </p:cNvSpPr>
          <p:nvPr>
            <p:ph type="title"/>
          </p:nvPr>
        </p:nvSpPr>
        <p:spPr/>
        <p:txBody>
          <a:bodyPr>
            <a:normAutofit/>
          </a:bodyPr>
          <a:lstStyle/>
          <a:p>
            <a:r>
              <a:rPr lang="en-GB" sz="5200" dirty="0">
                <a:solidFill>
                  <a:schemeClr val="accent1"/>
                </a:solidFill>
              </a:rPr>
              <a:t>Determinants: Production</a:t>
            </a:r>
            <a:endParaRPr lang="nl-NL" sz="5200" dirty="0">
              <a:solidFill>
                <a:schemeClr val="accent1"/>
              </a:solidFill>
            </a:endParaRPr>
          </a:p>
        </p:txBody>
      </p:sp>
      <p:sp>
        <p:nvSpPr>
          <p:cNvPr id="3" name="Content Placeholder 2">
            <a:extLst>
              <a:ext uri="{FF2B5EF4-FFF2-40B4-BE49-F238E27FC236}">
                <a16:creationId xmlns:a16="http://schemas.microsoft.com/office/drawing/2014/main" id="{49153FF8-FE8F-C6F1-03D2-43AA1FE53861}"/>
              </a:ext>
            </a:extLst>
          </p:cNvPr>
          <p:cNvSpPr>
            <a:spLocks noGrp="1"/>
          </p:cNvSpPr>
          <p:nvPr>
            <p:ph idx="1"/>
          </p:nvPr>
        </p:nvSpPr>
        <p:spPr>
          <a:xfrm>
            <a:off x="838200" y="1825625"/>
            <a:ext cx="5121917" cy="4351338"/>
          </a:xfrm>
        </p:spPr>
        <p:txBody>
          <a:bodyPr/>
          <a:lstStyle/>
          <a:p>
            <a:r>
              <a:rPr lang="en-US" sz="1800" dirty="0">
                <a:latin typeface="+mj-lt"/>
              </a:rPr>
              <a:t>20th century: </a:t>
            </a:r>
            <a:br>
              <a:rPr lang="en-US" sz="1800" dirty="0">
                <a:latin typeface="+mj-lt"/>
              </a:rPr>
            </a:br>
            <a:r>
              <a:rPr lang="en-US" sz="1800" dirty="0">
                <a:latin typeface="+mj-lt"/>
              </a:rPr>
              <a:t>Change from high degree of economic protection and isolation to free trade and high degree of specialization</a:t>
            </a:r>
          </a:p>
          <a:p>
            <a:r>
              <a:rPr lang="en-US" sz="1800" dirty="0">
                <a:latin typeface="+mj-lt"/>
              </a:rPr>
              <a:t>Production moved for the West towards Eastern Europe, Eurasia and the Far East because of differences in factor costs and availability of natural resources together with reduced trade barriers. </a:t>
            </a:r>
          </a:p>
          <a:p>
            <a:r>
              <a:rPr lang="en-US" sz="1800" dirty="0">
                <a:latin typeface="+mj-lt"/>
              </a:rPr>
              <a:t>Scale economies and specialization result in an increasing number of production steps in a supply chain</a:t>
            </a:r>
          </a:p>
          <a:p>
            <a:r>
              <a:rPr lang="en-US" sz="1800" dirty="0">
                <a:latin typeface="+mj-lt"/>
              </a:rPr>
              <a:t>Location of production plants evaluated more frequently, assembly plants are more footloose</a:t>
            </a:r>
            <a:endParaRPr lang="en-US" dirty="0">
              <a:latin typeface="+mj-lt"/>
            </a:endParaRPr>
          </a:p>
        </p:txBody>
      </p:sp>
      <p:pic>
        <p:nvPicPr>
          <p:cNvPr id="4" name="Content Placeholder 3">
            <a:extLst>
              <a:ext uri="{FF2B5EF4-FFF2-40B4-BE49-F238E27FC236}">
                <a16:creationId xmlns:a16="http://schemas.microsoft.com/office/drawing/2014/main" id="{30117925-281D-9DC3-46AB-AA092C1BF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41" y="1825625"/>
            <a:ext cx="5121917" cy="3468385"/>
          </a:xfrm>
          <a:prstGeom prst="rect">
            <a:avLst/>
          </a:prstGeom>
          <a:noFill/>
        </p:spPr>
      </p:pic>
      <p:sp>
        <p:nvSpPr>
          <p:cNvPr id="9" name="Rectangle 4">
            <a:extLst>
              <a:ext uri="{FF2B5EF4-FFF2-40B4-BE49-F238E27FC236}">
                <a16:creationId xmlns:a16="http://schemas.microsoft.com/office/drawing/2014/main" id="{DAF066F7-02EF-1852-E466-6131286EA10A}"/>
              </a:ext>
            </a:extLst>
          </p:cNvPr>
          <p:cNvSpPr/>
          <p:nvPr/>
        </p:nvSpPr>
        <p:spPr>
          <a:xfrm>
            <a:off x="7360940" y="3140523"/>
            <a:ext cx="664474" cy="21238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72813317-AE6A-2DDF-5884-F0009A03CDAE}"/>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C4F7372-C45C-F295-348B-E9240DA5FD2B}"/>
              </a:ext>
            </a:extLst>
          </p:cNvPr>
          <p:cNvSpPr/>
          <p:nvPr/>
        </p:nvSpPr>
        <p:spPr>
          <a:xfrm>
            <a:off x="7538739" y="3610729"/>
            <a:ext cx="987193" cy="21238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4">
            <a:extLst>
              <a:ext uri="{FF2B5EF4-FFF2-40B4-BE49-F238E27FC236}">
                <a16:creationId xmlns:a16="http://schemas.microsoft.com/office/drawing/2014/main" id="{6A3667EA-DC9A-5986-CBDC-7028A0018EA7}"/>
              </a:ext>
            </a:extLst>
          </p:cNvPr>
          <p:cNvSpPr/>
          <p:nvPr/>
        </p:nvSpPr>
        <p:spPr>
          <a:xfrm>
            <a:off x="6291806" y="3252366"/>
            <a:ext cx="987193" cy="123496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457764C8-6B04-2639-34BD-EEEEA54C9C7B}"/>
              </a:ext>
            </a:extLst>
          </p:cNvPr>
          <p:cNvSpPr txBox="1"/>
          <p:nvPr/>
        </p:nvSpPr>
        <p:spPr>
          <a:xfrm>
            <a:off x="8653646" y="5467006"/>
            <a:ext cx="2902326" cy="415498"/>
          </a:xfrm>
          <a:prstGeom prst="rect">
            <a:avLst/>
          </a:prstGeom>
          <a:noFill/>
        </p:spPr>
        <p:txBody>
          <a:bodyPr wrap="square">
            <a:spAutoFit/>
          </a:bodyPr>
          <a:lstStyle/>
          <a:p>
            <a:r>
              <a:rPr lang="fr-FR" sz="1200" i="1" dirty="0">
                <a:latin typeface="+mj-lt"/>
              </a:rPr>
              <a:t>Figure 4-7 SPITS Model (</a:t>
            </a:r>
            <a:r>
              <a:rPr lang="fr-FR" sz="1200" i="1" dirty="0" err="1">
                <a:latin typeface="+mj-lt"/>
              </a:rPr>
              <a:t>Kuipers</a:t>
            </a:r>
            <a:r>
              <a:rPr lang="fr-FR" sz="1200" i="1" dirty="0">
                <a:latin typeface="+mj-lt"/>
              </a:rPr>
              <a:t> et al., 1995) </a:t>
            </a:r>
          </a:p>
          <a:p>
            <a:r>
              <a:rPr lang="fr-FR" sz="900" i="1" dirty="0">
                <a:latin typeface="+mj-lt"/>
              </a:rPr>
              <a:t>(</a:t>
            </a:r>
            <a:r>
              <a:rPr lang="fr-FR" sz="900" i="1" dirty="0" err="1">
                <a:latin typeface="+mj-lt"/>
              </a:rPr>
              <a:t>Taken</a:t>
            </a:r>
            <a:r>
              <a:rPr lang="fr-FR" sz="900" i="1" dirty="0">
                <a:latin typeface="+mj-lt"/>
              </a:rPr>
              <a:t> </a:t>
            </a:r>
            <a:r>
              <a:rPr lang="fr-FR" sz="900" i="1" dirty="0" err="1">
                <a:latin typeface="+mj-lt"/>
              </a:rPr>
              <a:t>from</a:t>
            </a:r>
            <a:r>
              <a:rPr lang="fr-FR" sz="900" i="1" dirty="0">
                <a:latin typeface="+mj-lt"/>
              </a:rPr>
              <a:t> </a:t>
            </a:r>
            <a:r>
              <a:rPr lang="fr-FR" sz="900" i="1" dirty="0" err="1">
                <a:latin typeface="+mj-lt"/>
              </a:rPr>
              <a:t>Chapter</a:t>
            </a:r>
            <a:r>
              <a:rPr lang="fr-FR" sz="900" i="1" dirty="0">
                <a:latin typeface="+mj-lt"/>
              </a:rPr>
              <a:t> 4, page 7)</a:t>
            </a:r>
            <a:endParaRPr lang="en-GB" sz="900" i="1" dirty="0">
              <a:latin typeface="+mj-lt"/>
            </a:endParaRPr>
          </a:p>
        </p:txBody>
      </p:sp>
    </p:spTree>
    <p:extLst>
      <p:ext uri="{BB962C8B-B14F-4D97-AF65-F5344CB8AC3E}">
        <p14:creationId xmlns:p14="http://schemas.microsoft.com/office/powerpoint/2010/main" val="1895588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echte verbindingslijn met pijl 10">
            <a:extLst>
              <a:ext uri="{FF2B5EF4-FFF2-40B4-BE49-F238E27FC236}">
                <a16:creationId xmlns:a16="http://schemas.microsoft.com/office/drawing/2014/main" id="{08EA462B-D5FD-3846-6A50-F44E7E2DC735}"/>
              </a:ext>
            </a:extLst>
          </p:cNvPr>
          <p:cNvCxnSpPr>
            <a:cxnSpLocks/>
          </p:cNvCxnSpPr>
          <p:nvPr/>
        </p:nvCxnSpPr>
        <p:spPr>
          <a:xfrm>
            <a:off x="5687231" y="5597615"/>
            <a:ext cx="5457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DECB66-3955-C5B3-0BA4-4A5E7A89DAD6}"/>
              </a:ext>
            </a:extLst>
          </p:cNvPr>
          <p:cNvSpPr>
            <a:spLocks noGrp="1"/>
          </p:cNvSpPr>
          <p:nvPr>
            <p:ph type="title"/>
          </p:nvPr>
        </p:nvSpPr>
        <p:spPr/>
        <p:txBody>
          <a:bodyPr>
            <a:normAutofit/>
          </a:bodyPr>
          <a:lstStyle/>
          <a:p>
            <a:r>
              <a:rPr lang="en-GB" sz="5200" dirty="0">
                <a:solidFill>
                  <a:schemeClr val="accent1"/>
                </a:solidFill>
              </a:rPr>
              <a:t>Determinants: Inventory</a:t>
            </a:r>
            <a:endParaRPr lang="nl-NL" sz="5200" dirty="0">
              <a:solidFill>
                <a:schemeClr val="accent1"/>
              </a:solidFill>
            </a:endParaRPr>
          </a:p>
        </p:txBody>
      </p:sp>
      <p:sp>
        <p:nvSpPr>
          <p:cNvPr id="3" name="Content Placeholder 2">
            <a:extLst>
              <a:ext uri="{FF2B5EF4-FFF2-40B4-BE49-F238E27FC236}">
                <a16:creationId xmlns:a16="http://schemas.microsoft.com/office/drawing/2014/main" id="{49153FF8-FE8F-C6F1-03D2-43AA1FE53861}"/>
              </a:ext>
            </a:extLst>
          </p:cNvPr>
          <p:cNvSpPr>
            <a:spLocks noGrp="1"/>
          </p:cNvSpPr>
          <p:nvPr>
            <p:ph idx="1"/>
          </p:nvPr>
        </p:nvSpPr>
        <p:spPr>
          <a:xfrm>
            <a:off x="838200" y="1825625"/>
            <a:ext cx="5121917" cy="4351338"/>
          </a:xfrm>
        </p:spPr>
        <p:txBody>
          <a:bodyPr>
            <a:normAutofit/>
          </a:bodyPr>
          <a:lstStyle/>
          <a:p>
            <a:r>
              <a:rPr lang="en-US" sz="1800" dirty="0">
                <a:latin typeface="+mj-lt"/>
              </a:rPr>
              <a:t>Inventories can build up in warehouses at the site of producers, at consumer households or at intermediate storage points (distribution centers)</a:t>
            </a:r>
          </a:p>
          <a:p>
            <a:r>
              <a:rPr lang="en-US" sz="1800" dirty="0">
                <a:latin typeface="+mj-lt"/>
              </a:rPr>
              <a:t>Distribution structure designs have changed over </a:t>
            </a:r>
            <a:r>
              <a:rPr lang="en-US" sz="1800">
                <a:latin typeface="+mj-lt"/>
              </a:rPr>
              <a:t>time and new </a:t>
            </a:r>
            <a:r>
              <a:rPr lang="en-US" sz="1800" dirty="0">
                <a:latin typeface="+mj-lt"/>
              </a:rPr>
              <a:t>supply chain management techniques emerged: e.g.  quick response, lead-time management, lean logistics, agile logistics, pipeline mapping etc.</a:t>
            </a:r>
          </a:p>
          <a:p>
            <a:endParaRPr lang="nl-NL" sz="1800" dirty="0">
              <a:latin typeface="+mj-lt"/>
            </a:endParaRPr>
          </a:p>
        </p:txBody>
      </p:sp>
      <p:pic>
        <p:nvPicPr>
          <p:cNvPr id="4" name="Content Placeholder 3">
            <a:extLst>
              <a:ext uri="{FF2B5EF4-FFF2-40B4-BE49-F238E27FC236}">
                <a16:creationId xmlns:a16="http://schemas.microsoft.com/office/drawing/2014/main" id="{30117925-281D-9DC3-46AB-AA092C1BF2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8741" y="1825625"/>
            <a:ext cx="5121917" cy="3468385"/>
          </a:xfrm>
          <a:prstGeom prst="rect">
            <a:avLst/>
          </a:prstGeom>
          <a:noFill/>
        </p:spPr>
      </p:pic>
      <p:sp>
        <p:nvSpPr>
          <p:cNvPr id="9" name="Rectangle 4">
            <a:extLst>
              <a:ext uri="{FF2B5EF4-FFF2-40B4-BE49-F238E27FC236}">
                <a16:creationId xmlns:a16="http://schemas.microsoft.com/office/drawing/2014/main" id="{DAF066F7-02EF-1852-E466-6131286EA10A}"/>
              </a:ext>
            </a:extLst>
          </p:cNvPr>
          <p:cNvSpPr/>
          <p:nvPr/>
        </p:nvSpPr>
        <p:spPr>
          <a:xfrm>
            <a:off x="8029257" y="3140525"/>
            <a:ext cx="664474" cy="2123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10">
            <a:extLst>
              <a:ext uri="{FF2B5EF4-FFF2-40B4-BE49-F238E27FC236}">
                <a16:creationId xmlns:a16="http://schemas.microsoft.com/office/drawing/2014/main" id="{7E4B27B7-F666-5A87-3F5B-A2B6722C954B}"/>
              </a:ext>
            </a:extLst>
          </p:cNvPr>
          <p:cNvPicPr>
            <a:picLocks noChangeAspect="1"/>
          </p:cNvPicPr>
          <p:nvPr/>
        </p:nvPicPr>
        <p:blipFill rotWithShape="1">
          <a:blip r:embed="rId4">
            <a:extLst>
              <a:ext uri="{28A0092B-C50C-407E-A947-70E740481C1C}">
                <a14:useLocalDpi xmlns:a14="http://schemas.microsoft.com/office/drawing/2010/main" val="0"/>
              </a:ext>
            </a:extLst>
          </a:blip>
          <a:srcRect l="20231" r="27935"/>
          <a:stretch/>
        </p:blipFill>
        <p:spPr bwMode="auto">
          <a:xfrm>
            <a:off x="783563" y="4153129"/>
            <a:ext cx="4923038" cy="2089969"/>
          </a:xfrm>
          <a:prstGeom prst="rect">
            <a:avLst/>
          </a:prstGeom>
          <a:noFill/>
          <a:ln>
            <a:noFill/>
          </a:ln>
          <a:extLst>
            <a:ext uri="{53640926-AAD7-44D8-BBD7-CCE9431645EC}">
              <a14:shadowObscured xmlns:a14="http://schemas.microsoft.com/office/drawing/2010/main"/>
            </a:ext>
          </a:extLst>
        </p:spPr>
      </p:pic>
      <p:sp>
        <p:nvSpPr>
          <p:cNvPr id="12" name="Tekstvak 11">
            <a:extLst>
              <a:ext uri="{FF2B5EF4-FFF2-40B4-BE49-F238E27FC236}">
                <a16:creationId xmlns:a16="http://schemas.microsoft.com/office/drawing/2014/main" id="{50DFF13B-1937-6EDC-18B6-94D9D3CD6833}"/>
              </a:ext>
            </a:extLst>
          </p:cNvPr>
          <p:cNvSpPr txBox="1"/>
          <p:nvPr/>
        </p:nvSpPr>
        <p:spPr>
          <a:xfrm>
            <a:off x="6252372" y="4927600"/>
            <a:ext cx="2441359" cy="1200329"/>
          </a:xfrm>
          <a:prstGeom prst="rect">
            <a:avLst/>
          </a:prstGeom>
          <a:noFill/>
        </p:spPr>
        <p:txBody>
          <a:bodyPr wrap="square" rtlCol="0">
            <a:spAutoFit/>
          </a:bodyPr>
          <a:lstStyle/>
          <a:p>
            <a:r>
              <a:rPr lang="en-GB" dirty="0">
                <a:latin typeface="+mj-lt"/>
              </a:rPr>
              <a:t>Now: Increased transparency but also lack of cooperation and standardization</a:t>
            </a:r>
          </a:p>
        </p:txBody>
      </p:sp>
      <p:sp>
        <p:nvSpPr>
          <p:cNvPr id="14" name="Rechthoek 13">
            <a:extLst>
              <a:ext uri="{FF2B5EF4-FFF2-40B4-BE49-F238E27FC236}">
                <a16:creationId xmlns:a16="http://schemas.microsoft.com/office/drawing/2014/main" id="{90E65F32-4E98-5207-9EF0-39818B3A2BE9}"/>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4">
            <a:extLst>
              <a:ext uri="{FF2B5EF4-FFF2-40B4-BE49-F238E27FC236}">
                <a16:creationId xmlns:a16="http://schemas.microsoft.com/office/drawing/2014/main" id="{3433F100-EF2B-1D9B-49BD-9D49FB8FB9A0}"/>
              </a:ext>
            </a:extLst>
          </p:cNvPr>
          <p:cNvSpPr/>
          <p:nvPr/>
        </p:nvSpPr>
        <p:spPr>
          <a:xfrm>
            <a:off x="7512790" y="3937000"/>
            <a:ext cx="945410" cy="313267"/>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4">
            <a:extLst>
              <a:ext uri="{FF2B5EF4-FFF2-40B4-BE49-F238E27FC236}">
                <a16:creationId xmlns:a16="http://schemas.microsoft.com/office/drawing/2014/main" id="{209AEB47-E767-B0C0-5208-322A881ED94A}"/>
              </a:ext>
            </a:extLst>
          </p:cNvPr>
          <p:cNvSpPr/>
          <p:nvPr/>
        </p:nvSpPr>
        <p:spPr>
          <a:xfrm>
            <a:off x="9976589" y="4656667"/>
            <a:ext cx="1080877" cy="54186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0780971B-7CFC-ACC4-43A2-07A26A289810}"/>
              </a:ext>
            </a:extLst>
          </p:cNvPr>
          <p:cNvSpPr txBox="1"/>
          <p:nvPr/>
        </p:nvSpPr>
        <p:spPr>
          <a:xfrm>
            <a:off x="702734" y="6174460"/>
            <a:ext cx="6096000" cy="615553"/>
          </a:xfrm>
          <a:prstGeom prst="rect">
            <a:avLst/>
          </a:prstGeom>
          <a:noFill/>
        </p:spPr>
        <p:txBody>
          <a:bodyPr wrap="square">
            <a:spAutoFit/>
          </a:bodyPr>
          <a:lstStyle/>
          <a:p>
            <a:r>
              <a:rPr lang="en-GB" sz="1200" i="1" dirty="0">
                <a:latin typeface="+mj-lt"/>
              </a:rPr>
              <a:t>Figure 4.8 Evolution of logistics networks through time (</a:t>
            </a:r>
            <a:r>
              <a:rPr lang="en-GB" sz="1200" i="1" dirty="0" err="1">
                <a:latin typeface="+mj-lt"/>
              </a:rPr>
              <a:t>Tavasszy</a:t>
            </a:r>
            <a:r>
              <a:rPr lang="en-GB" sz="1200" i="1" dirty="0">
                <a:latin typeface="+mj-lt"/>
              </a:rPr>
              <a:t> et al., 2012)</a:t>
            </a:r>
          </a:p>
          <a:p>
            <a:r>
              <a:rPr lang="en-GB" sz="1200" i="1" dirty="0">
                <a:latin typeface="+mj-lt"/>
              </a:rPr>
              <a:t>Dark dots: suppliers, bright dots: consumers, triangle: warehouses and cross-docking facilities</a:t>
            </a:r>
          </a:p>
          <a:p>
            <a:r>
              <a:rPr lang="en-GB" sz="900" i="1" dirty="0">
                <a:latin typeface="+mj-lt"/>
              </a:rPr>
              <a:t>(Taken from Chapter 4, page 9 )</a:t>
            </a:r>
          </a:p>
        </p:txBody>
      </p:sp>
      <p:sp>
        <p:nvSpPr>
          <p:cNvPr id="19" name="Tekstvak 18">
            <a:extLst>
              <a:ext uri="{FF2B5EF4-FFF2-40B4-BE49-F238E27FC236}">
                <a16:creationId xmlns:a16="http://schemas.microsoft.com/office/drawing/2014/main" id="{05D15E1C-501F-0E95-0D4E-3B4EDA613C4F}"/>
              </a:ext>
            </a:extLst>
          </p:cNvPr>
          <p:cNvSpPr txBox="1"/>
          <p:nvPr/>
        </p:nvSpPr>
        <p:spPr>
          <a:xfrm>
            <a:off x="8653646" y="5467006"/>
            <a:ext cx="2902326" cy="415498"/>
          </a:xfrm>
          <a:prstGeom prst="rect">
            <a:avLst/>
          </a:prstGeom>
          <a:noFill/>
        </p:spPr>
        <p:txBody>
          <a:bodyPr wrap="square">
            <a:spAutoFit/>
          </a:bodyPr>
          <a:lstStyle/>
          <a:p>
            <a:r>
              <a:rPr lang="fr-FR" sz="1200" i="1" dirty="0">
                <a:latin typeface="+mj-lt"/>
              </a:rPr>
              <a:t>Figure 4-7 SPITS Model (</a:t>
            </a:r>
            <a:r>
              <a:rPr lang="fr-FR" sz="1200" i="1" dirty="0" err="1">
                <a:latin typeface="+mj-lt"/>
              </a:rPr>
              <a:t>Kuipers</a:t>
            </a:r>
            <a:r>
              <a:rPr lang="fr-FR" sz="1200" i="1" dirty="0">
                <a:latin typeface="+mj-lt"/>
              </a:rPr>
              <a:t> et al., 1995) </a:t>
            </a:r>
          </a:p>
          <a:p>
            <a:r>
              <a:rPr lang="fr-FR" sz="900" i="1" dirty="0">
                <a:latin typeface="+mj-lt"/>
              </a:rPr>
              <a:t>(</a:t>
            </a:r>
            <a:r>
              <a:rPr lang="fr-FR" sz="900" i="1" dirty="0" err="1">
                <a:latin typeface="+mj-lt"/>
              </a:rPr>
              <a:t>Taken</a:t>
            </a:r>
            <a:r>
              <a:rPr lang="fr-FR" sz="900" i="1" dirty="0">
                <a:latin typeface="+mj-lt"/>
              </a:rPr>
              <a:t> </a:t>
            </a:r>
            <a:r>
              <a:rPr lang="fr-FR" sz="900" i="1" dirty="0" err="1">
                <a:latin typeface="+mj-lt"/>
              </a:rPr>
              <a:t>from</a:t>
            </a:r>
            <a:r>
              <a:rPr lang="fr-FR" sz="900" i="1" dirty="0">
                <a:latin typeface="+mj-lt"/>
              </a:rPr>
              <a:t> </a:t>
            </a:r>
            <a:r>
              <a:rPr lang="fr-FR" sz="900" i="1" dirty="0" err="1">
                <a:latin typeface="+mj-lt"/>
              </a:rPr>
              <a:t>Chapter</a:t>
            </a:r>
            <a:r>
              <a:rPr lang="fr-FR" sz="900" i="1" dirty="0">
                <a:latin typeface="+mj-lt"/>
              </a:rPr>
              <a:t> 4, page 7)</a:t>
            </a:r>
            <a:endParaRPr lang="en-GB" sz="900" i="1" dirty="0">
              <a:latin typeface="+mj-lt"/>
            </a:endParaRPr>
          </a:p>
        </p:txBody>
      </p:sp>
    </p:spTree>
    <p:extLst>
      <p:ext uri="{BB962C8B-B14F-4D97-AF65-F5344CB8AC3E}">
        <p14:creationId xmlns:p14="http://schemas.microsoft.com/office/powerpoint/2010/main" val="286618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CB66-3955-C5B3-0BA4-4A5E7A89DAD6}"/>
              </a:ext>
            </a:extLst>
          </p:cNvPr>
          <p:cNvSpPr>
            <a:spLocks noGrp="1"/>
          </p:cNvSpPr>
          <p:nvPr>
            <p:ph type="title"/>
          </p:nvPr>
        </p:nvSpPr>
        <p:spPr/>
        <p:txBody>
          <a:bodyPr>
            <a:normAutofit/>
          </a:bodyPr>
          <a:lstStyle/>
          <a:p>
            <a:r>
              <a:rPr lang="en-GB" sz="5200" dirty="0">
                <a:solidFill>
                  <a:schemeClr val="accent1"/>
                </a:solidFill>
              </a:rPr>
              <a:t>Determinants: Transport</a:t>
            </a:r>
            <a:endParaRPr lang="nl-NL" sz="5200" dirty="0">
              <a:solidFill>
                <a:schemeClr val="accent1"/>
              </a:solidFill>
            </a:endParaRPr>
          </a:p>
        </p:txBody>
      </p:sp>
      <p:sp>
        <p:nvSpPr>
          <p:cNvPr id="3" name="Content Placeholder 2">
            <a:extLst>
              <a:ext uri="{FF2B5EF4-FFF2-40B4-BE49-F238E27FC236}">
                <a16:creationId xmlns:a16="http://schemas.microsoft.com/office/drawing/2014/main" id="{49153FF8-FE8F-C6F1-03D2-43AA1FE53861}"/>
              </a:ext>
            </a:extLst>
          </p:cNvPr>
          <p:cNvSpPr>
            <a:spLocks noGrp="1"/>
          </p:cNvSpPr>
          <p:nvPr>
            <p:ph idx="1"/>
          </p:nvPr>
        </p:nvSpPr>
        <p:spPr>
          <a:xfrm>
            <a:off x="838200" y="1813572"/>
            <a:ext cx="5121917" cy="5075206"/>
          </a:xfrm>
        </p:spPr>
        <p:txBody>
          <a:bodyPr>
            <a:normAutofit/>
          </a:bodyPr>
          <a:lstStyle/>
          <a:p>
            <a:r>
              <a:rPr lang="en-US" sz="1600" dirty="0">
                <a:latin typeface="+mj-lt"/>
              </a:rPr>
              <a:t>Transport logistics limited here to the strategic level decision of mode choice, i.e., the choice between different networks used by the modes of transport</a:t>
            </a:r>
          </a:p>
        </p:txBody>
      </p:sp>
      <p:pic>
        <p:nvPicPr>
          <p:cNvPr id="4" name="Content Placeholder 3">
            <a:extLst>
              <a:ext uri="{FF2B5EF4-FFF2-40B4-BE49-F238E27FC236}">
                <a16:creationId xmlns:a16="http://schemas.microsoft.com/office/drawing/2014/main" id="{30117925-281D-9DC3-46AB-AA092C1BF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41" y="1825625"/>
            <a:ext cx="5121917" cy="3468385"/>
          </a:xfrm>
          <a:prstGeom prst="rect">
            <a:avLst/>
          </a:prstGeom>
          <a:noFill/>
        </p:spPr>
      </p:pic>
      <p:sp>
        <p:nvSpPr>
          <p:cNvPr id="9" name="Rectangle 4">
            <a:extLst>
              <a:ext uri="{FF2B5EF4-FFF2-40B4-BE49-F238E27FC236}">
                <a16:creationId xmlns:a16="http://schemas.microsoft.com/office/drawing/2014/main" id="{DAF066F7-02EF-1852-E466-6131286EA10A}"/>
              </a:ext>
            </a:extLst>
          </p:cNvPr>
          <p:cNvSpPr/>
          <p:nvPr/>
        </p:nvSpPr>
        <p:spPr>
          <a:xfrm>
            <a:off x="7373660" y="3331753"/>
            <a:ext cx="664474"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3">
            <a:extLst>
              <a:ext uri="{FF2B5EF4-FFF2-40B4-BE49-F238E27FC236}">
                <a16:creationId xmlns:a16="http://schemas.microsoft.com/office/drawing/2014/main" id="{71D25392-C257-BC10-AD55-5B01D3F07A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6871" y="2639540"/>
            <a:ext cx="4127490" cy="2456027"/>
          </a:xfrm>
          <a:prstGeom prst="rect">
            <a:avLst/>
          </a:prstGeom>
          <a:noFill/>
        </p:spPr>
      </p:pic>
      <p:sp>
        <p:nvSpPr>
          <p:cNvPr id="13" name="Tekstvak 12">
            <a:extLst>
              <a:ext uri="{FF2B5EF4-FFF2-40B4-BE49-F238E27FC236}">
                <a16:creationId xmlns:a16="http://schemas.microsoft.com/office/drawing/2014/main" id="{2B42E987-EF51-2E09-BD05-1624D87F8959}"/>
              </a:ext>
            </a:extLst>
          </p:cNvPr>
          <p:cNvSpPr txBox="1"/>
          <p:nvPr/>
        </p:nvSpPr>
        <p:spPr>
          <a:xfrm>
            <a:off x="1130888" y="5097674"/>
            <a:ext cx="4536539" cy="784830"/>
          </a:xfrm>
          <a:prstGeom prst="rect">
            <a:avLst/>
          </a:prstGeom>
          <a:noFill/>
        </p:spPr>
        <p:txBody>
          <a:bodyPr wrap="square">
            <a:spAutoFit/>
          </a:bodyPr>
          <a:lstStyle/>
          <a:p>
            <a:r>
              <a:rPr lang="en-GB" sz="1200" i="1">
                <a:latin typeface="+mj-lt"/>
              </a:rPr>
              <a:t>Differences in shipment size and transport charges for different modes of transport, Data from Dutch cost survey after Panteia (2021) </a:t>
            </a:r>
          </a:p>
          <a:p>
            <a:r>
              <a:rPr lang="en-GB" sz="900" i="1">
                <a:latin typeface="+mj-lt"/>
              </a:rPr>
              <a:t>(Taken from Chapter 4, page 11)</a:t>
            </a:r>
          </a:p>
          <a:p>
            <a:endParaRPr lang="en-GB" sz="1200" i="1" dirty="0">
              <a:latin typeface="+mj-lt"/>
            </a:endParaRPr>
          </a:p>
        </p:txBody>
      </p:sp>
      <p:sp>
        <p:nvSpPr>
          <p:cNvPr id="15" name="Rechthoek 14">
            <a:extLst>
              <a:ext uri="{FF2B5EF4-FFF2-40B4-BE49-F238E27FC236}">
                <a16:creationId xmlns:a16="http://schemas.microsoft.com/office/drawing/2014/main" id="{FA13D462-26EB-58C4-1018-D76D801BEB1A}"/>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4">
            <a:extLst>
              <a:ext uri="{FF2B5EF4-FFF2-40B4-BE49-F238E27FC236}">
                <a16:creationId xmlns:a16="http://schemas.microsoft.com/office/drawing/2014/main" id="{4AF317C6-CFAD-3ED9-C8AA-E2550F04662B}"/>
              </a:ext>
            </a:extLst>
          </p:cNvPr>
          <p:cNvSpPr/>
          <p:nvPr/>
        </p:nvSpPr>
        <p:spPr>
          <a:xfrm>
            <a:off x="7534527" y="3804894"/>
            <a:ext cx="664474" cy="12532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4">
            <a:extLst>
              <a:ext uri="{FF2B5EF4-FFF2-40B4-BE49-F238E27FC236}">
                <a16:creationId xmlns:a16="http://schemas.microsoft.com/office/drawing/2014/main" id="{2FF0AD00-65CC-C38B-26BF-512BD3BA5F06}"/>
              </a:ext>
            </a:extLst>
          </p:cNvPr>
          <p:cNvSpPr/>
          <p:nvPr/>
        </p:nvSpPr>
        <p:spPr>
          <a:xfrm>
            <a:off x="7529328" y="4224556"/>
            <a:ext cx="903472"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4">
            <a:extLst>
              <a:ext uri="{FF2B5EF4-FFF2-40B4-BE49-F238E27FC236}">
                <a16:creationId xmlns:a16="http://schemas.microsoft.com/office/drawing/2014/main" id="{A255CC8F-F6DF-5035-2716-1D0D0FC84455}"/>
              </a:ext>
            </a:extLst>
          </p:cNvPr>
          <p:cNvSpPr/>
          <p:nvPr/>
        </p:nvSpPr>
        <p:spPr>
          <a:xfrm>
            <a:off x="10040659" y="2779084"/>
            <a:ext cx="1177673" cy="102581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4">
            <a:extLst>
              <a:ext uri="{FF2B5EF4-FFF2-40B4-BE49-F238E27FC236}">
                <a16:creationId xmlns:a16="http://schemas.microsoft.com/office/drawing/2014/main" id="{361D2EFD-8858-782A-03B5-A4092D8AC4FF}"/>
              </a:ext>
            </a:extLst>
          </p:cNvPr>
          <p:cNvSpPr/>
          <p:nvPr/>
        </p:nvSpPr>
        <p:spPr>
          <a:xfrm>
            <a:off x="6287316" y="3221925"/>
            <a:ext cx="944766" cy="1265407"/>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6448627C-751B-8538-47C2-B5281C68F34D}"/>
              </a:ext>
            </a:extLst>
          </p:cNvPr>
          <p:cNvSpPr txBox="1"/>
          <p:nvPr/>
        </p:nvSpPr>
        <p:spPr>
          <a:xfrm>
            <a:off x="8653646" y="5467006"/>
            <a:ext cx="2902326" cy="415498"/>
          </a:xfrm>
          <a:prstGeom prst="rect">
            <a:avLst/>
          </a:prstGeom>
          <a:noFill/>
        </p:spPr>
        <p:txBody>
          <a:bodyPr wrap="square">
            <a:spAutoFit/>
          </a:bodyPr>
          <a:lstStyle/>
          <a:p>
            <a:r>
              <a:rPr lang="fr-FR" sz="1200" i="1" dirty="0">
                <a:latin typeface="+mj-lt"/>
              </a:rPr>
              <a:t>Figure 4-7 SPITS Model (</a:t>
            </a:r>
            <a:r>
              <a:rPr lang="fr-FR" sz="1200" i="1" dirty="0" err="1">
                <a:latin typeface="+mj-lt"/>
              </a:rPr>
              <a:t>Kuipers</a:t>
            </a:r>
            <a:r>
              <a:rPr lang="fr-FR" sz="1200" i="1" dirty="0">
                <a:latin typeface="+mj-lt"/>
              </a:rPr>
              <a:t> et al., 1995) </a:t>
            </a:r>
          </a:p>
          <a:p>
            <a:r>
              <a:rPr lang="fr-FR" sz="900" i="1" dirty="0">
                <a:latin typeface="+mj-lt"/>
              </a:rPr>
              <a:t>(</a:t>
            </a:r>
            <a:r>
              <a:rPr lang="fr-FR" sz="900" i="1" dirty="0" err="1">
                <a:latin typeface="+mj-lt"/>
              </a:rPr>
              <a:t>Taken</a:t>
            </a:r>
            <a:r>
              <a:rPr lang="fr-FR" sz="900" i="1" dirty="0">
                <a:latin typeface="+mj-lt"/>
              </a:rPr>
              <a:t> </a:t>
            </a:r>
            <a:r>
              <a:rPr lang="fr-FR" sz="900" i="1" dirty="0" err="1">
                <a:latin typeface="+mj-lt"/>
              </a:rPr>
              <a:t>from</a:t>
            </a:r>
            <a:r>
              <a:rPr lang="fr-FR" sz="900" i="1" dirty="0">
                <a:latin typeface="+mj-lt"/>
              </a:rPr>
              <a:t> </a:t>
            </a:r>
            <a:r>
              <a:rPr lang="fr-FR" sz="900" i="1" dirty="0" err="1">
                <a:latin typeface="+mj-lt"/>
              </a:rPr>
              <a:t>Chapter</a:t>
            </a:r>
            <a:r>
              <a:rPr lang="fr-FR" sz="900" i="1" dirty="0">
                <a:latin typeface="+mj-lt"/>
              </a:rPr>
              <a:t> 4, page 7)</a:t>
            </a:r>
            <a:endParaRPr lang="en-GB" sz="900" i="1" dirty="0">
              <a:latin typeface="+mj-lt"/>
            </a:endParaRPr>
          </a:p>
        </p:txBody>
      </p:sp>
      <p:sp>
        <p:nvSpPr>
          <p:cNvPr id="12" name="Tekstvak 11">
            <a:extLst>
              <a:ext uri="{FF2B5EF4-FFF2-40B4-BE49-F238E27FC236}">
                <a16:creationId xmlns:a16="http://schemas.microsoft.com/office/drawing/2014/main" id="{A6DF2DF6-E5C4-895D-1371-10B184652BF9}"/>
              </a:ext>
            </a:extLst>
          </p:cNvPr>
          <p:cNvSpPr txBox="1"/>
          <p:nvPr/>
        </p:nvSpPr>
        <p:spPr>
          <a:xfrm>
            <a:off x="779230" y="5678378"/>
            <a:ext cx="7201834" cy="1077218"/>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mj-lt"/>
              </a:rPr>
              <a:t>95% of the mode choices can be related to transport distances and basic product characteristics </a:t>
            </a:r>
          </a:p>
          <a:p>
            <a:pPr marL="285750" indent="-285750">
              <a:buFont typeface="Arial" panose="020B0604020202020204" pitchFamily="34" charset="0"/>
              <a:buChar char="•"/>
            </a:pPr>
            <a:r>
              <a:rPr lang="en-US" sz="1600" dirty="0">
                <a:latin typeface="+mj-lt"/>
              </a:rPr>
              <a:t>Shipment size is a key variable determining the mode of transport, with impacts on total logistics costs</a:t>
            </a:r>
          </a:p>
        </p:txBody>
      </p:sp>
    </p:spTree>
    <p:extLst>
      <p:ext uri="{BB962C8B-B14F-4D97-AF65-F5344CB8AC3E}">
        <p14:creationId xmlns:p14="http://schemas.microsoft.com/office/powerpoint/2010/main" val="399371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CB66-3955-C5B3-0BA4-4A5E7A89DAD6}"/>
              </a:ext>
            </a:extLst>
          </p:cNvPr>
          <p:cNvSpPr>
            <a:spLocks noGrp="1"/>
          </p:cNvSpPr>
          <p:nvPr>
            <p:ph type="title"/>
          </p:nvPr>
        </p:nvSpPr>
        <p:spPr/>
        <p:txBody>
          <a:bodyPr>
            <a:normAutofit/>
          </a:bodyPr>
          <a:lstStyle/>
          <a:p>
            <a:r>
              <a:rPr lang="en-GB" sz="5200" dirty="0">
                <a:solidFill>
                  <a:schemeClr val="accent1"/>
                </a:solidFill>
              </a:rPr>
              <a:t>Determinants: Transport</a:t>
            </a:r>
            <a:endParaRPr lang="nl-NL" sz="5200" dirty="0">
              <a:solidFill>
                <a:schemeClr val="accent1"/>
              </a:solidFill>
            </a:endParaRPr>
          </a:p>
        </p:txBody>
      </p:sp>
      <p:pic>
        <p:nvPicPr>
          <p:cNvPr id="4" name="Content Placeholder 3">
            <a:extLst>
              <a:ext uri="{FF2B5EF4-FFF2-40B4-BE49-F238E27FC236}">
                <a16:creationId xmlns:a16="http://schemas.microsoft.com/office/drawing/2014/main" id="{30117925-281D-9DC3-46AB-AA092C1BF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41" y="1825625"/>
            <a:ext cx="5121917" cy="3468385"/>
          </a:xfrm>
          <a:prstGeom prst="rect">
            <a:avLst/>
          </a:prstGeom>
          <a:noFill/>
        </p:spPr>
      </p:pic>
      <p:sp>
        <p:nvSpPr>
          <p:cNvPr id="18" name="Rechthoek 17">
            <a:extLst>
              <a:ext uri="{FF2B5EF4-FFF2-40B4-BE49-F238E27FC236}">
                <a16:creationId xmlns:a16="http://schemas.microsoft.com/office/drawing/2014/main" id="{05F942AF-9641-669C-3EBF-4B74D5D04710}"/>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4">
            <a:extLst>
              <a:ext uri="{FF2B5EF4-FFF2-40B4-BE49-F238E27FC236}">
                <a16:creationId xmlns:a16="http://schemas.microsoft.com/office/drawing/2014/main" id="{8541A08A-7C07-D7AC-8042-337D2CFDB5F0}"/>
              </a:ext>
            </a:extLst>
          </p:cNvPr>
          <p:cNvSpPr/>
          <p:nvPr/>
        </p:nvSpPr>
        <p:spPr>
          <a:xfrm>
            <a:off x="7373660" y="3331753"/>
            <a:ext cx="664474"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4">
            <a:extLst>
              <a:ext uri="{FF2B5EF4-FFF2-40B4-BE49-F238E27FC236}">
                <a16:creationId xmlns:a16="http://schemas.microsoft.com/office/drawing/2014/main" id="{7778F9AE-674E-7E8B-A15D-A829FC5F5973}"/>
              </a:ext>
            </a:extLst>
          </p:cNvPr>
          <p:cNvSpPr/>
          <p:nvPr/>
        </p:nvSpPr>
        <p:spPr>
          <a:xfrm>
            <a:off x="7534527" y="3804894"/>
            <a:ext cx="664474" cy="12532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4">
            <a:extLst>
              <a:ext uri="{FF2B5EF4-FFF2-40B4-BE49-F238E27FC236}">
                <a16:creationId xmlns:a16="http://schemas.microsoft.com/office/drawing/2014/main" id="{221A6B29-2527-B206-8593-3A3BAF1FE189}"/>
              </a:ext>
            </a:extLst>
          </p:cNvPr>
          <p:cNvSpPr/>
          <p:nvPr/>
        </p:nvSpPr>
        <p:spPr>
          <a:xfrm>
            <a:off x="7529328" y="4224556"/>
            <a:ext cx="903472"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4">
            <a:extLst>
              <a:ext uri="{FF2B5EF4-FFF2-40B4-BE49-F238E27FC236}">
                <a16:creationId xmlns:a16="http://schemas.microsoft.com/office/drawing/2014/main" id="{408F7C03-E073-205C-46B6-7BCE1F838ED5}"/>
              </a:ext>
            </a:extLst>
          </p:cNvPr>
          <p:cNvSpPr/>
          <p:nvPr/>
        </p:nvSpPr>
        <p:spPr>
          <a:xfrm>
            <a:off x="10040659" y="2779084"/>
            <a:ext cx="1177673" cy="102581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4">
            <a:extLst>
              <a:ext uri="{FF2B5EF4-FFF2-40B4-BE49-F238E27FC236}">
                <a16:creationId xmlns:a16="http://schemas.microsoft.com/office/drawing/2014/main" id="{63126D4F-7AC1-BD49-6BE8-F6BA7CE90AFE}"/>
              </a:ext>
            </a:extLst>
          </p:cNvPr>
          <p:cNvSpPr/>
          <p:nvPr/>
        </p:nvSpPr>
        <p:spPr>
          <a:xfrm>
            <a:off x="6287316" y="3221925"/>
            <a:ext cx="944766" cy="1265407"/>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952516AF-2CB9-81C3-7B04-ECB774F41655}"/>
              </a:ext>
            </a:extLst>
          </p:cNvPr>
          <p:cNvSpPr txBox="1"/>
          <p:nvPr/>
        </p:nvSpPr>
        <p:spPr>
          <a:xfrm>
            <a:off x="8653646" y="5467006"/>
            <a:ext cx="2902326" cy="415498"/>
          </a:xfrm>
          <a:prstGeom prst="rect">
            <a:avLst/>
          </a:prstGeom>
          <a:noFill/>
        </p:spPr>
        <p:txBody>
          <a:bodyPr wrap="square">
            <a:spAutoFit/>
          </a:bodyPr>
          <a:lstStyle/>
          <a:p>
            <a:r>
              <a:rPr lang="fr-FR" sz="1200" i="1" dirty="0">
                <a:latin typeface="+mj-lt"/>
              </a:rPr>
              <a:t>Figure 4-7 SPITS Model (</a:t>
            </a:r>
            <a:r>
              <a:rPr lang="fr-FR" sz="1200" i="1" dirty="0" err="1">
                <a:latin typeface="+mj-lt"/>
              </a:rPr>
              <a:t>Kuipers</a:t>
            </a:r>
            <a:r>
              <a:rPr lang="fr-FR" sz="1200" i="1" dirty="0">
                <a:latin typeface="+mj-lt"/>
              </a:rPr>
              <a:t> et al., 1995) </a:t>
            </a:r>
          </a:p>
          <a:p>
            <a:r>
              <a:rPr lang="fr-FR" sz="900" i="1" dirty="0">
                <a:latin typeface="+mj-lt"/>
              </a:rPr>
              <a:t>(</a:t>
            </a:r>
            <a:r>
              <a:rPr lang="fr-FR" sz="900" i="1" dirty="0" err="1">
                <a:latin typeface="+mj-lt"/>
              </a:rPr>
              <a:t>Taken</a:t>
            </a:r>
            <a:r>
              <a:rPr lang="fr-FR" sz="900" i="1" dirty="0">
                <a:latin typeface="+mj-lt"/>
              </a:rPr>
              <a:t> </a:t>
            </a:r>
            <a:r>
              <a:rPr lang="fr-FR" sz="900" i="1" dirty="0" err="1">
                <a:latin typeface="+mj-lt"/>
              </a:rPr>
              <a:t>from</a:t>
            </a:r>
            <a:r>
              <a:rPr lang="fr-FR" sz="900" i="1" dirty="0">
                <a:latin typeface="+mj-lt"/>
              </a:rPr>
              <a:t> </a:t>
            </a:r>
            <a:r>
              <a:rPr lang="fr-FR" sz="900" i="1" dirty="0" err="1">
                <a:latin typeface="+mj-lt"/>
              </a:rPr>
              <a:t>Chapter</a:t>
            </a:r>
            <a:r>
              <a:rPr lang="fr-FR" sz="900" i="1" dirty="0">
                <a:latin typeface="+mj-lt"/>
              </a:rPr>
              <a:t> 4, page 7)</a:t>
            </a:r>
            <a:endParaRPr lang="en-GB" sz="900" i="1" dirty="0">
              <a:latin typeface="+mj-lt"/>
            </a:endParaRPr>
          </a:p>
        </p:txBody>
      </p:sp>
      <p:sp>
        <p:nvSpPr>
          <p:cNvPr id="15" name="Rechthoek 14">
            <a:extLst>
              <a:ext uri="{FF2B5EF4-FFF2-40B4-BE49-F238E27FC236}">
                <a16:creationId xmlns:a16="http://schemas.microsoft.com/office/drawing/2014/main" id="{D6672090-90A3-C16E-0A04-2770796A3ADE}"/>
              </a:ext>
            </a:extLst>
          </p:cNvPr>
          <p:cNvSpPr/>
          <p:nvPr/>
        </p:nvSpPr>
        <p:spPr>
          <a:xfrm>
            <a:off x="862954" y="3419350"/>
            <a:ext cx="5121917" cy="2778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800" b="1">
                <a:solidFill>
                  <a:schemeClr val="tx1"/>
                </a:solidFill>
                <a:latin typeface="+mj-lt"/>
              </a:rPr>
              <a:t>Definition:</a:t>
            </a:r>
          </a:p>
          <a:p>
            <a:pPr marL="0" indent="0">
              <a:buNone/>
            </a:pPr>
            <a:r>
              <a:rPr lang="en-GB" sz="1800">
                <a:solidFill>
                  <a:schemeClr val="tx1"/>
                </a:solidFill>
                <a:latin typeface="+mj-lt"/>
              </a:rPr>
              <a:t>Pipeline inventory costs refers to the costs of stock that is currently in transit between locations and has not yet been purchased by the consumer, e.g., warehouse costs to store goods temporarily in between locations</a:t>
            </a:r>
            <a:endParaRPr lang="en-US" sz="1100">
              <a:solidFill>
                <a:schemeClr val="tx1"/>
              </a:solidFill>
              <a:latin typeface="+mj-lt"/>
            </a:endParaRPr>
          </a:p>
          <a:p>
            <a:pPr marL="0" indent="0">
              <a:buNone/>
            </a:pPr>
            <a:r>
              <a:rPr lang="en-US" sz="1800">
                <a:solidFill>
                  <a:schemeClr val="tx1"/>
                </a:solidFill>
                <a:latin typeface="+mj-lt"/>
                <a:sym typeface="Wingdings" panose="05000000000000000000" pitchFamily="2" charset="2"/>
              </a:rPr>
              <a:t> </a:t>
            </a:r>
            <a:r>
              <a:rPr lang="en-US" sz="1800">
                <a:solidFill>
                  <a:schemeClr val="tx1"/>
                </a:solidFill>
                <a:latin typeface="+mj-lt"/>
              </a:rPr>
              <a:t>When value density is low, pipeline costs will be negligible </a:t>
            </a:r>
            <a:endParaRPr lang="en-US" sz="1800" dirty="0">
              <a:solidFill>
                <a:schemeClr val="tx1"/>
              </a:solidFill>
              <a:latin typeface="+mj-lt"/>
            </a:endParaRPr>
          </a:p>
        </p:txBody>
      </p:sp>
      <p:sp>
        <p:nvSpPr>
          <p:cNvPr id="17" name="Rechthoek 16">
            <a:extLst>
              <a:ext uri="{FF2B5EF4-FFF2-40B4-BE49-F238E27FC236}">
                <a16:creationId xmlns:a16="http://schemas.microsoft.com/office/drawing/2014/main" id="{4AE41608-B53B-31A0-A466-CA65398FE707}"/>
              </a:ext>
            </a:extLst>
          </p:cNvPr>
          <p:cNvSpPr/>
          <p:nvPr/>
        </p:nvSpPr>
        <p:spPr>
          <a:xfrm>
            <a:off x="838200" y="1586958"/>
            <a:ext cx="5121917" cy="1634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800" b="1">
                <a:solidFill>
                  <a:schemeClr val="tx1"/>
                </a:solidFill>
                <a:latin typeface="+mj-lt"/>
              </a:rPr>
              <a:t>Definition:</a:t>
            </a:r>
          </a:p>
          <a:p>
            <a:pPr marL="0" indent="0">
              <a:buNone/>
            </a:pPr>
            <a:r>
              <a:rPr lang="en-US" sz="1800">
                <a:solidFill>
                  <a:schemeClr val="tx1"/>
                </a:solidFill>
                <a:latin typeface="+mj-lt"/>
              </a:rPr>
              <a:t>Volatility refers to the statistical measure for the demand uncertainty </a:t>
            </a:r>
          </a:p>
          <a:p>
            <a:pPr>
              <a:buFont typeface="Wingdings" panose="05000000000000000000" pitchFamily="2" charset="2"/>
              <a:buChar char="à"/>
            </a:pPr>
            <a:r>
              <a:rPr lang="en-US" sz="1800">
                <a:solidFill>
                  <a:schemeClr val="tx1"/>
                </a:solidFill>
                <a:latin typeface="+mj-lt"/>
              </a:rPr>
              <a:t>the higher the volatility, the more uncertain the demand. </a:t>
            </a:r>
            <a:endParaRPr lang="en-US" sz="1800" dirty="0">
              <a:solidFill>
                <a:schemeClr val="tx1"/>
              </a:solidFill>
              <a:latin typeface="+mj-lt"/>
            </a:endParaRPr>
          </a:p>
        </p:txBody>
      </p:sp>
    </p:spTree>
    <p:extLst>
      <p:ext uri="{BB962C8B-B14F-4D97-AF65-F5344CB8AC3E}">
        <p14:creationId xmlns:p14="http://schemas.microsoft.com/office/powerpoint/2010/main" val="3027974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CB66-3955-C5B3-0BA4-4A5E7A89DAD6}"/>
              </a:ext>
            </a:extLst>
          </p:cNvPr>
          <p:cNvSpPr>
            <a:spLocks noGrp="1"/>
          </p:cNvSpPr>
          <p:nvPr>
            <p:ph type="title"/>
          </p:nvPr>
        </p:nvSpPr>
        <p:spPr/>
        <p:txBody>
          <a:bodyPr>
            <a:normAutofit/>
          </a:bodyPr>
          <a:lstStyle/>
          <a:p>
            <a:r>
              <a:rPr lang="en-GB" sz="5200" dirty="0">
                <a:solidFill>
                  <a:schemeClr val="accent1"/>
                </a:solidFill>
              </a:rPr>
              <a:t>Determinants: Transport</a:t>
            </a:r>
            <a:endParaRPr lang="nl-NL" sz="5200" dirty="0">
              <a:solidFill>
                <a:schemeClr val="accent1"/>
              </a:solidFill>
            </a:endParaRPr>
          </a:p>
        </p:txBody>
      </p:sp>
      <p:sp>
        <p:nvSpPr>
          <p:cNvPr id="3" name="Content Placeholder 2">
            <a:extLst>
              <a:ext uri="{FF2B5EF4-FFF2-40B4-BE49-F238E27FC236}">
                <a16:creationId xmlns:a16="http://schemas.microsoft.com/office/drawing/2014/main" id="{49153FF8-FE8F-C6F1-03D2-43AA1FE53861}"/>
              </a:ext>
            </a:extLst>
          </p:cNvPr>
          <p:cNvSpPr>
            <a:spLocks noGrp="1"/>
          </p:cNvSpPr>
          <p:nvPr>
            <p:ph idx="1"/>
          </p:nvPr>
        </p:nvSpPr>
        <p:spPr>
          <a:xfrm>
            <a:off x="838200" y="1690688"/>
            <a:ext cx="5121917" cy="4802187"/>
          </a:xfrm>
          <a:solidFill>
            <a:schemeClr val="accent2">
              <a:lumMod val="20000"/>
              <a:lumOff val="80000"/>
            </a:schemeClr>
          </a:solidFill>
        </p:spPr>
        <p:txBody>
          <a:bodyPr>
            <a:normAutofit fontScale="92500" lnSpcReduction="10000"/>
          </a:bodyPr>
          <a:lstStyle/>
          <a:p>
            <a:pPr marL="0" indent="0">
              <a:buNone/>
            </a:pPr>
            <a:r>
              <a:rPr lang="en-GB" sz="2200" b="1" dirty="0">
                <a:latin typeface="+mj-lt"/>
              </a:rPr>
              <a:t>Example</a:t>
            </a:r>
            <a:r>
              <a:rPr lang="en-GB" sz="1800" b="1" dirty="0">
                <a:latin typeface="+mj-lt"/>
              </a:rPr>
              <a:t>: trade-off value density vs. pipeline costs for  laptops</a:t>
            </a:r>
          </a:p>
          <a:p>
            <a:pPr marL="0" indent="0">
              <a:buNone/>
            </a:pPr>
            <a:r>
              <a:rPr lang="en-GB" sz="1800" i="1" dirty="0">
                <a:latin typeface="+mj-lt"/>
              </a:rPr>
              <a:t>A container with 1000 laptops must be moved across the ocean from Asia to Europe. Which mode to choose: air or sea? A quick &amp; dirty calculation:</a:t>
            </a:r>
          </a:p>
          <a:p>
            <a:pPr marL="0" indent="0">
              <a:buNone/>
            </a:pPr>
            <a:r>
              <a:rPr lang="en-GB" sz="1800" dirty="0">
                <a:latin typeface="+mj-lt"/>
              </a:rPr>
              <a:t>Production value is $500 per laptop. For sea, the trip takes 36 days. By air it takes 3,5 days. Assume a yearly interest rate of 10%. Shipping rates are $1500 for sea and $6000 for air (3kgs per laptop at $2 per kg).</a:t>
            </a:r>
          </a:p>
          <a:p>
            <a:pPr marL="0" indent="0">
              <a:buNone/>
            </a:pPr>
            <a:r>
              <a:rPr lang="en-GB" sz="1800" b="1" dirty="0">
                <a:latin typeface="+mj-lt"/>
              </a:rPr>
              <a:t>Results</a:t>
            </a:r>
            <a:r>
              <a:rPr lang="en-GB" sz="1800" dirty="0">
                <a:latin typeface="+mj-lt"/>
              </a:rPr>
              <a:t>:</a:t>
            </a:r>
          </a:p>
          <a:p>
            <a:r>
              <a:rPr lang="en-GB" sz="1800" dirty="0">
                <a:latin typeface="+mj-lt"/>
              </a:rPr>
              <a:t>By sea, each container will have a pipeline inventory cost of $5000 (= 500*1000*0.1*36/365). These will exceed the sea fare by more than a factor of 3!</a:t>
            </a:r>
          </a:p>
          <a:p>
            <a:r>
              <a:rPr lang="en-GB" sz="1800" dirty="0">
                <a:latin typeface="+mj-lt"/>
              </a:rPr>
              <a:t>For air, with an assumed total travel time of half a week, the pipeline costs would be less than $500.</a:t>
            </a:r>
          </a:p>
          <a:p>
            <a:r>
              <a:rPr lang="en-GB" sz="1800" dirty="0">
                <a:latin typeface="+mj-lt"/>
              </a:rPr>
              <a:t>The generalized logistics costs would be roughly the same for air and sea: $6500. It would depend on slight changes in the inputs which would be preferred. </a:t>
            </a:r>
          </a:p>
          <a:p>
            <a:pPr marL="0" indent="0">
              <a:buNone/>
            </a:pPr>
            <a:endParaRPr lang="en-GB" sz="1800" dirty="0">
              <a:latin typeface="+mj-lt"/>
            </a:endParaRPr>
          </a:p>
          <a:p>
            <a:endParaRPr lang="nl-NL" sz="1800" dirty="0">
              <a:latin typeface="+mj-lt"/>
            </a:endParaRPr>
          </a:p>
        </p:txBody>
      </p:sp>
      <p:pic>
        <p:nvPicPr>
          <p:cNvPr id="4" name="Content Placeholder 3">
            <a:extLst>
              <a:ext uri="{FF2B5EF4-FFF2-40B4-BE49-F238E27FC236}">
                <a16:creationId xmlns:a16="http://schemas.microsoft.com/office/drawing/2014/main" id="{30117925-281D-9DC3-46AB-AA092C1BF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41" y="1825625"/>
            <a:ext cx="5121917" cy="3468385"/>
          </a:xfrm>
          <a:prstGeom prst="rect">
            <a:avLst/>
          </a:prstGeom>
          <a:noFill/>
        </p:spPr>
      </p:pic>
      <p:sp>
        <p:nvSpPr>
          <p:cNvPr id="9" name="Rectangle 4">
            <a:extLst>
              <a:ext uri="{FF2B5EF4-FFF2-40B4-BE49-F238E27FC236}">
                <a16:creationId xmlns:a16="http://schemas.microsoft.com/office/drawing/2014/main" id="{DAF066F7-02EF-1852-E466-6131286EA10A}"/>
              </a:ext>
            </a:extLst>
          </p:cNvPr>
          <p:cNvSpPr/>
          <p:nvPr/>
        </p:nvSpPr>
        <p:spPr>
          <a:xfrm>
            <a:off x="7373660" y="3331753"/>
            <a:ext cx="664474"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BBB3931A-6EDA-64E9-93D0-9F5CF81E97DC}"/>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4">
            <a:extLst>
              <a:ext uri="{FF2B5EF4-FFF2-40B4-BE49-F238E27FC236}">
                <a16:creationId xmlns:a16="http://schemas.microsoft.com/office/drawing/2014/main" id="{8F233ED1-578D-57C3-ECD7-5B9C3F0F7ED7}"/>
              </a:ext>
            </a:extLst>
          </p:cNvPr>
          <p:cNvSpPr/>
          <p:nvPr/>
        </p:nvSpPr>
        <p:spPr>
          <a:xfrm>
            <a:off x="7373660" y="3331753"/>
            <a:ext cx="664474"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4">
            <a:extLst>
              <a:ext uri="{FF2B5EF4-FFF2-40B4-BE49-F238E27FC236}">
                <a16:creationId xmlns:a16="http://schemas.microsoft.com/office/drawing/2014/main" id="{8B5F3592-C5AD-BAD6-BBE9-8157033352DB}"/>
              </a:ext>
            </a:extLst>
          </p:cNvPr>
          <p:cNvSpPr/>
          <p:nvPr/>
        </p:nvSpPr>
        <p:spPr>
          <a:xfrm>
            <a:off x="7534527" y="3804894"/>
            <a:ext cx="664474" cy="12532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4">
            <a:extLst>
              <a:ext uri="{FF2B5EF4-FFF2-40B4-BE49-F238E27FC236}">
                <a16:creationId xmlns:a16="http://schemas.microsoft.com/office/drawing/2014/main" id="{9D3A7A0B-95C6-CDD5-5F66-57B05D933473}"/>
              </a:ext>
            </a:extLst>
          </p:cNvPr>
          <p:cNvSpPr/>
          <p:nvPr/>
        </p:nvSpPr>
        <p:spPr>
          <a:xfrm>
            <a:off x="7529328" y="4224556"/>
            <a:ext cx="903472"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4">
            <a:extLst>
              <a:ext uri="{FF2B5EF4-FFF2-40B4-BE49-F238E27FC236}">
                <a16:creationId xmlns:a16="http://schemas.microsoft.com/office/drawing/2014/main" id="{3E0447AA-A493-69C9-C5E8-B86D48CD2AFA}"/>
              </a:ext>
            </a:extLst>
          </p:cNvPr>
          <p:cNvSpPr/>
          <p:nvPr/>
        </p:nvSpPr>
        <p:spPr>
          <a:xfrm>
            <a:off x="10040659" y="2779084"/>
            <a:ext cx="1177673" cy="102581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4">
            <a:extLst>
              <a:ext uri="{FF2B5EF4-FFF2-40B4-BE49-F238E27FC236}">
                <a16:creationId xmlns:a16="http://schemas.microsoft.com/office/drawing/2014/main" id="{5844CD66-0D6F-22B8-1E16-BB8A48E5F8C3}"/>
              </a:ext>
            </a:extLst>
          </p:cNvPr>
          <p:cNvSpPr/>
          <p:nvPr/>
        </p:nvSpPr>
        <p:spPr>
          <a:xfrm>
            <a:off x="6287316" y="3221925"/>
            <a:ext cx="944766" cy="1265407"/>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1CDA58C9-F671-2715-4F90-3D5870A0E652}"/>
              </a:ext>
            </a:extLst>
          </p:cNvPr>
          <p:cNvSpPr txBox="1"/>
          <p:nvPr/>
        </p:nvSpPr>
        <p:spPr>
          <a:xfrm>
            <a:off x="8653646" y="5467006"/>
            <a:ext cx="2902326" cy="415498"/>
          </a:xfrm>
          <a:prstGeom prst="rect">
            <a:avLst/>
          </a:prstGeom>
          <a:noFill/>
        </p:spPr>
        <p:txBody>
          <a:bodyPr wrap="square">
            <a:spAutoFit/>
          </a:bodyPr>
          <a:lstStyle/>
          <a:p>
            <a:r>
              <a:rPr lang="fr-FR" sz="1200" i="1" dirty="0">
                <a:latin typeface="+mj-lt"/>
              </a:rPr>
              <a:t>Figure 4-7 SPITS Model (</a:t>
            </a:r>
            <a:r>
              <a:rPr lang="fr-FR" sz="1200" i="1" dirty="0" err="1">
                <a:latin typeface="+mj-lt"/>
              </a:rPr>
              <a:t>Kuipers</a:t>
            </a:r>
            <a:r>
              <a:rPr lang="fr-FR" sz="1200" i="1" dirty="0">
                <a:latin typeface="+mj-lt"/>
              </a:rPr>
              <a:t> et al., 1995) </a:t>
            </a:r>
          </a:p>
          <a:p>
            <a:r>
              <a:rPr lang="fr-FR" sz="900" i="1" dirty="0">
                <a:latin typeface="+mj-lt"/>
              </a:rPr>
              <a:t>(</a:t>
            </a:r>
            <a:r>
              <a:rPr lang="fr-FR" sz="900" i="1" dirty="0" err="1">
                <a:latin typeface="+mj-lt"/>
              </a:rPr>
              <a:t>Taken</a:t>
            </a:r>
            <a:r>
              <a:rPr lang="fr-FR" sz="900" i="1" dirty="0">
                <a:latin typeface="+mj-lt"/>
              </a:rPr>
              <a:t> </a:t>
            </a:r>
            <a:r>
              <a:rPr lang="fr-FR" sz="900" i="1" dirty="0" err="1">
                <a:latin typeface="+mj-lt"/>
              </a:rPr>
              <a:t>from</a:t>
            </a:r>
            <a:r>
              <a:rPr lang="fr-FR" sz="900" i="1" dirty="0">
                <a:latin typeface="+mj-lt"/>
              </a:rPr>
              <a:t> </a:t>
            </a:r>
            <a:r>
              <a:rPr lang="fr-FR" sz="900" i="1" dirty="0" err="1">
                <a:latin typeface="+mj-lt"/>
              </a:rPr>
              <a:t>Chapter</a:t>
            </a:r>
            <a:r>
              <a:rPr lang="fr-FR" sz="900" i="1" dirty="0">
                <a:latin typeface="+mj-lt"/>
              </a:rPr>
              <a:t> 4, page 7)</a:t>
            </a:r>
            <a:endParaRPr lang="en-GB" sz="900" i="1" dirty="0">
              <a:latin typeface="+mj-lt"/>
            </a:endParaRPr>
          </a:p>
        </p:txBody>
      </p:sp>
    </p:spTree>
    <p:extLst>
      <p:ext uri="{BB962C8B-B14F-4D97-AF65-F5344CB8AC3E}">
        <p14:creationId xmlns:p14="http://schemas.microsoft.com/office/powerpoint/2010/main" val="649393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CB66-3955-C5B3-0BA4-4A5E7A89DAD6}"/>
              </a:ext>
            </a:extLst>
          </p:cNvPr>
          <p:cNvSpPr>
            <a:spLocks noGrp="1"/>
          </p:cNvSpPr>
          <p:nvPr>
            <p:ph type="title"/>
          </p:nvPr>
        </p:nvSpPr>
        <p:spPr/>
        <p:txBody>
          <a:bodyPr>
            <a:normAutofit/>
          </a:bodyPr>
          <a:lstStyle/>
          <a:p>
            <a:r>
              <a:rPr lang="en-GB" sz="5200" dirty="0">
                <a:solidFill>
                  <a:schemeClr val="accent1"/>
                </a:solidFill>
              </a:rPr>
              <a:t>Determinants: Transport</a:t>
            </a:r>
            <a:endParaRPr lang="nl-NL" sz="5200" dirty="0">
              <a:solidFill>
                <a:schemeClr val="accent1"/>
              </a:solidFill>
            </a:endParaRPr>
          </a:p>
        </p:txBody>
      </p:sp>
      <p:sp>
        <p:nvSpPr>
          <p:cNvPr id="3" name="Content Placeholder 2">
            <a:extLst>
              <a:ext uri="{FF2B5EF4-FFF2-40B4-BE49-F238E27FC236}">
                <a16:creationId xmlns:a16="http://schemas.microsoft.com/office/drawing/2014/main" id="{49153FF8-FE8F-C6F1-03D2-43AA1FE53861}"/>
              </a:ext>
            </a:extLst>
          </p:cNvPr>
          <p:cNvSpPr>
            <a:spLocks noGrp="1"/>
          </p:cNvSpPr>
          <p:nvPr>
            <p:ph idx="1"/>
          </p:nvPr>
        </p:nvSpPr>
        <p:spPr>
          <a:xfrm>
            <a:off x="838200" y="1679046"/>
            <a:ext cx="5121917" cy="4667250"/>
          </a:xfrm>
          <a:solidFill>
            <a:schemeClr val="accent2">
              <a:lumMod val="20000"/>
              <a:lumOff val="80000"/>
            </a:schemeClr>
          </a:solidFill>
        </p:spPr>
        <p:txBody>
          <a:bodyPr>
            <a:normAutofit lnSpcReduction="10000"/>
          </a:bodyPr>
          <a:lstStyle/>
          <a:p>
            <a:pPr marL="0" indent="0">
              <a:buNone/>
            </a:pPr>
            <a:r>
              <a:rPr lang="en-GB" sz="2400" b="1" dirty="0">
                <a:latin typeface="+mj-lt"/>
              </a:rPr>
              <a:t>Lessons</a:t>
            </a:r>
            <a:r>
              <a:rPr lang="en-GB" sz="1800" b="1" dirty="0">
                <a:latin typeface="+mj-lt"/>
              </a:rPr>
              <a:t>: trade-off value density vs. pipeline costs for  laptops</a:t>
            </a:r>
          </a:p>
          <a:p>
            <a:pPr marL="0" indent="0">
              <a:buNone/>
            </a:pPr>
            <a:r>
              <a:rPr lang="en-GB" sz="1800" dirty="0">
                <a:latin typeface="+mj-lt"/>
              </a:rPr>
              <a:t>The example shows that, although transport costs differ substantially by mode of transport, generalized costs show less variation, taking into account other logistic cost factors</a:t>
            </a:r>
          </a:p>
          <a:p>
            <a:pPr marL="0" indent="0">
              <a:buNone/>
            </a:pPr>
            <a:r>
              <a:rPr lang="en-GB" sz="1800" dirty="0">
                <a:latin typeface="+mj-lt"/>
              </a:rPr>
              <a:t>When the volatility is high, retailers and distributors do need safety stocks in order to avoid empty shelves if the demand for a product is higher than the stock and the demand during the reorder period</a:t>
            </a:r>
          </a:p>
          <a:p>
            <a:pPr marL="0" indent="0">
              <a:buNone/>
            </a:pPr>
            <a:r>
              <a:rPr lang="en-GB" sz="1800" dirty="0">
                <a:latin typeface="+mj-lt"/>
              </a:rPr>
              <a:t>Safety stocks can be avoided for a great deal if fast and reliable transport options exist that can guarantee the delivery of products within the customer service requirements</a:t>
            </a:r>
          </a:p>
          <a:p>
            <a:pPr marL="0" indent="0">
              <a:buNone/>
            </a:pPr>
            <a:r>
              <a:rPr lang="en-GB" sz="1800" dirty="0">
                <a:latin typeface="+mj-lt"/>
                <a:sym typeface="Wingdings" panose="05000000000000000000" pitchFamily="2" charset="2"/>
              </a:rPr>
              <a:t> </a:t>
            </a:r>
            <a:r>
              <a:rPr lang="en-GB" sz="1800" dirty="0">
                <a:latin typeface="+mj-lt"/>
              </a:rPr>
              <a:t>trade-offs exist between inventory costs and transport costs and the generalized cost concept takes these trade-offs into account</a:t>
            </a:r>
          </a:p>
        </p:txBody>
      </p:sp>
      <p:pic>
        <p:nvPicPr>
          <p:cNvPr id="4" name="Content Placeholder 3">
            <a:extLst>
              <a:ext uri="{FF2B5EF4-FFF2-40B4-BE49-F238E27FC236}">
                <a16:creationId xmlns:a16="http://schemas.microsoft.com/office/drawing/2014/main" id="{30117925-281D-9DC3-46AB-AA092C1BF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41" y="1825625"/>
            <a:ext cx="5121917" cy="3468385"/>
          </a:xfrm>
          <a:prstGeom prst="rect">
            <a:avLst/>
          </a:prstGeom>
          <a:noFill/>
        </p:spPr>
      </p:pic>
      <p:sp>
        <p:nvSpPr>
          <p:cNvPr id="9" name="Rectangle 4">
            <a:extLst>
              <a:ext uri="{FF2B5EF4-FFF2-40B4-BE49-F238E27FC236}">
                <a16:creationId xmlns:a16="http://schemas.microsoft.com/office/drawing/2014/main" id="{DAF066F7-02EF-1852-E466-6131286EA10A}"/>
              </a:ext>
            </a:extLst>
          </p:cNvPr>
          <p:cNvSpPr/>
          <p:nvPr/>
        </p:nvSpPr>
        <p:spPr>
          <a:xfrm>
            <a:off x="7373660" y="3331753"/>
            <a:ext cx="664474"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BBB3931A-6EDA-64E9-93D0-9F5CF81E97DC}"/>
              </a:ext>
            </a:extLst>
          </p:cNvPr>
          <p:cNvSpPr/>
          <p:nvPr/>
        </p:nvSpPr>
        <p:spPr>
          <a:xfrm>
            <a:off x="0" y="-15108"/>
            <a:ext cx="12192000"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4">
            <a:extLst>
              <a:ext uri="{FF2B5EF4-FFF2-40B4-BE49-F238E27FC236}">
                <a16:creationId xmlns:a16="http://schemas.microsoft.com/office/drawing/2014/main" id="{8F233ED1-578D-57C3-ECD7-5B9C3F0F7ED7}"/>
              </a:ext>
            </a:extLst>
          </p:cNvPr>
          <p:cNvSpPr/>
          <p:nvPr/>
        </p:nvSpPr>
        <p:spPr>
          <a:xfrm>
            <a:off x="7373660" y="3331753"/>
            <a:ext cx="664474"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4">
            <a:extLst>
              <a:ext uri="{FF2B5EF4-FFF2-40B4-BE49-F238E27FC236}">
                <a16:creationId xmlns:a16="http://schemas.microsoft.com/office/drawing/2014/main" id="{8B5F3592-C5AD-BAD6-BBE9-8157033352DB}"/>
              </a:ext>
            </a:extLst>
          </p:cNvPr>
          <p:cNvSpPr/>
          <p:nvPr/>
        </p:nvSpPr>
        <p:spPr>
          <a:xfrm>
            <a:off x="7534527" y="3804894"/>
            <a:ext cx="664474" cy="12532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4">
            <a:extLst>
              <a:ext uri="{FF2B5EF4-FFF2-40B4-BE49-F238E27FC236}">
                <a16:creationId xmlns:a16="http://schemas.microsoft.com/office/drawing/2014/main" id="{9D3A7A0B-95C6-CDD5-5F66-57B05D933473}"/>
              </a:ext>
            </a:extLst>
          </p:cNvPr>
          <p:cNvSpPr/>
          <p:nvPr/>
        </p:nvSpPr>
        <p:spPr>
          <a:xfrm>
            <a:off x="7529328" y="4224556"/>
            <a:ext cx="903472" cy="19449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4">
            <a:extLst>
              <a:ext uri="{FF2B5EF4-FFF2-40B4-BE49-F238E27FC236}">
                <a16:creationId xmlns:a16="http://schemas.microsoft.com/office/drawing/2014/main" id="{3E0447AA-A493-69C9-C5E8-B86D48CD2AFA}"/>
              </a:ext>
            </a:extLst>
          </p:cNvPr>
          <p:cNvSpPr/>
          <p:nvPr/>
        </p:nvSpPr>
        <p:spPr>
          <a:xfrm>
            <a:off x="10040659" y="2779084"/>
            <a:ext cx="1177673" cy="102581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4">
            <a:extLst>
              <a:ext uri="{FF2B5EF4-FFF2-40B4-BE49-F238E27FC236}">
                <a16:creationId xmlns:a16="http://schemas.microsoft.com/office/drawing/2014/main" id="{5844CD66-0D6F-22B8-1E16-BB8A48E5F8C3}"/>
              </a:ext>
            </a:extLst>
          </p:cNvPr>
          <p:cNvSpPr/>
          <p:nvPr/>
        </p:nvSpPr>
        <p:spPr>
          <a:xfrm>
            <a:off x="6287316" y="3221925"/>
            <a:ext cx="944766" cy="1265407"/>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1CDA58C9-F671-2715-4F90-3D5870A0E652}"/>
              </a:ext>
            </a:extLst>
          </p:cNvPr>
          <p:cNvSpPr txBox="1"/>
          <p:nvPr/>
        </p:nvSpPr>
        <p:spPr>
          <a:xfrm>
            <a:off x="8653646" y="5467006"/>
            <a:ext cx="2902326" cy="415498"/>
          </a:xfrm>
          <a:prstGeom prst="rect">
            <a:avLst/>
          </a:prstGeom>
          <a:noFill/>
        </p:spPr>
        <p:txBody>
          <a:bodyPr wrap="square">
            <a:spAutoFit/>
          </a:bodyPr>
          <a:lstStyle/>
          <a:p>
            <a:r>
              <a:rPr lang="fr-FR" sz="1200" i="1" dirty="0">
                <a:latin typeface="+mj-lt"/>
              </a:rPr>
              <a:t>Figure 4-7 SPITS Model (</a:t>
            </a:r>
            <a:r>
              <a:rPr lang="fr-FR" sz="1200" i="1" dirty="0" err="1">
                <a:latin typeface="+mj-lt"/>
              </a:rPr>
              <a:t>Kuipers</a:t>
            </a:r>
            <a:r>
              <a:rPr lang="fr-FR" sz="1200" i="1" dirty="0">
                <a:latin typeface="+mj-lt"/>
              </a:rPr>
              <a:t> et al., 1995) </a:t>
            </a:r>
          </a:p>
          <a:p>
            <a:r>
              <a:rPr lang="fr-FR" sz="900" i="1" dirty="0">
                <a:latin typeface="+mj-lt"/>
              </a:rPr>
              <a:t>(</a:t>
            </a:r>
            <a:r>
              <a:rPr lang="fr-FR" sz="900" i="1" dirty="0" err="1">
                <a:latin typeface="+mj-lt"/>
              </a:rPr>
              <a:t>Taken</a:t>
            </a:r>
            <a:r>
              <a:rPr lang="fr-FR" sz="900" i="1" dirty="0">
                <a:latin typeface="+mj-lt"/>
              </a:rPr>
              <a:t> </a:t>
            </a:r>
            <a:r>
              <a:rPr lang="fr-FR" sz="900" i="1" dirty="0" err="1">
                <a:latin typeface="+mj-lt"/>
              </a:rPr>
              <a:t>from</a:t>
            </a:r>
            <a:r>
              <a:rPr lang="fr-FR" sz="900" i="1" dirty="0">
                <a:latin typeface="+mj-lt"/>
              </a:rPr>
              <a:t> </a:t>
            </a:r>
            <a:r>
              <a:rPr lang="fr-FR" sz="900" i="1" dirty="0" err="1">
                <a:latin typeface="+mj-lt"/>
              </a:rPr>
              <a:t>Chapter</a:t>
            </a:r>
            <a:r>
              <a:rPr lang="fr-FR" sz="900" i="1" dirty="0">
                <a:latin typeface="+mj-lt"/>
              </a:rPr>
              <a:t> 4, page 7)</a:t>
            </a:r>
            <a:endParaRPr lang="en-GB" sz="900" i="1" dirty="0">
              <a:latin typeface="+mj-lt"/>
            </a:endParaRPr>
          </a:p>
        </p:txBody>
      </p:sp>
    </p:spTree>
    <p:extLst>
      <p:ext uri="{BB962C8B-B14F-4D97-AF65-F5344CB8AC3E}">
        <p14:creationId xmlns:p14="http://schemas.microsoft.com/office/powerpoint/2010/main" val="2620776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EA8A854A-69D2-A34A-723C-2DB662BC0648}"/>
              </a:ext>
            </a:extLst>
          </p:cNvPr>
          <p:cNvSpPr txBox="1">
            <a:spLocks/>
          </p:cNvSpPr>
          <p:nvPr/>
        </p:nvSpPr>
        <p:spPr>
          <a:xfrm>
            <a:off x="838200" y="184805"/>
            <a:ext cx="10515600" cy="150588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400" kern="1200" dirty="0">
                <a:solidFill>
                  <a:schemeClr val="accent1"/>
                </a:solidFill>
                <a:ea typeface="+mj-ea"/>
                <a:cs typeface="+mj-cs"/>
              </a:rPr>
              <a:t>Drivers of change of freight transport</a:t>
            </a:r>
          </a:p>
        </p:txBody>
      </p:sp>
      <p:sp>
        <p:nvSpPr>
          <p:cNvPr id="2" name="Rectangle 1">
            <a:extLst>
              <a:ext uri="{FF2B5EF4-FFF2-40B4-BE49-F238E27FC236}">
                <a16:creationId xmlns:a16="http://schemas.microsoft.com/office/drawing/2014/main" id="{2C2DED75-89D0-32A9-7F68-6A614CFCBB0B}"/>
              </a:ext>
            </a:extLst>
          </p:cNvPr>
          <p:cNvSpPr/>
          <p:nvPr/>
        </p:nvSpPr>
        <p:spPr>
          <a:xfrm>
            <a:off x="7971931" y="2246051"/>
            <a:ext cx="3302710" cy="28627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b="1" dirty="0"/>
          </a:p>
        </p:txBody>
      </p:sp>
      <p:sp>
        <p:nvSpPr>
          <p:cNvPr id="9" name="Rechthoek 8">
            <a:extLst>
              <a:ext uri="{FF2B5EF4-FFF2-40B4-BE49-F238E27FC236}">
                <a16:creationId xmlns:a16="http://schemas.microsoft.com/office/drawing/2014/main" id="{62ACA846-5B44-8809-1628-DA980BE4361C}"/>
              </a:ext>
            </a:extLst>
          </p:cNvPr>
          <p:cNvSpPr/>
          <p:nvPr/>
        </p:nvSpPr>
        <p:spPr>
          <a:xfrm>
            <a:off x="8023112" y="2292657"/>
            <a:ext cx="3200348"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vak 5">
            <a:extLst>
              <a:ext uri="{FF2B5EF4-FFF2-40B4-BE49-F238E27FC236}">
                <a16:creationId xmlns:a16="http://schemas.microsoft.com/office/drawing/2014/main" id="{9D45AC3E-06E7-E82E-49A9-D4BB98680D1B}"/>
              </a:ext>
            </a:extLst>
          </p:cNvPr>
          <p:cNvSpPr txBox="1"/>
          <p:nvPr/>
        </p:nvSpPr>
        <p:spPr>
          <a:xfrm>
            <a:off x="9391036" y="2316785"/>
            <a:ext cx="328286" cy="461665"/>
          </a:xfrm>
          <a:prstGeom prst="rect">
            <a:avLst/>
          </a:prstGeom>
          <a:solidFill>
            <a:srgbClr val="FFC000"/>
          </a:solidFill>
          <a:ln>
            <a:noFill/>
          </a:ln>
        </p:spPr>
        <p:txBody>
          <a:bodyPr wrap="square">
            <a:spAutoFit/>
          </a:bodyPr>
          <a:lstStyle/>
          <a:p>
            <a:r>
              <a:rPr lang="en-GB" sz="2400" b="1" dirty="0">
                <a:solidFill>
                  <a:schemeClr val="bg1"/>
                </a:solidFill>
              </a:rPr>
              <a:t>3</a:t>
            </a:r>
          </a:p>
        </p:txBody>
      </p:sp>
      <p:sp>
        <p:nvSpPr>
          <p:cNvPr id="8" name="Rechthoek 7">
            <a:extLst>
              <a:ext uri="{FF2B5EF4-FFF2-40B4-BE49-F238E27FC236}">
                <a16:creationId xmlns:a16="http://schemas.microsoft.com/office/drawing/2014/main" id="{6F3BDAE6-4DE2-42B1-20D8-BC9F50E9F704}"/>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3">
            <a:extLst>
              <a:ext uri="{FF2B5EF4-FFF2-40B4-BE49-F238E27FC236}">
                <a16:creationId xmlns:a16="http://schemas.microsoft.com/office/drawing/2014/main" id="{1DDEFFDA-0E75-0F7F-A5F1-886E7BD28B48}"/>
              </a:ext>
            </a:extLst>
          </p:cNvPr>
          <p:cNvGraphicFramePr>
            <a:graphicFrameLocks noGrp="1"/>
          </p:cNvGraphicFramePr>
          <p:nvPr>
            <p:extLst>
              <p:ext uri="{D42A27DB-BD31-4B8C-83A1-F6EECF244321}">
                <p14:modId xmlns:p14="http://schemas.microsoft.com/office/powerpoint/2010/main" val="4279599652"/>
              </p:ext>
            </p:extLst>
          </p:nvPr>
        </p:nvGraphicFramePr>
        <p:xfrm>
          <a:off x="710606" y="2953391"/>
          <a:ext cx="2589653" cy="2103120"/>
        </p:xfrm>
        <a:graphic>
          <a:graphicData uri="http://schemas.openxmlformats.org/drawingml/2006/table">
            <a:tbl>
              <a:tblPr>
                <a:tableStyleId>{793D81CF-94F2-401A-BA57-92F5A7B2D0C5}</a:tableStyleId>
              </a:tblPr>
              <a:tblGrid>
                <a:gridCol w="2589653">
                  <a:extLst>
                    <a:ext uri="{9D8B030D-6E8A-4147-A177-3AD203B41FA5}">
                      <a16:colId xmlns:a16="http://schemas.microsoft.com/office/drawing/2014/main" val="3131601482"/>
                    </a:ext>
                  </a:extLst>
                </a:gridCol>
              </a:tblGrid>
              <a:tr h="370840">
                <a:tc>
                  <a:txBody>
                    <a:bodyPr/>
                    <a:lstStyle/>
                    <a:p>
                      <a:r>
                        <a:rPr lang="en-GB" dirty="0"/>
                        <a:t>4.2 Indicators of </a:t>
                      </a:r>
                      <a:br>
                        <a:rPr lang="en-GB" dirty="0"/>
                      </a:br>
                      <a:r>
                        <a:rPr lang="en-GB" dirty="0"/>
                        <a:t>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Weight lifted</a:t>
                      </a:r>
                    </a:p>
                    <a:p>
                      <a:pPr marL="285750" indent="-285750">
                        <a:buFont typeface="Arial" panose="020B0604020202020204" pitchFamily="34" charset="0"/>
                        <a:buChar char="•"/>
                      </a:pPr>
                      <a:r>
                        <a:rPr lang="en-GB" dirty="0"/>
                        <a:t>Ton </a:t>
                      </a:r>
                      <a:r>
                        <a:rPr lang="en-GB" dirty="0" err="1"/>
                        <a:t>kilometers</a:t>
                      </a:r>
                      <a:endParaRPr lang="en-GB" dirty="0"/>
                    </a:p>
                    <a:p>
                      <a:pPr marL="285750" indent="-285750">
                        <a:buFont typeface="Arial" panose="020B0604020202020204" pitchFamily="34" charset="0"/>
                        <a:buChar char="•"/>
                      </a:pPr>
                      <a:r>
                        <a:rPr lang="en-GB" dirty="0"/>
                        <a:t>Vehicle </a:t>
                      </a:r>
                      <a:r>
                        <a:rPr lang="en-GB" dirty="0" err="1"/>
                        <a:t>kilometers</a:t>
                      </a:r>
                      <a:endParaRPr lang="en-GB" dirty="0"/>
                    </a:p>
                    <a:p>
                      <a:pPr marL="285750" indent="-285750">
                        <a:buFont typeface="Arial" panose="020B0604020202020204" pitchFamily="34" charset="0"/>
                        <a:buChar char="•"/>
                      </a:pPr>
                      <a:r>
                        <a:rPr lang="en-GB" dirty="0"/>
                        <a:t>Emissions from Transport</a:t>
                      </a:r>
                      <a:endParaRPr lang="nl-NL" dirty="0"/>
                    </a:p>
                  </a:txBody>
                  <a:tcPr/>
                </a:tc>
                <a:extLst>
                  <a:ext uri="{0D108BD9-81ED-4DB2-BD59-A6C34878D82A}">
                    <a16:rowId xmlns:a16="http://schemas.microsoft.com/office/drawing/2014/main" val="738767558"/>
                  </a:ext>
                </a:extLst>
              </a:tr>
            </a:tbl>
          </a:graphicData>
        </a:graphic>
      </p:graphicFrame>
      <p:graphicFrame>
        <p:nvGraphicFramePr>
          <p:cNvPr id="7" name="Table 6">
            <a:extLst>
              <a:ext uri="{FF2B5EF4-FFF2-40B4-BE49-F238E27FC236}">
                <a16:creationId xmlns:a16="http://schemas.microsoft.com/office/drawing/2014/main" id="{443A4DC5-B829-E82D-D66D-0EEE05365843}"/>
              </a:ext>
            </a:extLst>
          </p:cNvPr>
          <p:cNvGraphicFramePr>
            <a:graphicFrameLocks noGrp="1"/>
          </p:cNvGraphicFramePr>
          <p:nvPr>
            <p:extLst>
              <p:ext uri="{D42A27DB-BD31-4B8C-83A1-F6EECF244321}">
                <p14:modId xmlns:p14="http://schemas.microsoft.com/office/powerpoint/2010/main" val="3704230026"/>
              </p:ext>
            </p:extLst>
          </p:nvPr>
        </p:nvGraphicFramePr>
        <p:xfrm>
          <a:off x="4494616" y="2953391"/>
          <a:ext cx="2433869" cy="1554480"/>
        </p:xfrm>
        <a:graphic>
          <a:graphicData uri="http://schemas.openxmlformats.org/drawingml/2006/table">
            <a:tbl>
              <a:tblPr>
                <a:tableStyleId>{793D81CF-94F2-401A-BA57-92F5A7B2D0C5}</a:tableStyleId>
              </a:tblPr>
              <a:tblGrid>
                <a:gridCol w="2433869">
                  <a:extLst>
                    <a:ext uri="{9D8B030D-6E8A-4147-A177-3AD203B41FA5}">
                      <a16:colId xmlns:a16="http://schemas.microsoft.com/office/drawing/2014/main" val="3131601482"/>
                    </a:ext>
                  </a:extLst>
                </a:gridCol>
              </a:tblGrid>
              <a:tr h="370840">
                <a:tc>
                  <a:txBody>
                    <a:bodyPr/>
                    <a:lstStyle/>
                    <a:p>
                      <a:r>
                        <a:rPr lang="en-GB" dirty="0"/>
                        <a:t>4.3 Determinants of 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Production</a:t>
                      </a:r>
                    </a:p>
                    <a:p>
                      <a:pPr marL="285750" indent="-285750">
                        <a:buFont typeface="Arial" panose="020B0604020202020204" pitchFamily="34" charset="0"/>
                        <a:buChar char="•"/>
                      </a:pPr>
                      <a:r>
                        <a:rPr lang="en-GB" dirty="0"/>
                        <a:t>Inventories</a:t>
                      </a:r>
                    </a:p>
                    <a:p>
                      <a:pPr marL="285750" indent="-285750">
                        <a:buFont typeface="Arial" panose="020B0604020202020204" pitchFamily="34" charset="0"/>
                        <a:buChar char="•"/>
                      </a:pPr>
                      <a:r>
                        <a:rPr lang="en-GB" dirty="0"/>
                        <a:t>Transport</a:t>
                      </a:r>
                      <a:endParaRPr lang="nl-NL" dirty="0"/>
                    </a:p>
                  </a:txBody>
                  <a:tcPr/>
                </a:tc>
                <a:extLst>
                  <a:ext uri="{0D108BD9-81ED-4DB2-BD59-A6C34878D82A}">
                    <a16:rowId xmlns:a16="http://schemas.microsoft.com/office/drawing/2014/main" val="738767558"/>
                  </a:ext>
                </a:extLst>
              </a:tr>
            </a:tbl>
          </a:graphicData>
        </a:graphic>
      </p:graphicFrame>
      <p:graphicFrame>
        <p:nvGraphicFramePr>
          <p:cNvPr id="11" name="Table 3">
            <a:extLst>
              <a:ext uri="{FF2B5EF4-FFF2-40B4-BE49-F238E27FC236}">
                <a16:creationId xmlns:a16="http://schemas.microsoft.com/office/drawing/2014/main" id="{CA2123B4-A924-2837-C970-E735F53C15A7}"/>
              </a:ext>
            </a:extLst>
          </p:cNvPr>
          <p:cNvGraphicFramePr>
            <a:graphicFrameLocks noGrp="1"/>
          </p:cNvGraphicFramePr>
          <p:nvPr>
            <p:extLst>
              <p:ext uri="{D42A27DB-BD31-4B8C-83A1-F6EECF244321}">
                <p14:modId xmlns:p14="http://schemas.microsoft.com/office/powerpoint/2010/main" val="1679295567"/>
              </p:ext>
            </p:extLst>
          </p:nvPr>
        </p:nvGraphicFramePr>
        <p:xfrm>
          <a:off x="8032929" y="2953391"/>
          <a:ext cx="3186206" cy="2103120"/>
        </p:xfrm>
        <a:graphic>
          <a:graphicData uri="http://schemas.openxmlformats.org/drawingml/2006/table">
            <a:tbl>
              <a:tblPr>
                <a:tableStyleId>{793D81CF-94F2-401A-BA57-92F5A7B2D0C5}</a:tableStyleId>
              </a:tblPr>
              <a:tblGrid>
                <a:gridCol w="3186206">
                  <a:extLst>
                    <a:ext uri="{9D8B030D-6E8A-4147-A177-3AD203B41FA5}">
                      <a16:colId xmlns:a16="http://schemas.microsoft.com/office/drawing/2014/main" val="3131601482"/>
                    </a:ext>
                  </a:extLst>
                </a:gridCol>
              </a:tblGrid>
              <a:tr h="370840">
                <a:tc>
                  <a:txBody>
                    <a:bodyPr/>
                    <a:lstStyle/>
                    <a:p>
                      <a:r>
                        <a:rPr lang="en-GB" dirty="0"/>
                        <a:t>4.4 Drivers of Change in </a:t>
                      </a:r>
                      <a:br>
                        <a:rPr lang="en-GB" dirty="0"/>
                      </a:br>
                      <a:r>
                        <a:rPr lang="en-GB" dirty="0"/>
                        <a:t>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Economic Growth</a:t>
                      </a:r>
                    </a:p>
                    <a:p>
                      <a:pPr marL="285750" indent="-285750">
                        <a:buFont typeface="Arial" panose="020B0604020202020204" pitchFamily="34" charset="0"/>
                        <a:buChar char="•"/>
                      </a:pPr>
                      <a:r>
                        <a:rPr lang="en-GB" dirty="0"/>
                        <a:t>Globalisation</a:t>
                      </a:r>
                    </a:p>
                    <a:p>
                      <a:pPr marL="285750" indent="-285750">
                        <a:buFont typeface="Arial" panose="020B0604020202020204" pitchFamily="34" charset="0"/>
                        <a:buChar char="•"/>
                      </a:pPr>
                      <a:r>
                        <a:rPr lang="en-GB" dirty="0"/>
                        <a:t>(Information) Technology &amp; Mass Individualisation</a:t>
                      </a:r>
                    </a:p>
                    <a:p>
                      <a:pPr marL="285750" indent="-285750">
                        <a:buFont typeface="Arial" panose="020B0604020202020204" pitchFamily="34" charset="0"/>
                        <a:buChar char="•"/>
                      </a:pPr>
                      <a:r>
                        <a:rPr lang="en-GB" dirty="0"/>
                        <a:t>Sustainability</a:t>
                      </a:r>
                      <a:endParaRPr lang="nl-NL" dirty="0"/>
                    </a:p>
                  </a:txBody>
                  <a:tcPr/>
                </a:tc>
                <a:extLst>
                  <a:ext uri="{0D108BD9-81ED-4DB2-BD59-A6C34878D82A}">
                    <a16:rowId xmlns:a16="http://schemas.microsoft.com/office/drawing/2014/main" val="738767558"/>
                  </a:ext>
                </a:extLst>
              </a:tr>
            </a:tbl>
          </a:graphicData>
        </a:graphic>
      </p:graphicFrame>
      <p:sp>
        <p:nvSpPr>
          <p:cNvPr id="12" name="Arrow: Left 11">
            <a:extLst>
              <a:ext uri="{FF2B5EF4-FFF2-40B4-BE49-F238E27FC236}">
                <a16:creationId xmlns:a16="http://schemas.microsoft.com/office/drawing/2014/main" id="{7D8EB3AF-BBD9-7EDE-C3B8-0C43EFF6A414}"/>
              </a:ext>
            </a:extLst>
          </p:cNvPr>
          <p:cNvSpPr/>
          <p:nvPr/>
        </p:nvSpPr>
        <p:spPr>
          <a:xfrm>
            <a:off x="3300259" y="3347128"/>
            <a:ext cx="1132883" cy="489097"/>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Arrow: Left 12">
            <a:extLst>
              <a:ext uri="{FF2B5EF4-FFF2-40B4-BE49-F238E27FC236}">
                <a16:creationId xmlns:a16="http://schemas.microsoft.com/office/drawing/2014/main" id="{806BA163-8BA7-6CAF-5A1E-B1F1BA71176B}"/>
              </a:ext>
            </a:extLst>
          </p:cNvPr>
          <p:cNvSpPr/>
          <p:nvPr/>
        </p:nvSpPr>
        <p:spPr>
          <a:xfrm>
            <a:off x="6928485" y="3352458"/>
            <a:ext cx="1097373" cy="489097"/>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631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F34CE-E3C8-F85A-3071-0E335848801D}"/>
              </a:ext>
            </a:extLst>
          </p:cNvPr>
          <p:cNvSpPr>
            <a:spLocks noGrp="1"/>
          </p:cNvSpPr>
          <p:nvPr>
            <p:ph type="title"/>
          </p:nvPr>
        </p:nvSpPr>
        <p:spPr/>
        <p:txBody>
          <a:bodyPr/>
          <a:lstStyle/>
          <a:p>
            <a:r>
              <a:rPr lang="en-GB" dirty="0">
                <a:solidFill>
                  <a:schemeClr val="accent1"/>
                </a:solidFill>
              </a:rPr>
              <a:t>Freight transport</a:t>
            </a:r>
          </a:p>
        </p:txBody>
      </p:sp>
      <p:sp>
        <p:nvSpPr>
          <p:cNvPr id="4" name="TextBox 11">
            <a:extLst>
              <a:ext uri="{FF2B5EF4-FFF2-40B4-BE49-F238E27FC236}">
                <a16:creationId xmlns:a16="http://schemas.microsoft.com/office/drawing/2014/main" id="{0C576275-0CF9-F60A-A743-4595160CBC57}"/>
              </a:ext>
            </a:extLst>
          </p:cNvPr>
          <p:cNvSpPr txBox="1">
            <a:spLocks noGrp="1"/>
          </p:cNvSpPr>
          <p:nvPr>
            <p:ph idx="1"/>
          </p:nvPr>
        </p:nvSpPr>
        <p:spPr>
          <a:xfrm>
            <a:off x="838199" y="1825625"/>
            <a:ext cx="10694437" cy="3098284"/>
          </a:xfrm>
          <a:prstGeom prst="rect">
            <a:avLst/>
          </a:prstGeom>
          <a:noFill/>
        </p:spPr>
        <p:txBody>
          <a:bodyPr wrap="square">
            <a:spAutoFit/>
          </a:bodyPr>
          <a:lstStyle/>
          <a:p>
            <a:pPr marL="0" indent="0">
              <a:buNone/>
            </a:pPr>
            <a:r>
              <a:rPr lang="en-GB" sz="2000" dirty="0">
                <a:effectLst/>
                <a:latin typeface="+mj-lt"/>
                <a:ea typeface="Times New Roman" panose="02020603050405020304" pitchFamily="18" charset="0"/>
              </a:rPr>
              <a:t>Freight transport flows result from an interplay between economic activities (production/consumption) and supply of logistics and transport services</a:t>
            </a:r>
            <a:endParaRPr lang="nl-NL" sz="2000" dirty="0">
              <a:latin typeface="+mj-lt"/>
            </a:endParaRPr>
          </a:p>
          <a:p>
            <a:pPr marL="0" indent="0" algn="just">
              <a:buNone/>
            </a:pPr>
            <a:r>
              <a:rPr lang="en-GB" sz="2000" dirty="0">
                <a:latin typeface="+mj-lt"/>
                <a:ea typeface="Times New Roman" panose="02020603050405020304" pitchFamily="18" charset="0"/>
              </a:rPr>
              <a:t>F</a:t>
            </a:r>
            <a:r>
              <a:rPr lang="en-GB" sz="2000" dirty="0">
                <a:effectLst/>
                <a:latin typeface="+mj-lt"/>
                <a:ea typeface="Times New Roman" panose="02020603050405020304" pitchFamily="18" charset="0"/>
              </a:rPr>
              <a:t>reight transport in this chapter is examined from three angles:</a:t>
            </a:r>
          </a:p>
          <a:p>
            <a:pPr marL="342900" lvl="0" indent="-342900" algn="just">
              <a:buFont typeface="+mj-lt"/>
              <a:buAutoNum type="arabicPeriod"/>
              <a:tabLst>
                <a:tab pos="266700" algn="l"/>
              </a:tabLst>
            </a:pPr>
            <a:r>
              <a:rPr lang="en-GB" sz="2000" b="1" dirty="0">
                <a:effectLst/>
                <a:latin typeface="+mj-lt"/>
                <a:ea typeface="Times New Roman" panose="02020603050405020304" pitchFamily="18" charset="0"/>
              </a:rPr>
              <a:t>Indicators</a:t>
            </a:r>
            <a:r>
              <a:rPr lang="en-GB" sz="2000" dirty="0">
                <a:effectLst/>
                <a:latin typeface="+mj-lt"/>
                <a:ea typeface="Times New Roman" panose="02020603050405020304" pitchFamily="18" charset="0"/>
              </a:rPr>
              <a:t> for the description of freight transport flows: measures related to volumes moved, transport and traffic performance as well as the impact on the environment from these activities</a:t>
            </a:r>
          </a:p>
          <a:p>
            <a:pPr marL="342900" lvl="0" indent="-342900" algn="just">
              <a:buFont typeface="+mj-lt"/>
              <a:buAutoNum type="arabicPeriod"/>
              <a:tabLst>
                <a:tab pos="266700" algn="l"/>
              </a:tabLst>
            </a:pPr>
            <a:r>
              <a:rPr lang="en-GB" sz="2000" b="1" dirty="0">
                <a:effectLst/>
                <a:latin typeface="+mj-lt"/>
                <a:ea typeface="Times New Roman" panose="02020603050405020304" pitchFamily="18" charset="0"/>
              </a:rPr>
              <a:t>Determinants</a:t>
            </a:r>
            <a:r>
              <a:rPr lang="en-GB" sz="2000" dirty="0">
                <a:effectLst/>
                <a:latin typeface="+mj-lt"/>
                <a:ea typeface="Times New Roman" panose="02020603050405020304" pitchFamily="18" charset="0"/>
              </a:rPr>
              <a:t> of freight transport: the primary decisions (e.g. mode of transport) of actors within the logistics system that create the need for freight movements </a:t>
            </a:r>
          </a:p>
          <a:p>
            <a:pPr marL="342900" lvl="0" indent="-342900" algn="just">
              <a:buFont typeface="+mj-lt"/>
              <a:buAutoNum type="arabicPeriod"/>
              <a:tabLst>
                <a:tab pos="266700" algn="l"/>
              </a:tabLst>
            </a:pPr>
            <a:r>
              <a:rPr lang="en-GB" sz="2000" b="1" dirty="0">
                <a:effectLst/>
                <a:latin typeface="+mj-lt"/>
                <a:ea typeface="Times New Roman" panose="02020603050405020304" pitchFamily="18" charset="0"/>
              </a:rPr>
              <a:t>Drivers of change</a:t>
            </a:r>
            <a:r>
              <a:rPr lang="en-GB" sz="2000" dirty="0">
                <a:effectLst/>
                <a:latin typeface="+mj-lt"/>
                <a:ea typeface="Times New Roman" panose="02020603050405020304" pitchFamily="18" charset="0"/>
              </a:rPr>
              <a:t> in freight transport, i.e. external forces that influence demand: economic growth, globalisation, technology, consumer preferences and pressures to keep the system sustainable</a:t>
            </a:r>
          </a:p>
        </p:txBody>
      </p:sp>
    </p:spTree>
    <p:extLst>
      <p:ext uri="{BB962C8B-B14F-4D97-AF65-F5344CB8AC3E}">
        <p14:creationId xmlns:p14="http://schemas.microsoft.com/office/powerpoint/2010/main" val="55749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FA76F-37CB-3891-B790-BC57C2ECB358}"/>
              </a:ext>
            </a:extLst>
          </p:cNvPr>
          <p:cNvSpPr>
            <a:spLocks noGrp="1"/>
          </p:cNvSpPr>
          <p:nvPr>
            <p:ph type="title"/>
          </p:nvPr>
        </p:nvSpPr>
        <p:spPr/>
        <p:txBody>
          <a:bodyPr/>
          <a:lstStyle/>
          <a:p>
            <a:r>
              <a:rPr lang="en-US" sz="4400" kern="1200" dirty="0">
                <a:solidFill>
                  <a:schemeClr val="accent1"/>
                </a:solidFill>
                <a:ea typeface="+mj-ea"/>
                <a:cs typeface="+mj-cs"/>
              </a:rPr>
              <a:t>Economic growth</a:t>
            </a:r>
            <a:endParaRPr lang="en-GB" dirty="0"/>
          </a:p>
        </p:txBody>
      </p:sp>
      <p:sp>
        <p:nvSpPr>
          <p:cNvPr id="3" name="Tijdelijke aanduiding voor inhoud 2">
            <a:extLst>
              <a:ext uri="{FF2B5EF4-FFF2-40B4-BE49-F238E27FC236}">
                <a16:creationId xmlns:a16="http://schemas.microsoft.com/office/drawing/2014/main" id="{1BE50901-52FC-7DAC-0DB0-F85575E4CDAD}"/>
              </a:ext>
            </a:extLst>
          </p:cNvPr>
          <p:cNvSpPr>
            <a:spLocks noGrp="1"/>
          </p:cNvSpPr>
          <p:nvPr>
            <p:ph idx="1"/>
          </p:nvPr>
        </p:nvSpPr>
        <p:spPr>
          <a:xfrm>
            <a:off x="722791" y="1825625"/>
            <a:ext cx="10515600" cy="4351338"/>
          </a:xfrm>
        </p:spPr>
        <p:txBody>
          <a:bodyPr>
            <a:normAutofit/>
          </a:bodyPr>
          <a:lstStyle/>
          <a:p>
            <a:pPr marL="0" indent="0">
              <a:buNone/>
            </a:pPr>
            <a:r>
              <a:rPr lang="en-GB" b="1" dirty="0">
                <a:latin typeface="+mj-lt"/>
              </a:rPr>
              <a:t>Definition:</a:t>
            </a:r>
          </a:p>
          <a:p>
            <a:pPr marL="0" indent="0">
              <a:buNone/>
            </a:pPr>
            <a:r>
              <a:rPr lang="en-GB" dirty="0">
                <a:latin typeface="+mj-lt"/>
              </a:rPr>
              <a:t>Gross domestic product (GDP) is the total monetary or market value of all the finished goods and services produced within a country’s borders in a specific time period</a:t>
            </a:r>
          </a:p>
          <a:p>
            <a:endParaRPr lang="en-GB" dirty="0">
              <a:latin typeface="+mj-lt"/>
            </a:endParaRPr>
          </a:p>
          <a:p>
            <a:pPr marL="0" indent="0">
              <a:buNone/>
            </a:pPr>
            <a:r>
              <a:rPr lang="en-GB" dirty="0">
                <a:latin typeface="+mj-lt"/>
                <a:sym typeface="Wingdings" panose="05000000000000000000" pitchFamily="2" charset="2"/>
              </a:rPr>
              <a:t> </a:t>
            </a:r>
            <a:r>
              <a:rPr lang="en-GB" dirty="0">
                <a:latin typeface="+mj-lt"/>
              </a:rPr>
              <a:t>Roughly, freight transport grows 1-on-1 with the national GDP</a:t>
            </a:r>
          </a:p>
          <a:p>
            <a:pPr marL="0" indent="0">
              <a:buNone/>
            </a:pPr>
            <a:r>
              <a:rPr lang="en-GB" sz="2400" dirty="0">
                <a:latin typeface="+mj-lt"/>
              </a:rPr>
              <a:t>Current development: domestic transport growth is becoming less dependent of national GDP, due to dematerialization of flows, changes in logistics and internationalization of trade. Domestic flows may decouple negatively, while international flows may grow faster than GDP. </a:t>
            </a:r>
            <a:endParaRPr lang="en-GB" sz="2400" dirty="0"/>
          </a:p>
        </p:txBody>
      </p:sp>
      <p:sp>
        <p:nvSpPr>
          <p:cNvPr id="4" name="Rechthoek 3">
            <a:extLst>
              <a:ext uri="{FF2B5EF4-FFF2-40B4-BE49-F238E27FC236}">
                <a16:creationId xmlns:a16="http://schemas.microsoft.com/office/drawing/2014/main" id="{3FC87C45-898F-543D-D7CC-387A7AD2CCE1}"/>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hoek 4">
            <a:extLst>
              <a:ext uri="{FF2B5EF4-FFF2-40B4-BE49-F238E27FC236}">
                <a16:creationId xmlns:a16="http://schemas.microsoft.com/office/drawing/2014/main" id="{671DA428-1E07-D12B-12AB-37A997C9A9E7}"/>
              </a:ext>
            </a:extLst>
          </p:cNvPr>
          <p:cNvSpPr/>
          <p:nvPr/>
        </p:nvSpPr>
        <p:spPr>
          <a:xfrm>
            <a:off x="722791" y="1825625"/>
            <a:ext cx="10326209" cy="1789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1991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FA76F-37CB-3891-B790-BC57C2ECB358}"/>
              </a:ext>
            </a:extLst>
          </p:cNvPr>
          <p:cNvSpPr>
            <a:spLocks noGrp="1"/>
          </p:cNvSpPr>
          <p:nvPr>
            <p:ph type="title"/>
          </p:nvPr>
        </p:nvSpPr>
        <p:spPr/>
        <p:txBody>
          <a:bodyPr/>
          <a:lstStyle/>
          <a:p>
            <a:r>
              <a:rPr lang="en-US" sz="4400" kern="1200" dirty="0">
                <a:solidFill>
                  <a:schemeClr val="accent1"/>
                </a:solidFill>
                <a:ea typeface="+mj-ea"/>
                <a:cs typeface="+mj-cs"/>
              </a:rPr>
              <a:t>Economic growth and freight transport</a:t>
            </a:r>
            <a:endParaRPr lang="en-GB" dirty="0"/>
          </a:p>
        </p:txBody>
      </p:sp>
      <p:sp>
        <p:nvSpPr>
          <p:cNvPr id="3" name="Tijdelijke aanduiding voor inhoud 2">
            <a:extLst>
              <a:ext uri="{FF2B5EF4-FFF2-40B4-BE49-F238E27FC236}">
                <a16:creationId xmlns:a16="http://schemas.microsoft.com/office/drawing/2014/main" id="{1BE50901-52FC-7DAC-0DB0-F85575E4CDAD}"/>
              </a:ext>
            </a:extLst>
          </p:cNvPr>
          <p:cNvSpPr>
            <a:spLocks noGrp="1"/>
          </p:cNvSpPr>
          <p:nvPr>
            <p:ph idx="1"/>
          </p:nvPr>
        </p:nvSpPr>
        <p:spPr>
          <a:xfrm>
            <a:off x="838200" y="1577051"/>
            <a:ext cx="5068749" cy="4915824"/>
          </a:xfrm>
        </p:spPr>
        <p:txBody>
          <a:bodyPr>
            <a:normAutofit fontScale="77500" lnSpcReduction="20000"/>
          </a:bodyPr>
          <a:lstStyle/>
          <a:p>
            <a:pPr marL="0" indent="0">
              <a:buNone/>
            </a:pPr>
            <a:r>
              <a:rPr lang="en-GB" sz="2900" dirty="0">
                <a:effectLst/>
                <a:latin typeface="+mj-lt"/>
              </a:rPr>
              <a:t>Relationship between GDP and freight transport in the Netherlands (KiM, 2006, on the right) shows that th</a:t>
            </a:r>
            <a:r>
              <a:rPr lang="en-GB" dirty="0">
                <a:latin typeface="+mj-lt"/>
              </a:rPr>
              <a:t>e net increase in transport performance can largely be explained by relatively strong growth in international flows on top of modest growth in the domestic economy:</a:t>
            </a:r>
          </a:p>
          <a:p>
            <a:r>
              <a:rPr lang="en-GB" dirty="0">
                <a:solidFill>
                  <a:srgbClr val="FF0000"/>
                </a:solidFill>
                <a:latin typeface="+mj-lt"/>
              </a:rPr>
              <a:t>Development of the GDP</a:t>
            </a:r>
          </a:p>
          <a:p>
            <a:r>
              <a:rPr lang="en-GB" dirty="0">
                <a:solidFill>
                  <a:srgbClr val="00B050"/>
                </a:solidFill>
                <a:latin typeface="+mj-lt"/>
              </a:rPr>
              <a:t>Growth of:</a:t>
            </a:r>
          </a:p>
          <a:p>
            <a:pPr lvl="1"/>
            <a:r>
              <a:rPr lang="en-GB" dirty="0">
                <a:solidFill>
                  <a:srgbClr val="00B050"/>
                </a:solidFill>
                <a:latin typeface="+mj-lt"/>
              </a:rPr>
              <a:t>The building sector</a:t>
            </a:r>
          </a:p>
          <a:p>
            <a:pPr lvl="1"/>
            <a:r>
              <a:rPr lang="en-GB" dirty="0">
                <a:solidFill>
                  <a:srgbClr val="00B050"/>
                </a:solidFill>
                <a:latin typeface="+mj-lt"/>
              </a:rPr>
              <a:t>The service industry</a:t>
            </a:r>
          </a:p>
          <a:p>
            <a:r>
              <a:rPr lang="en-GB" dirty="0">
                <a:solidFill>
                  <a:srgbClr val="00B050"/>
                </a:solidFill>
                <a:latin typeface="+mj-lt"/>
              </a:rPr>
              <a:t>Decline of the agricultural sector</a:t>
            </a:r>
            <a:r>
              <a:rPr lang="en-GB" dirty="0">
                <a:latin typeface="+mj-lt"/>
              </a:rPr>
              <a:t>	</a:t>
            </a:r>
          </a:p>
          <a:p>
            <a:pPr marL="0" indent="0">
              <a:buNone/>
            </a:pPr>
            <a:r>
              <a:rPr lang="en-GB" dirty="0">
                <a:latin typeface="+mj-lt"/>
              </a:rPr>
              <a:t>Although the numbers have changed since then, this pattern that can be seen on the figure has remained largely the same for the Netherlands (</a:t>
            </a:r>
            <a:r>
              <a:rPr lang="en-GB" dirty="0" err="1">
                <a:latin typeface="+mj-lt"/>
              </a:rPr>
              <a:t>KiM</a:t>
            </a:r>
            <a:r>
              <a:rPr lang="en-GB" dirty="0">
                <a:latin typeface="+mj-lt"/>
              </a:rPr>
              <a:t>, 2019)	</a:t>
            </a:r>
          </a:p>
        </p:txBody>
      </p:sp>
      <p:sp>
        <p:nvSpPr>
          <p:cNvPr id="4" name="Rechthoek 3">
            <a:extLst>
              <a:ext uri="{FF2B5EF4-FFF2-40B4-BE49-F238E27FC236}">
                <a16:creationId xmlns:a16="http://schemas.microsoft.com/office/drawing/2014/main" id="{3FC87C45-898F-543D-D7CC-387A7AD2CCE1}"/>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8">
            <a:extLst>
              <a:ext uri="{FF2B5EF4-FFF2-40B4-BE49-F238E27FC236}">
                <a16:creationId xmlns:a16="http://schemas.microsoft.com/office/drawing/2014/main" id="{750A503A-C8B1-B499-8B92-25CDBCECB9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6949" y="1836275"/>
            <a:ext cx="6101859" cy="3185449"/>
          </a:xfrm>
          <a:prstGeom prst="rect">
            <a:avLst/>
          </a:prstGeom>
          <a:noFill/>
          <a:ln>
            <a:noFill/>
          </a:ln>
        </p:spPr>
      </p:pic>
      <p:sp>
        <p:nvSpPr>
          <p:cNvPr id="9" name="Tekstvak 8">
            <a:extLst>
              <a:ext uri="{FF2B5EF4-FFF2-40B4-BE49-F238E27FC236}">
                <a16:creationId xmlns:a16="http://schemas.microsoft.com/office/drawing/2014/main" id="{94FD65E6-E5F2-4015-2755-2F7ED8D37C4B}"/>
              </a:ext>
            </a:extLst>
          </p:cNvPr>
          <p:cNvSpPr txBox="1"/>
          <p:nvPr/>
        </p:nvSpPr>
        <p:spPr>
          <a:xfrm>
            <a:off x="5906949" y="5073200"/>
            <a:ext cx="6094520" cy="415498"/>
          </a:xfrm>
          <a:prstGeom prst="rect">
            <a:avLst/>
          </a:prstGeom>
          <a:noFill/>
        </p:spPr>
        <p:txBody>
          <a:bodyPr wrap="square">
            <a:spAutoFit/>
          </a:bodyPr>
          <a:lstStyle/>
          <a:p>
            <a:r>
              <a:rPr lang="en-GB" sz="1200" i="1" dirty="0">
                <a:latin typeface="+mj-lt"/>
              </a:rPr>
              <a:t>Causal analysis of changes in yearly transport performance (</a:t>
            </a:r>
            <a:r>
              <a:rPr lang="en-GB" sz="1200" i="1" dirty="0" err="1">
                <a:latin typeface="+mj-lt"/>
              </a:rPr>
              <a:t>KiM</a:t>
            </a:r>
            <a:r>
              <a:rPr lang="en-GB" sz="1200" i="1" dirty="0">
                <a:latin typeface="+mj-lt"/>
              </a:rPr>
              <a:t>, 2006)</a:t>
            </a:r>
          </a:p>
          <a:p>
            <a:r>
              <a:rPr lang="en-GB" sz="900" i="1" dirty="0">
                <a:latin typeface="+mj-lt"/>
              </a:rPr>
              <a:t>(Taken from Chapter 4, page 15)</a:t>
            </a:r>
          </a:p>
        </p:txBody>
      </p:sp>
      <p:sp>
        <p:nvSpPr>
          <p:cNvPr id="6" name="Rechthoek 5">
            <a:extLst>
              <a:ext uri="{FF2B5EF4-FFF2-40B4-BE49-F238E27FC236}">
                <a16:creationId xmlns:a16="http://schemas.microsoft.com/office/drawing/2014/main" id="{6DD3E3B2-E95F-7DA8-1A23-EE5C570F0D26}"/>
              </a:ext>
            </a:extLst>
          </p:cNvPr>
          <p:cNvSpPr/>
          <p:nvPr/>
        </p:nvSpPr>
        <p:spPr>
          <a:xfrm>
            <a:off x="8621486" y="1623527"/>
            <a:ext cx="1772816" cy="1184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hoek 6">
            <a:extLst>
              <a:ext uri="{FF2B5EF4-FFF2-40B4-BE49-F238E27FC236}">
                <a16:creationId xmlns:a16="http://schemas.microsoft.com/office/drawing/2014/main" id="{8FB872D7-CDAD-A564-7545-E0C8CB86EF8E}"/>
              </a:ext>
            </a:extLst>
          </p:cNvPr>
          <p:cNvSpPr/>
          <p:nvPr/>
        </p:nvSpPr>
        <p:spPr>
          <a:xfrm>
            <a:off x="7001069" y="2859990"/>
            <a:ext cx="5000399" cy="180531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kstvak 9">
            <a:extLst>
              <a:ext uri="{FF2B5EF4-FFF2-40B4-BE49-F238E27FC236}">
                <a16:creationId xmlns:a16="http://schemas.microsoft.com/office/drawing/2014/main" id="{2198BD0E-CFA0-59E1-5930-347276E1D917}"/>
              </a:ext>
            </a:extLst>
          </p:cNvPr>
          <p:cNvSpPr txBox="1"/>
          <p:nvPr/>
        </p:nvSpPr>
        <p:spPr>
          <a:xfrm>
            <a:off x="5248532" y="6536907"/>
            <a:ext cx="8170905" cy="230832"/>
          </a:xfrm>
          <a:prstGeom prst="rect">
            <a:avLst/>
          </a:prstGeom>
          <a:noFill/>
        </p:spPr>
        <p:txBody>
          <a:bodyPr wrap="square">
            <a:spAutoFit/>
          </a:bodyPr>
          <a:lstStyle/>
          <a:p>
            <a:r>
              <a:rPr lang="en-GB" sz="900" dirty="0" err="1"/>
              <a:t>KiM</a:t>
            </a:r>
            <a:r>
              <a:rPr lang="en-GB" sz="900" dirty="0"/>
              <a:t>, (2006), </a:t>
            </a:r>
            <a:r>
              <a:rPr lang="en-GB" sz="900" dirty="0" err="1"/>
              <a:t>Mobiliteitsbalans</a:t>
            </a:r>
            <a:r>
              <a:rPr lang="en-GB" sz="900" dirty="0"/>
              <a:t> (in Dutch), Netherlands Institute for Transport Policy Analysis, Ministry of Infrastructure &amp; Environment, The Hague.</a:t>
            </a:r>
          </a:p>
        </p:txBody>
      </p:sp>
    </p:spTree>
    <p:extLst>
      <p:ext uri="{BB962C8B-B14F-4D97-AF65-F5344CB8AC3E}">
        <p14:creationId xmlns:p14="http://schemas.microsoft.com/office/powerpoint/2010/main" val="404900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FA76F-37CB-3891-B790-BC57C2ECB358}"/>
              </a:ext>
            </a:extLst>
          </p:cNvPr>
          <p:cNvSpPr>
            <a:spLocks noGrp="1"/>
          </p:cNvSpPr>
          <p:nvPr>
            <p:ph type="title"/>
          </p:nvPr>
        </p:nvSpPr>
        <p:spPr/>
        <p:txBody>
          <a:bodyPr/>
          <a:lstStyle/>
          <a:p>
            <a:r>
              <a:rPr lang="en-US" sz="4400" kern="1200" dirty="0" err="1">
                <a:solidFill>
                  <a:schemeClr val="accent1"/>
                </a:solidFill>
                <a:ea typeface="+mj-ea"/>
                <a:cs typeface="+mj-cs"/>
              </a:rPr>
              <a:t>Globalisation</a:t>
            </a:r>
            <a:r>
              <a:rPr lang="en-US" sz="4400" kern="1200" dirty="0">
                <a:solidFill>
                  <a:schemeClr val="accent1"/>
                </a:solidFill>
                <a:ea typeface="+mj-ea"/>
                <a:cs typeface="+mj-cs"/>
              </a:rPr>
              <a:t> and trade</a:t>
            </a:r>
          </a:p>
        </p:txBody>
      </p:sp>
      <p:sp>
        <p:nvSpPr>
          <p:cNvPr id="3" name="Tijdelijke aanduiding voor inhoud 2">
            <a:extLst>
              <a:ext uri="{FF2B5EF4-FFF2-40B4-BE49-F238E27FC236}">
                <a16:creationId xmlns:a16="http://schemas.microsoft.com/office/drawing/2014/main" id="{1BE50901-52FC-7DAC-0DB0-F85575E4CDAD}"/>
              </a:ext>
            </a:extLst>
          </p:cNvPr>
          <p:cNvSpPr>
            <a:spLocks noGrp="1"/>
          </p:cNvSpPr>
          <p:nvPr>
            <p:ph idx="1"/>
          </p:nvPr>
        </p:nvSpPr>
        <p:spPr>
          <a:xfrm>
            <a:off x="769286" y="2542092"/>
            <a:ext cx="5600416" cy="4351338"/>
          </a:xfrm>
        </p:spPr>
        <p:txBody>
          <a:bodyPr>
            <a:normAutofit/>
          </a:bodyPr>
          <a:lstStyle/>
          <a:p>
            <a:pPr marL="0" indent="0">
              <a:buNone/>
            </a:pPr>
            <a:r>
              <a:rPr lang="en-GB" sz="2400" dirty="0">
                <a:latin typeface="+mj-lt"/>
              </a:rPr>
              <a:t>Complex global trading networks have been developed to exploit:</a:t>
            </a:r>
          </a:p>
          <a:p>
            <a:pPr lvl="1"/>
            <a:r>
              <a:rPr lang="en-GB" dirty="0">
                <a:latin typeface="+mj-lt"/>
              </a:rPr>
              <a:t>labour cost differences; </a:t>
            </a:r>
          </a:p>
          <a:p>
            <a:pPr lvl="1"/>
            <a:r>
              <a:rPr lang="en-GB" dirty="0">
                <a:latin typeface="+mj-lt"/>
              </a:rPr>
              <a:t>regional production specialization; </a:t>
            </a:r>
          </a:p>
          <a:p>
            <a:pPr lvl="1"/>
            <a:r>
              <a:rPr lang="en-GB" dirty="0">
                <a:latin typeface="+mj-lt"/>
              </a:rPr>
              <a:t>global product differentiation opportunities; </a:t>
            </a:r>
          </a:p>
          <a:p>
            <a:pPr lvl="1"/>
            <a:r>
              <a:rPr lang="en-GB" dirty="0">
                <a:latin typeface="+mj-lt"/>
              </a:rPr>
              <a:t>availability of raw materials in particular countries. </a:t>
            </a:r>
          </a:p>
          <a:p>
            <a:pPr marL="457200" lvl="1" indent="0">
              <a:buNone/>
            </a:pPr>
            <a:endParaRPr lang="en-GB" dirty="0">
              <a:latin typeface="+mj-lt"/>
            </a:endParaRPr>
          </a:p>
          <a:p>
            <a:pPr marL="457200" lvl="1" indent="0">
              <a:buNone/>
            </a:pPr>
            <a:endParaRPr lang="en-GB" dirty="0">
              <a:latin typeface="+mj-lt"/>
            </a:endParaRPr>
          </a:p>
          <a:p>
            <a:pPr lvl="1"/>
            <a:endParaRPr lang="en-GB" dirty="0">
              <a:latin typeface="+mj-lt"/>
            </a:endParaRPr>
          </a:p>
        </p:txBody>
      </p:sp>
      <p:sp>
        <p:nvSpPr>
          <p:cNvPr id="4" name="Rechthoek 3">
            <a:extLst>
              <a:ext uri="{FF2B5EF4-FFF2-40B4-BE49-F238E27FC236}">
                <a16:creationId xmlns:a16="http://schemas.microsoft.com/office/drawing/2014/main" id="{3FC87C45-898F-543D-D7CC-387A7AD2CCE1}"/>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kstvak 10">
            <a:extLst>
              <a:ext uri="{FF2B5EF4-FFF2-40B4-BE49-F238E27FC236}">
                <a16:creationId xmlns:a16="http://schemas.microsoft.com/office/drawing/2014/main" id="{72F993C2-A821-ABB8-965A-299287EF0D49}"/>
              </a:ext>
            </a:extLst>
          </p:cNvPr>
          <p:cNvSpPr txBox="1"/>
          <p:nvPr/>
        </p:nvSpPr>
        <p:spPr>
          <a:xfrm>
            <a:off x="6543040" y="5704708"/>
            <a:ext cx="6096000" cy="230832"/>
          </a:xfrm>
          <a:prstGeom prst="rect">
            <a:avLst/>
          </a:prstGeom>
          <a:noFill/>
        </p:spPr>
        <p:txBody>
          <a:bodyPr wrap="square">
            <a:spAutoFit/>
          </a:bodyPr>
          <a:lstStyle/>
          <a:p>
            <a:r>
              <a:rPr lang="en-GB" sz="900" dirty="0">
                <a:hlinkClick r:id="rId2"/>
              </a:rPr>
              <a:t>Trade deal - Free image on </a:t>
            </a:r>
            <a:r>
              <a:rPr lang="en-GB" sz="900" dirty="0" err="1">
                <a:hlinkClick r:id="rId2"/>
              </a:rPr>
              <a:t>Pixabay</a:t>
            </a:r>
            <a:r>
              <a:rPr lang="en-GB" sz="900" dirty="0"/>
              <a:t> </a:t>
            </a:r>
          </a:p>
        </p:txBody>
      </p:sp>
      <p:pic>
        <p:nvPicPr>
          <p:cNvPr id="10" name="Afbeelding 9">
            <a:extLst>
              <a:ext uri="{FF2B5EF4-FFF2-40B4-BE49-F238E27FC236}">
                <a16:creationId xmlns:a16="http://schemas.microsoft.com/office/drawing/2014/main" id="{6E19C058-F00D-6C18-76DB-E344185B2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040" y="2258722"/>
            <a:ext cx="5152876" cy="3445986"/>
          </a:xfrm>
          <a:prstGeom prst="rect">
            <a:avLst/>
          </a:prstGeom>
        </p:spPr>
      </p:pic>
      <p:sp>
        <p:nvSpPr>
          <p:cNvPr id="7" name="TextBox 6">
            <a:extLst>
              <a:ext uri="{FF2B5EF4-FFF2-40B4-BE49-F238E27FC236}">
                <a16:creationId xmlns:a16="http://schemas.microsoft.com/office/drawing/2014/main" id="{0C80005B-8CAE-613A-1D7F-0C4FAE1D7DC2}"/>
              </a:ext>
            </a:extLst>
          </p:cNvPr>
          <p:cNvSpPr txBox="1"/>
          <p:nvPr/>
        </p:nvSpPr>
        <p:spPr>
          <a:xfrm>
            <a:off x="769286" y="1381559"/>
            <a:ext cx="10515600" cy="830997"/>
          </a:xfrm>
          <a:prstGeom prst="rect">
            <a:avLst/>
          </a:prstGeom>
          <a:noFill/>
        </p:spPr>
        <p:txBody>
          <a:bodyPr wrap="square">
            <a:spAutoFit/>
          </a:bodyPr>
          <a:lstStyle/>
          <a:p>
            <a:pPr marL="0" indent="0">
              <a:buNone/>
            </a:pPr>
            <a:r>
              <a:rPr lang="en-GB" sz="2400" dirty="0">
                <a:latin typeface="+mj-lt"/>
              </a:rPr>
              <a:t>Removing constraints on cross-border movement and reducing related barrier costs has provided great stimulus to the development of global trade.</a:t>
            </a:r>
          </a:p>
        </p:txBody>
      </p:sp>
    </p:spTree>
    <p:extLst>
      <p:ext uri="{BB962C8B-B14F-4D97-AF65-F5344CB8AC3E}">
        <p14:creationId xmlns:p14="http://schemas.microsoft.com/office/powerpoint/2010/main" val="1022556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EFC8F-2681-D7EE-E672-BCABA46249A8}"/>
              </a:ext>
            </a:extLst>
          </p:cNvPr>
          <p:cNvSpPr>
            <a:spLocks noGrp="1"/>
          </p:cNvSpPr>
          <p:nvPr>
            <p:ph type="title"/>
          </p:nvPr>
        </p:nvSpPr>
        <p:spPr/>
        <p:txBody>
          <a:bodyPr/>
          <a:lstStyle/>
          <a:p>
            <a:r>
              <a:rPr lang="en-GB" dirty="0">
                <a:solidFill>
                  <a:schemeClr val="accent1"/>
                </a:solidFill>
              </a:rPr>
              <a:t>Globalisation</a:t>
            </a:r>
          </a:p>
        </p:txBody>
      </p:sp>
      <p:sp>
        <p:nvSpPr>
          <p:cNvPr id="3" name="Tijdelijke aanduiding voor inhoud 2">
            <a:extLst>
              <a:ext uri="{FF2B5EF4-FFF2-40B4-BE49-F238E27FC236}">
                <a16:creationId xmlns:a16="http://schemas.microsoft.com/office/drawing/2014/main" id="{E484FAC3-E410-FCCA-BFF6-1EB2F4304C2D}"/>
              </a:ext>
            </a:extLst>
          </p:cNvPr>
          <p:cNvSpPr>
            <a:spLocks noGrp="1"/>
          </p:cNvSpPr>
          <p:nvPr>
            <p:ph idx="1"/>
          </p:nvPr>
        </p:nvSpPr>
        <p:spPr>
          <a:xfrm>
            <a:off x="838200" y="1630892"/>
            <a:ext cx="10924713" cy="4351338"/>
          </a:xfrm>
        </p:spPr>
        <p:txBody>
          <a:bodyPr>
            <a:normAutofit/>
          </a:bodyPr>
          <a:lstStyle/>
          <a:p>
            <a:pPr marL="0" indent="0">
              <a:buNone/>
            </a:pPr>
            <a:r>
              <a:rPr lang="en-GB" sz="3200" dirty="0">
                <a:latin typeface="+mj-lt"/>
              </a:rPr>
              <a:t>Globalisation supports changes in supply chain architectures, which include:</a:t>
            </a:r>
          </a:p>
          <a:p>
            <a:pPr lvl="1"/>
            <a:r>
              <a:rPr lang="en-GB" sz="2800" dirty="0">
                <a:latin typeface="+mj-lt"/>
              </a:rPr>
              <a:t>Vertical re-organisation, to serve more diverse consumer needs (see next)</a:t>
            </a:r>
          </a:p>
          <a:p>
            <a:pPr lvl="1"/>
            <a:r>
              <a:rPr lang="en-GB" sz="2800" dirty="0">
                <a:latin typeface="+mj-lt"/>
              </a:rPr>
              <a:t>Horizonal rationalisation, to reduce pressure on product costs (see next)</a:t>
            </a:r>
          </a:p>
          <a:p>
            <a:pPr lvl="1"/>
            <a:endParaRPr lang="en-GB" sz="3200" dirty="0">
              <a:latin typeface="+mj-lt"/>
            </a:endParaRPr>
          </a:p>
          <a:p>
            <a:pPr lvl="1"/>
            <a:endParaRPr lang="en-GB" sz="3200" dirty="0">
              <a:latin typeface="+mj-lt"/>
            </a:endParaRPr>
          </a:p>
        </p:txBody>
      </p:sp>
      <p:sp>
        <p:nvSpPr>
          <p:cNvPr id="4" name="Rechthoek 3">
            <a:extLst>
              <a:ext uri="{FF2B5EF4-FFF2-40B4-BE49-F238E27FC236}">
                <a16:creationId xmlns:a16="http://schemas.microsoft.com/office/drawing/2014/main" id="{50805B35-3F17-7E71-2BAE-175EB0544F16}"/>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fbeelding 5">
            <a:extLst>
              <a:ext uri="{FF2B5EF4-FFF2-40B4-BE49-F238E27FC236}">
                <a16:creationId xmlns:a16="http://schemas.microsoft.com/office/drawing/2014/main" id="{584B5E25-FC97-CF18-E37B-38CB42755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351" y="4099668"/>
            <a:ext cx="5617948" cy="2387628"/>
          </a:xfrm>
          <a:prstGeom prst="rect">
            <a:avLst/>
          </a:prstGeom>
        </p:spPr>
      </p:pic>
      <p:sp>
        <p:nvSpPr>
          <p:cNvPr id="8" name="Tekstvak 7">
            <a:extLst>
              <a:ext uri="{FF2B5EF4-FFF2-40B4-BE49-F238E27FC236}">
                <a16:creationId xmlns:a16="http://schemas.microsoft.com/office/drawing/2014/main" id="{E4DC0B8C-BC34-9E50-6DE2-AE6D5D8992BF}"/>
              </a:ext>
            </a:extLst>
          </p:cNvPr>
          <p:cNvSpPr txBox="1"/>
          <p:nvPr/>
        </p:nvSpPr>
        <p:spPr>
          <a:xfrm>
            <a:off x="2495465" y="6487296"/>
            <a:ext cx="6094520" cy="507831"/>
          </a:xfrm>
          <a:prstGeom prst="rect">
            <a:avLst/>
          </a:prstGeom>
          <a:noFill/>
        </p:spPr>
        <p:txBody>
          <a:bodyPr wrap="square">
            <a:spAutoFit/>
          </a:bodyPr>
          <a:lstStyle/>
          <a:p>
            <a:r>
              <a:rPr lang="en-US" sz="900" dirty="0">
                <a:hlinkClick r:id="rId3"/>
              </a:rPr>
              <a:t>International network - Free image on </a:t>
            </a:r>
            <a:r>
              <a:rPr lang="en-US" sz="900" dirty="0" err="1">
                <a:hlinkClick r:id="rId3"/>
              </a:rPr>
              <a:t>Pixabay</a:t>
            </a:r>
            <a:endParaRPr lang="en-GB" sz="900" dirty="0"/>
          </a:p>
          <a:p>
            <a:endParaRPr lang="en-GB" dirty="0"/>
          </a:p>
        </p:txBody>
      </p:sp>
    </p:spTree>
    <p:extLst>
      <p:ext uri="{BB962C8B-B14F-4D97-AF65-F5344CB8AC3E}">
        <p14:creationId xmlns:p14="http://schemas.microsoft.com/office/powerpoint/2010/main" val="3365918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50C92-7A8A-F479-C6FC-20D0E681F563}"/>
              </a:ext>
            </a:extLst>
          </p:cNvPr>
          <p:cNvSpPr>
            <a:spLocks noGrp="1"/>
          </p:cNvSpPr>
          <p:nvPr>
            <p:ph type="title"/>
          </p:nvPr>
        </p:nvSpPr>
        <p:spPr/>
        <p:txBody>
          <a:bodyPr/>
          <a:lstStyle/>
          <a:p>
            <a:r>
              <a:rPr lang="en-GB" dirty="0">
                <a:solidFill>
                  <a:schemeClr val="accent1"/>
                </a:solidFill>
              </a:rPr>
              <a:t>Vertical re-organisation</a:t>
            </a:r>
          </a:p>
        </p:txBody>
      </p:sp>
      <p:sp>
        <p:nvSpPr>
          <p:cNvPr id="3" name="Tijdelijke aanduiding voor inhoud 2">
            <a:extLst>
              <a:ext uri="{FF2B5EF4-FFF2-40B4-BE49-F238E27FC236}">
                <a16:creationId xmlns:a16="http://schemas.microsoft.com/office/drawing/2014/main" id="{63A620FE-C511-80BA-5872-5137EF4FAEB7}"/>
              </a:ext>
            </a:extLst>
          </p:cNvPr>
          <p:cNvSpPr>
            <a:spLocks noGrp="1"/>
          </p:cNvSpPr>
          <p:nvPr>
            <p:ph idx="1"/>
          </p:nvPr>
        </p:nvSpPr>
        <p:spPr>
          <a:xfrm>
            <a:off x="838200" y="1825624"/>
            <a:ext cx="5467164" cy="5032375"/>
          </a:xfrm>
        </p:spPr>
        <p:txBody>
          <a:bodyPr>
            <a:normAutofit fontScale="92500" lnSpcReduction="20000"/>
          </a:bodyPr>
          <a:lstStyle/>
          <a:p>
            <a:pPr marL="0" indent="0">
              <a:buNone/>
            </a:pPr>
            <a:r>
              <a:rPr lang="en-GB" sz="2600" dirty="0">
                <a:latin typeface="+mj-lt"/>
              </a:rPr>
              <a:t>Due to mass-individualisation, a vertical re-organisation has taken place in the supply chain</a:t>
            </a:r>
          </a:p>
          <a:p>
            <a:pPr marL="0" indent="0">
              <a:buNone/>
            </a:pPr>
            <a:br>
              <a:rPr lang="en-GB" sz="2600" dirty="0">
                <a:latin typeface="+mj-lt"/>
              </a:rPr>
            </a:br>
            <a:r>
              <a:rPr lang="en-GB" sz="2600" dirty="0">
                <a:latin typeface="+mj-lt"/>
              </a:rPr>
              <a:t>Vertical re-organisation:</a:t>
            </a:r>
          </a:p>
          <a:p>
            <a:pPr marL="0" indent="0">
              <a:buNone/>
            </a:pPr>
            <a:endParaRPr lang="en-GB" sz="2600" dirty="0">
              <a:latin typeface="+mj-lt"/>
            </a:endParaRPr>
          </a:p>
          <a:p>
            <a:pPr marL="0" indent="0">
              <a:buNone/>
            </a:pPr>
            <a:br>
              <a:rPr lang="en-GB" sz="2600" dirty="0">
                <a:latin typeface="+mj-lt"/>
              </a:rPr>
            </a:br>
            <a:endParaRPr lang="en-GB" sz="2600" dirty="0">
              <a:latin typeface="+mj-lt"/>
            </a:endParaRPr>
          </a:p>
          <a:p>
            <a:pPr marL="0" indent="0">
              <a:buNone/>
            </a:pPr>
            <a:endParaRPr lang="en-GB" sz="2600" dirty="0">
              <a:latin typeface="+mj-lt"/>
            </a:endParaRPr>
          </a:p>
          <a:p>
            <a:pPr marL="0" indent="0">
              <a:buNone/>
            </a:pPr>
            <a:endParaRPr lang="en-GB" sz="2600" dirty="0">
              <a:latin typeface="+mj-lt"/>
            </a:endParaRPr>
          </a:p>
          <a:p>
            <a:pPr marL="0" indent="0">
              <a:buNone/>
            </a:pPr>
            <a:r>
              <a:rPr lang="en-GB" sz="2600" dirty="0">
                <a:latin typeface="+mj-lt"/>
              </a:rPr>
              <a:t>Mass-individualisation in logistics has 2 main dimensions:</a:t>
            </a:r>
          </a:p>
          <a:p>
            <a:pPr lvl="1"/>
            <a:r>
              <a:rPr lang="en-GB" sz="2000" dirty="0">
                <a:latin typeface="+mj-lt"/>
              </a:rPr>
              <a:t>Product/service customisation</a:t>
            </a:r>
          </a:p>
          <a:p>
            <a:pPr lvl="1"/>
            <a:r>
              <a:rPr lang="en-GB" sz="2000" dirty="0">
                <a:latin typeface="+mj-lt"/>
              </a:rPr>
              <a:t>Increased responsiveness of services</a:t>
            </a:r>
          </a:p>
          <a:p>
            <a:pPr marL="457200" lvl="1" indent="0">
              <a:buNone/>
            </a:pPr>
            <a:r>
              <a:rPr lang="en-GB" sz="2400" dirty="0">
                <a:latin typeface="+mj-lt"/>
              </a:rPr>
              <a:t>				</a:t>
            </a:r>
          </a:p>
        </p:txBody>
      </p:sp>
      <p:sp>
        <p:nvSpPr>
          <p:cNvPr id="4" name="Rechthoek 3">
            <a:extLst>
              <a:ext uri="{FF2B5EF4-FFF2-40B4-BE49-F238E27FC236}">
                <a16:creationId xmlns:a16="http://schemas.microsoft.com/office/drawing/2014/main" id="{59CE9D24-CC8F-4494-3D7D-82D4200FE4B7}"/>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0">
            <a:extLst>
              <a:ext uri="{FF2B5EF4-FFF2-40B4-BE49-F238E27FC236}">
                <a16:creationId xmlns:a16="http://schemas.microsoft.com/office/drawing/2014/main" id="{6995B14A-1E81-0233-9BF6-D8204C0190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2901" y="1825625"/>
            <a:ext cx="4648200" cy="3048000"/>
          </a:xfrm>
          <a:prstGeom prst="rect">
            <a:avLst/>
          </a:prstGeom>
          <a:noFill/>
          <a:ln>
            <a:noFill/>
          </a:ln>
        </p:spPr>
      </p:pic>
      <p:sp>
        <p:nvSpPr>
          <p:cNvPr id="12" name="Tekstvak 11">
            <a:extLst>
              <a:ext uri="{FF2B5EF4-FFF2-40B4-BE49-F238E27FC236}">
                <a16:creationId xmlns:a16="http://schemas.microsoft.com/office/drawing/2014/main" id="{3540F8F2-F3F2-EEC2-DFBF-F42D04149416}"/>
              </a:ext>
            </a:extLst>
          </p:cNvPr>
          <p:cNvSpPr txBox="1"/>
          <p:nvPr/>
        </p:nvSpPr>
        <p:spPr>
          <a:xfrm>
            <a:off x="6771140" y="5463387"/>
            <a:ext cx="5420860" cy="861774"/>
          </a:xfrm>
          <a:prstGeom prst="rect">
            <a:avLst/>
          </a:prstGeom>
          <a:noFill/>
          <a:ln>
            <a:noFill/>
          </a:ln>
        </p:spPr>
        <p:txBody>
          <a:bodyPr wrap="square">
            <a:spAutoFit/>
          </a:bodyPr>
          <a:lstStyle/>
          <a:p>
            <a:pPr marL="0" indent="0">
              <a:buNone/>
            </a:pPr>
            <a:r>
              <a:rPr lang="en-GB" sz="1200" dirty="0">
                <a:latin typeface="+mj-lt"/>
              </a:rPr>
              <a:t>• </a:t>
            </a:r>
            <a:r>
              <a:rPr lang="en-GB" sz="1200" dirty="0">
                <a:solidFill>
                  <a:srgbClr val="FF0000"/>
                </a:solidFill>
                <a:latin typeface="+mj-lt"/>
              </a:rPr>
              <a:t>Top right</a:t>
            </a:r>
            <a:r>
              <a:rPr lang="en-GB" sz="1200" dirty="0">
                <a:latin typeface="+mj-lt"/>
              </a:rPr>
              <a:t>: standard products with a long order lead time (e.g. smartphones, chips)</a:t>
            </a:r>
          </a:p>
          <a:p>
            <a:pPr marL="0" indent="0">
              <a:buNone/>
            </a:pPr>
            <a:r>
              <a:rPr lang="en-GB" sz="1200" dirty="0">
                <a:latin typeface="+mj-lt"/>
              </a:rPr>
              <a:t>• </a:t>
            </a:r>
            <a:r>
              <a:rPr lang="en-GB" sz="1200" dirty="0">
                <a:solidFill>
                  <a:srgbClr val="FFC000"/>
                </a:solidFill>
                <a:latin typeface="+mj-lt"/>
              </a:rPr>
              <a:t>Top left</a:t>
            </a:r>
            <a:r>
              <a:rPr lang="en-GB" sz="1200" dirty="0">
                <a:latin typeface="+mj-lt"/>
              </a:rPr>
              <a:t>: customised products with long order lead time (e.g. cars, machines)</a:t>
            </a:r>
          </a:p>
          <a:p>
            <a:pPr marL="0" indent="0">
              <a:buNone/>
            </a:pPr>
            <a:r>
              <a:rPr lang="en-GB" sz="1200" dirty="0">
                <a:latin typeface="+mj-lt"/>
              </a:rPr>
              <a:t>• </a:t>
            </a:r>
            <a:r>
              <a:rPr lang="en-GB" sz="1200" dirty="0">
                <a:solidFill>
                  <a:srgbClr val="00B0F0"/>
                </a:solidFill>
                <a:latin typeface="+mj-lt"/>
              </a:rPr>
              <a:t>Bottom right</a:t>
            </a:r>
            <a:r>
              <a:rPr lang="en-GB" sz="1200" dirty="0">
                <a:latin typeface="+mj-lt"/>
              </a:rPr>
              <a:t>: standard products with a short lead time (e.g. spare parts, medicines)</a:t>
            </a:r>
          </a:p>
          <a:p>
            <a:pPr marL="0" indent="0">
              <a:buNone/>
            </a:pPr>
            <a:r>
              <a:rPr lang="en-GB" sz="1200" dirty="0">
                <a:latin typeface="+mj-lt"/>
              </a:rPr>
              <a:t>• </a:t>
            </a:r>
            <a:r>
              <a:rPr lang="en-GB" sz="1200" dirty="0">
                <a:solidFill>
                  <a:srgbClr val="92D050"/>
                </a:solidFill>
                <a:latin typeface="+mj-lt"/>
              </a:rPr>
              <a:t>Bottom left</a:t>
            </a:r>
            <a:r>
              <a:rPr lang="en-GB" sz="1200" dirty="0">
                <a:latin typeface="+mj-lt"/>
              </a:rPr>
              <a:t>: customised products with a short lead time (e.g. fresh pizzas, flowers</a:t>
            </a:r>
            <a:r>
              <a:rPr lang="en-GB" sz="1400" dirty="0">
                <a:latin typeface="+mj-lt"/>
              </a:rPr>
              <a:t>)</a:t>
            </a:r>
          </a:p>
        </p:txBody>
      </p:sp>
      <p:sp>
        <p:nvSpPr>
          <p:cNvPr id="14" name="Tekstvak 13">
            <a:extLst>
              <a:ext uri="{FF2B5EF4-FFF2-40B4-BE49-F238E27FC236}">
                <a16:creationId xmlns:a16="http://schemas.microsoft.com/office/drawing/2014/main" id="{285C102C-D41B-4F31-0277-984CD3E141E3}"/>
              </a:ext>
            </a:extLst>
          </p:cNvPr>
          <p:cNvSpPr txBox="1"/>
          <p:nvPr/>
        </p:nvSpPr>
        <p:spPr>
          <a:xfrm>
            <a:off x="6771140" y="4860730"/>
            <a:ext cx="5420860" cy="415498"/>
          </a:xfrm>
          <a:prstGeom prst="rect">
            <a:avLst/>
          </a:prstGeom>
          <a:noFill/>
        </p:spPr>
        <p:txBody>
          <a:bodyPr wrap="square">
            <a:spAutoFit/>
          </a:bodyPr>
          <a:lstStyle/>
          <a:p>
            <a:r>
              <a:rPr lang="en-US" sz="1200" i="1" dirty="0">
                <a:effectLst/>
                <a:latin typeface="+mj-lt"/>
                <a:ea typeface="Times New Roman" panose="02020603050405020304" pitchFamily="18" charset="0"/>
              </a:rPr>
              <a:t>Chain </a:t>
            </a:r>
            <a:r>
              <a:rPr lang="en-GB" sz="1200" i="1" dirty="0">
                <a:effectLst/>
                <a:latin typeface="+mj-lt"/>
                <a:ea typeface="Times New Roman" panose="02020603050405020304" pitchFamily="18" charset="0"/>
              </a:rPr>
              <a:t>configurations in four demand segments (adapted from </a:t>
            </a:r>
            <a:r>
              <a:rPr lang="en-GB" sz="1200" i="1" dirty="0" err="1">
                <a:effectLst/>
                <a:latin typeface="+mj-lt"/>
                <a:ea typeface="Times New Roman" panose="02020603050405020304" pitchFamily="18" charset="0"/>
              </a:rPr>
              <a:t>Vermunt</a:t>
            </a:r>
            <a:r>
              <a:rPr lang="en-GB" sz="1200" i="1" dirty="0">
                <a:effectLst/>
                <a:latin typeface="+mj-lt"/>
                <a:ea typeface="Times New Roman" panose="02020603050405020304" pitchFamily="18" charset="0"/>
              </a:rPr>
              <a:t> at al., 2000)</a:t>
            </a:r>
          </a:p>
          <a:p>
            <a:r>
              <a:rPr lang="en-GB" sz="900" i="1" dirty="0">
                <a:latin typeface="+mj-lt"/>
                <a:ea typeface="Times New Roman" panose="02020603050405020304" pitchFamily="18" charset="0"/>
              </a:rPr>
              <a:t>(Taken from Chapter 4, page 16)</a:t>
            </a:r>
            <a:r>
              <a:rPr lang="en-GB" sz="900" i="1" dirty="0">
                <a:effectLst/>
                <a:latin typeface="+mj-lt"/>
                <a:ea typeface="Times New Roman" panose="02020603050405020304" pitchFamily="18" charset="0"/>
              </a:rPr>
              <a:t> </a:t>
            </a:r>
            <a:endParaRPr lang="en-GB" sz="900" i="1" dirty="0">
              <a:latin typeface="+mj-lt"/>
            </a:endParaRPr>
          </a:p>
        </p:txBody>
      </p:sp>
      <p:sp>
        <p:nvSpPr>
          <p:cNvPr id="15" name="Rechthoek 14">
            <a:extLst>
              <a:ext uri="{FF2B5EF4-FFF2-40B4-BE49-F238E27FC236}">
                <a16:creationId xmlns:a16="http://schemas.microsoft.com/office/drawing/2014/main" id="{5E140A8B-DEB3-C6D9-A6C4-164D4141F4BE}"/>
              </a:ext>
            </a:extLst>
          </p:cNvPr>
          <p:cNvSpPr/>
          <p:nvPr/>
        </p:nvSpPr>
        <p:spPr>
          <a:xfrm>
            <a:off x="9299369" y="2248172"/>
            <a:ext cx="1664378" cy="1104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hthoek 15">
            <a:extLst>
              <a:ext uri="{FF2B5EF4-FFF2-40B4-BE49-F238E27FC236}">
                <a16:creationId xmlns:a16="http://schemas.microsoft.com/office/drawing/2014/main" id="{D6738055-F7C0-E443-8F58-4753EA81DE05}"/>
              </a:ext>
            </a:extLst>
          </p:cNvPr>
          <p:cNvSpPr/>
          <p:nvPr/>
        </p:nvSpPr>
        <p:spPr>
          <a:xfrm>
            <a:off x="6872901" y="2238677"/>
            <a:ext cx="2381201" cy="110452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hthoek 16">
            <a:extLst>
              <a:ext uri="{FF2B5EF4-FFF2-40B4-BE49-F238E27FC236}">
                <a16:creationId xmlns:a16="http://schemas.microsoft.com/office/drawing/2014/main" id="{48B44D48-1CA4-53B1-E1B4-624CB23DE72E}"/>
              </a:ext>
            </a:extLst>
          </p:cNvPr>
          <p:cNvSpPr/>
          <p:nvPr/>
        </p:nvSpPr>
        <p:spPr>
          <a:xfrm>
            <a:off x="6872900" y="3386118"/>
            <a:ext cx="2381201" cy="123629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hthoek 17">
            <a:extLst>
              <a:ext uri="{FF2B5EF4-FFF2-40B4-BE49-F238E27FC236}">
                <a16:creationId xmlns:a16="http://schemas.microsoft.com/office/drawing/2014/main" id="{92CFE96F-20B2-DC94-6202-68703BA5CB20}"/>
              </a:ext>
            </a:extLst>
          </p:cNvPr>
          <p:cNvSpPr/>
          <p:nvPr/>
        </p:nvSpPr>
        <p:spPr>
          <a:xfrm>
            <a:off x="9308422" y="3386118"/>
            <a:ext cx="1664378" cy="123629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kstvak 5">
            <a:extLst>
              <a:ext uri="{FF2B5EF4-FFF2-40B4-BE49-F238E27FC236}">
                <a16:creationId xmlns:a16="http://schemas.microsoft.com/office/drawing/2014/main" id="{60919176-3E03-2393-0F98-98ECFAB3182A}"/>
              </a:ext>
            </a:extLst>
          </p:cNvPr>
          <p:cNvSpPr txBox="1"/>
          <p:nvPr/>
        </p:nvSpPr>
        <p:spPr>
          <a:xfrm>
            <a:off x="4487339" y="3141482"/>
            <a:ext cx="2040461" cy="1200329"/>
          </a:xfrm>
          <a:prstGeom prst="rect">
            <a:avLst/>
          </a:prstGeom>
          <a:noFill/>
        </p:spPr>
        <p:txBody>
          <a:bodyPr wrap="square">
            <a:spAutoFit/>
          </a:bodyPr>
          <a:lstStyle/>
          <a:p>
            <a:pPr marL="0" indent="0">
              <a:buNone/>
            </a:pPr>
            <a:endParaRPr lang="en-GB" sz="1800" dirty="0">
              <a:latin typeface="+mj-lt"/>
            </a:endParaRPr>
          </a:p>
          <a:p>
            <a:pPr marL="0" indent="0">
              <a:buNone/>
            </a:pPr>
            <a:r>
              <a:rPr lang="en-GB" sz="1800" dirty="0">
                <a:latin typeface="+mj-lt"/>
              </a:rPr>
              <a:t>increase in the demand for freight transport </a:t>
            </a:r>
          </a:p>
        </p:txBody>
      </p:sp>
      <p:sp>
        <p:nvSpPr>
          <p:cNvPr id="7" name="Tekstvak 6">
            <a:extLst>
              <a:ext uri="{FF2B5EF4-FFF2-40B4-BE49-F238E27FC236}">
                <a16:creationId xmlns:a16="http://schemas.microsoft.com/office/drawing/2014/main" id="{0CDDF5E3-45D5-6F75-AFA7-2F93D36095C0}"/>
              </a:ext>
            </a:extLst>
          </p:cNvPr>
          <p:cNvSpPr txBox="1"/>
          <p:nvPr/>
        </p:nvSpPr>
        <p:spPr>
          <a:xfrm>
            <a:off x="852436" y="3010637"/>
            <a:ext cx="2429941" cy="1477328"/>
          </a:xfrm>
          <a:prstGeom prst="rect">
            <a:avLst/>
          </a:prstGeom>
          <a:noFill/>
        </p:spPr>
        <p:txBody>
          <a:bodyPr wrap="square">
            <a:spAutoFit/>
          </a:bodyPr>
          <a:lstStyle/>
          <a:p>
            <a:pPr marL="0" indent="0">
              <a:buNone/>
            </a:pPr>
            <a:endParaRPr lang="en-GB" sz="1800" dirty="0">
              <a:latin typeface="+mj-lt"/>
            </a:endParaRPr>
          </a:p>
          <a:p>
            <a:pPr marL="0" indent="0">
              <a:buNone/>
            </a:pPr>
            <a:r>
              <a:rPr lang="en-GB" sz="1800" dirty="0">
                <a:latin typeface="+mj-lt"/>
              </a:rPr>
              <a:t>increase in the number of steps to produce and distribute products to final market</a:t>
            </a:r>
          </a:p>
        </p:txBody>
      </p:sp>
      <p:sp>
        <p:nvSpPr>
          <p:cNvPr id="8" name="Pijl: rechts 7">
            <a:extLst>
              <a:ext uri="{FF2B5EF4-FFF2-40B4-BE49-F238E27FC236}">
                <a16:creationId xmlns:a16="http://schemas.microsoft.com/office/drawing/2014/main" id="{83002A13-83FD-1ACA-6F42-92FF6A595619}"/>
              </a:ext>
            </a:extLst>
          </p:cNvPr>
          <p:cNvSpPr/>
          <p:nvPr/>
        </p:nvSpPr>
        <p:spPr>
          <a:xfrm>
            <a:off x="3296613" y="3565261"/>
            <a:ext cx="1134299" cy="563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74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37EEE-827A-559C-1AE1-6205009679A4}"/>
              </a:ext>
            </a:extLst>
          </p:cNvPr>
          <p:cNvSpPr>
            <a:spLocks noGrp="1"/>
          </p:cNvSpPr>
          <p:nvPr>
            <p:ph type="title"/>
          </p:nvPr>
        </p:nvSpPr>
        <p:spPr/>
        <p:txBody>
          <a:bodyPr/>
          <a:lstStyle/>
          <a:p>
            <a:r>
              <a:rPr lang="en-GB" dirty="0">
                <a:solidFill>
                  <a:schemeClr val="accent1"/>
                </a:solidFill>
              </a:rPr>
              <a:t>Vertical re-organisation: Examples</a:t>
            </a:r>
          </a:p>
        </p:txBody>
      </p:sp>
      <p:sp>
        <p:nvSpPr>
          <p:cNvPr id="3" name="Tijdelijke aanduiding voor inhoud 2">
            <a:extLst>
              <a:ext uri="{FF2B5EF4-FFF2-40B4-BE49-F238E27FC236}">
                <a16:creationId xmlns:a16="http://schemas.microsoft.com/office/drawing/2014/main" id="{9295585A-78A6-FA7B-F68C-3D842C1FB31A}"/>
              </a:ext>
            </a:extLst>
          </p:cNvPr>
          <p:cNvSpPr>
            <a:spLocks noGrp="1"/>
          </p:cNvSpPr>
          <p:nvPr>
            <p:ph idx="1"/>
          </p:nvPr>
        </p:nvSpPr>
        <p:spPr>
          <a:xfrm>
            <a:off x="838200" y="1825625"/>
            <a:ext cx="6827520" cy="5032375"/>
          </a:xfrm>
        </p:spPr>
        <p:txBody>
          <a:bodyPr>
            <a:normAutofit fontScale="92500" lnSpcReduction="10000"/>
          </a:bodyPr>
          <a:lstStyle/>
          <a:p>
            <a:r>
              <a:rPr lang="en-GB" dirty="0">
                <a:latin typeface="+mj-lt"/>
              </a:rPr>
              <a:t>Rapid fulfilment depots for low demand but urgent products like spare parts</a:t>
            </a:r>
          </a:p>
          <a:p>
            <a:r>
              <a:rPr lang="en-GB" dirty="0">
                <a:latin typeface="+mj-lt"/>
              </a:rPr>
              <a:t>The move from continental distribution centres towards production to order at a global scale, where delivery takes place directly or with an intermediate step of value added logistics</a:t>
            </a:r>
          </a:p>
          <a:p>
            <a:r>
              <a:rPr lang="en-GB" dirty="0">
                <a:latin typeface="+mj-lt"/>
              </a:rPr>
              <a:t>Flexible order production, allowing fast switching in batch size and end-product specifications, close to the consumer market</a:t>
            </a:r>
          </a:p>
          <a:p>
            <a:r>
              <a:rPr lang="en-GB" dirty="0">
                <a:latin typeface="+mj-lt"/>
              </a:rPr>
              <a:t>Centralized international distribution (supplemented by regional distribution centres), introduced to reduce inventory and building on the decrease of trade barriers</a:t>
            </a:r>
          </a:p>
        </p:txBody>
      </p:sp>
      <p:sp>
        <p:nvSpPr>
          <p:cNvPr id="4" name="Rechthoek 3">
            <a:extLst>
              <a:ext uri="{FF2B5EF4-FFF2-40B4-BE49-F238E27FC236}">
                <a16:creationId xmlns:a16="http://schemas.microsoft.com/office/drawing/2014/main" id="{F2B459D6-D611-F9B9-900A-997A89BC0E84}"/>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fbeelding 5">
            <a:extLst>
              <a:ext uri="{FF2B5EF4-FFF2-40B4-BE49-F238E27FC236}">
                <a16:creationId xmlns:a16="http://schemas.microsoft.com/office/drawing/2014/main" id="{7200CEF7-8636-EC3C-7812-68596A2BB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408" y="2439006"/>
            <a:ext cx="6282244" cy="4188162"/>
          </a:xfrm>
          <a:prstGeom prst="rect">
            <a:avLst/>
          </a:prstGeom>
        </p:spPr>
      </p:pic>
      <p:sp>
        <p:nvSpPr>
          <p:cNvPr id="8" name="Tekstvak 7">
            <a:extLst>
              <a:ext uri="{FF2B5EF4-FFF2-40B4-BE49-F238E27FC236}">
                <a16:creationId xmlns:a16="http://schemas.microsoft.com/office/drawing/2014/main" id="{8B9FF501-DE55-6AD5-EC47-C9C6BE12E914}"/>
              </a:ext>
            </a:extLst>
          </p:cNvPr>
          <p:cNvSpPr txBox="1"/>
          <p:nvPr/>
        </p:nvSpPr>
        <p:spPr>
          <a:xfrm>
            <a:off x="9057443" y="6627168"/>
            <a:ext cx="6094520" cy="230832"/>
          </a:xfrm>
          <a:prstGeom prst="rect">
            <a:avLst/>
          </a:prstGeom>
          <a:noFill/>
        </p:spPr>
        <p:txBody>
          <a:bodyPr wrap="square">
            <a:spAutoFit/>
          </a:bodyPr>
          <a:lstStyle/>
          <a:p>
            <a:r>
              <a:rPr lang="en-GB" sz="900" dirty="0">
                <a:hlinkClick r:id="rId3"/>
              </a:rPr>
              <a:t>delegate-finger-hand-arrows-touch - Free image on </a:t>
            </a:r>
            <a:r>
              <a:rPr lang="en-GB" sz="900" dirty="0" err="1">
                <a:hlinkClick r:id="rId3"/>
              </a:rPr>
              <a:t>Pixabay</a:t>
            </a:r>
            <a:endParaRPr lang="en-GB" sz="900" dirty="0"/>
          </a:p>
        </p:txBody>
      </p:sp>
    </p:spTree>
    <p:extLst>
      <p:ext uri="{BB962C8B-B14F-4D97-AF65-F5344CB8AC3E}">
        <p14:creationId xmlns:p14="http://schemas.microsoft.com/office/powerpoint/2010/main" val="4106449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8A0E5-F775-6FC7-0468-91C5AE8E4DD8}"/>
              </a:ext>
            </a:extLst>
          </p:cNvPr>
          <p:cNvSpPr>
            <a:spLocks noGrp="1"/>
          </p:cNvSpPr>
          <p:nvPr>
            <p:ph type="title"/>
          </p:nvPr>
        </p:nvSpPr>
        <p:spPr/>
        <p:txBody>
          <a:bodyPr/>
          <a:lstStyle/>
          <a:p>
            <a:r>
              <a:rPr lang="en-GB" dirty="0">
                <a:solidFill>
                  <a:schemeClr val="accent1"/>
                </a:solidFill>
              </a:rPr>
              <a:t>Horizontal rationalisation</a:t>
            </a:r>
          </a:p>
        </p:txBody>
      </p:sp>
      <p:sp>
        <p:nvSpPr>
          <p:cNvPr id="3" name="Tijdelijke aanduiding voor inhoud 2">
            <a:extLst>
              <a:ext uri="{FF2B5EF4-FFF2-40B4-BE49-F238E27FC236}">
                <a16:creationId xmlns:a16="http://schemas.microsoft.com/office/drawing/2014/main" id="{33590DEC-D6B4-B4D1-443C-256B3305F076}"/>
              </a:ext>
            </a:extLst>
          </p:cNvPr>
          <p:cNvSpPr>
            <a:spLocks noGrp="1"/>
          </p:cNvSpPr>
          <p:nvPr>
            <p:ph idx="1"/>
          </p:nvPr>
        </p:nvSpPr>
        <p:spPr>
          <a:xfrm>
            <a:off x="838200" y="1825625"/>
            <a:ext cx="7067550" cy="4351338"/>
          </a:xfrm>
        </p:spPr>
        <p:txBody>
          <a:bodyPr>
            <a:normAutofit/>
          </a:bodyPr>
          <a:lstStyle/>
          <a:p>
            <a:pPr marL="0" indent="0">
              <a:buNone/>
            </a:pPr>
            <a:r>
              <a:rPr lang="en-GB" sz="2000" b="1" dirty="0">
                <a:latin typeface="+mj-lt"/>
                <a:ea typeface="Times New Roman" panose="02020603050405020304" pitchFamily="18" charset="0"/>
              </a:rPr>
              <a:t>Definition:</a:t>
            </a:r>
          </a:p>
          <a:p>
            <a:pPr marL="0" indent="0">
              <a:buNone/>
            </a:pPr>
            <a:r>
              <a:rPr lang="en-GB" sz="2000" dirty="0">
                <a:latin typeface="+mj-lt"/>
                <a:ea typeface="Times New Roman" panose="02020603050405020304" pitchFamily="18" charset="0"/>
              </a:rPr>
              <a:t>Rationalisation is the reorganisation of a company in order to increase its operating efficiency</a:t>
            </a:r>
          </a:p>
          <a:p>
            <a:pPr marL="0" indent="0">
              <a:buNone/>
            </a:pPr>
            <a:endParaRPr lang="en-GB" sz="2000" dirty="0">
              <a:latin typeface="+mj-lt"/>
              <a:ea typeface="Times New Roman" panose="02020603050405020304" pitchFamily="18" charset="0"/>
            </a:endParaRPr>
          </a:p>
          <a:p>
            <a:pPr marL="0" indent="0">
              <a:buNone/>
            </a:pPr>
            <a:r>
              <a:rPr lang="en-GB" sz="2000" dirty="0">
                <a:latin typeface="+mj-lt"/>
                <a:ea typeface="Times New Roman" panose="02020603050405020304" pitchFamily="18" charset="0"/>
              </a:rPr>
              <a:t>Example:</a:t>
            </a:r>
          </a:p>
          <a:p>
            <a:pPr marL="0" indent="0">
              <a:buNone/>
            </a:pPr>
            <a:endParaRPr lang="en-GB" dirty="0">
              <a:latin typeface="+mj-lt"/>
              <a:ea typeface="Times New Roman" panose="02020603050405020304" pitchFamily="18" charset="0"/>
            </a:endParaRPr>
          </a:p>
          <a:p>
            <a:pPr marL="0" indent="0">
              <a:buNone/>
            </a:pPr>
            <a:endParaRPr lang="en-GB" dirty="0">
              <a:latin typeface="+mj-lt"/>
              <a:ea typeface="Times New Roman" panose="02020603050405020304" pitchFamily="18" charset="0"/>
            </a:endParaRPr>
          </a:p>
          <a:p>
            <a:pPr marL="0" indent="0">
              <a:buNone/>
            </a:pPr>
            <a:endParaRPr lang="en-GB" dirty="0">
              <a:latin typeface="+mj-lt"/>
              <a:ea typeface="Times New Roman" panose="02020603050405020304" pitchFamily="18" charset="0"/>
            </a:endParaRPr>
          </a:p>
          <a:p>
            <a:pPr marL="0" indent="0">
              <a:buNone/>
            </a:pPr>
            <a:endParaRPr lang="en-GB" dirty="0">
              <a:latin typeface="+mj-lt"/>
              <a:ea typeface="Times New Roman" panose="02020603050405020304" pitchFamily="18" charset="0"/>
            </a:endParaRPr>
          </a:p>
          <a:p>
            <a:pPr marL="0" indent="0">
              <a:buNone/>
            </a:pPr>
            <a:endParaRPr lang="en-GB" dirty="0">
              <a:latin typeface="+mj-lt"/>
              <a:ea typeface="Times New Roman" panose="02020603050405020304" pitchFamily="18" charset="0"/>
            </a:endParaRPr>
          </a:p>
          <a:p>
            <a:pPr marL="0" indent="0">
              <a:buNone/>
            </a:pPr>
            <a:endParaRPr lang="en-GB" dirty="0">
              <a:latin typeface="+mj-lt"/>
              <a:ea typeface="Times New Roman" panose="02020603050405020304" pitchFamily="18" charset="0"/>
            </a:endParaRPr>
          </a:p>
          <a:p>
            <a:pPr marL="0" indent="0">
              <a:buNone/>
            </a:pPr>
            <a:endParaRPr lang="en-GB" dirty="0">
              <a:latin typeface="+mj-lt"/>
              <a:ea typeface="Times New Roman" panose="02020603050405020304" pitchFamily="18" charset="0"/>
            </a:endParaRPr>
          </a:p>
          <a:p>
            <a:pPr marL="0" indent="0">
              <a:buNone/>
            </a:pPr>
            <a:endParaRPr lang="en-GB" dirty="0">
              <a:latin typeface="+mj-lt"/>
              <a:ea typeface="Times New Roman" panose="02020603050405020304" pitchFamily="18" charset="0"/>
            </a:endParaRPr>
          </a:p>
        </p:txBody>
      </p:sp>
      <p:sp>
        <p:nvSpPr>
          <p:cNvPr id="4" name="Rechthoek 3">
            <a:extLst>
              <a:ext uri="{FF2B5EF4-FFF2-40B4-BE49-F238E27FC236}">
                <a16:creationId xmlns:a16="http://schemas.microsoft.com/office/drawing/2014/main" id="{426CDE0A-BB77-30AA-AF4D-A8F721919BFE}"/>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hoek 5">
            <a:extLst>
              <a:ext uri="{FF2B5EF4-FFF2-40B4-BE49-F238E27FC236}">
                <a16:creationId xmlns:a16="http://schemas.microsoft.com/office/drawing/2014/main" id="{46476C95-9824-DD76-FAA2-E6BB531EC2D5}"/>
              </a:ext>
            </a:extLst>
          </p:cNvPr>
          <p:cNvSpPr/>
          <p:nvPr/>
        </p:nvSpPr>
        <p:spPr>
          <a:xfrm>
            <a:off x="838200" y="1715505"/>
            <a:ext cx="6439678" cy="12315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kstvak 7">
            <a:extLst>
              <a:ext uri="{FF2B5EF4-FFF2-40B4-BE49-F238E27FC236}">
                <a16:creationId xmlns:a16="http://schemas.microsoft.com/office/drawing/2014/main" id="{2D61A6DA-721B-6C72-0067-F96ECE7D8BE4}"/>
              </a:ext>
            </a:extLst>
          </p:cNvPr>
          <p:cNvSpPr txBox="1"/>
          <p:nvPr/>
        </p:nvSpPr>
        <p:spPr>
          <a:xfrm>
            <a:off x="936099" y="5382661"/>
            <a:ext cx="6097554" cy="1200329"/>
          </a:xfrm>
          <a:prstGeom prst="rect">
            <a:avLst/>
          </a:prstGeom>
          <a:noFill/>
        </p:spPr>
        <p:txBody>
          <a:bodyPr wrap="square">
            <a:spAutoFit/>
          </a:bodyPr>
          <a:lstStyle/>
          <a:p>
            <a:pPr marL="0" indent="0">
              <a:buNone/>
            </a:pPr>
            <a:endParaRPr lang="en-GB" dirty="0">
              <a:latin typeface="+mj-lt"/>
              <a:ea typeface="Times New Roman" panose="02020603050405020304" pitchFamily="18" charset="0"/>
            </a:endParaRPr>
          </a:p>
          <a:p>
            <a:pPr marL="0" indent="0">
              <a:buNone/>
            </a:pPr>
            <a:r>
              <a:rPr lang="en-GB" dirty="0">
                <a:latin typeface="+mj-lt"/>
              </a:rPr>
              <a:t>Note: Rationalisation creates cost reductions necessary to finance mass-individualisation. However, when implemented too far, it will reduce responsiveness of supply chains. </a:t>
            </a:r>
          </a:p>
        </p:txBody>
      </p:sp>
      <p:sp>
        <p:nvSpPr>
          <p:cNvPr id="10" name="Tekstvak 9">
            <a:extLst>
              <a:ext uri="{FF2B5EF4-FFF2-40B4-BE49-F238E27FC236}">
                <a16:creationId xmlns:a16="http://schemas.microsoft.com/office/drawing/2014/main" id="{B9D055AA-44A1-6A73-90BB-73403389F807}"/>
              </a:ext>
            </a:extLst>
          </p:cNvPr>
          <p:cNvSpPr txBox="1"/>
          <p:nvPr/>
        </p:nvSpPr>
        <p:spPr>
          <a:xfrm>
            <a:off x="4058039" y="4003257"/>
            <a:ext cx="2040461" cy="923330"/>
          </a:xfrm>
          <a:prstGeom prst="rect">
            <a:avLst/>
          </a:prstGeom>
          <a:noFill/>
        </p:spPr>
        <p:txBody>
          <a:bodyPr wrap="square">
            <a:spAutoFit/>
          </a:bodyPr>
          <a:lstStyle/>
          <a:p>
            <a:pPr marL="0" indent="0">
              <a:buNone/>
            </a:pPr>
            <a:endParaRPr lang="en-GB" sz="1800" dirty="0">
              <a:latin typeface="+mj-lt"/>
            </a:endParaRPr>
          </a:p>
          <a:p>
            <a:pPr marL="0" indent="0">
              <a:buNone/>
            </a:pPr>
            <a:r>
              <a:rPr lang="en-GB" sz="1800" dirty="0">
                <a:latin typeface="+mj-lt"/>
              </a:rPr>
              <a:t>Larger vehicles can be used</a:t>
            </a:r>
          </a:p>
        </p:txBody>
      </p:sp>
      <p:sp>
        <p:nvSpPr>
          <p:cNvPr id="11" name="Tekstvak 10">
            <a:extLst>
              <a:ext uri="{FF2B5EF4-FFF2-40B4-BE49-F238E27FC236}">
                <a16:creationId xmlns:a16="http://schemas.microsoft.com/office/drawing/2014/main" id="{B432420F-DFB6-61D1-4484-4CF7AC73C86B}"/>
              </a:ext>
            </a:extLst>
          </p:cNvPr>
          <p:cNvSpPr txBox="1"/>
          <p:nvPr/>
        </p:nvSpPr>
        <p:spPr>
          <a:xfrm>
            <a:off x="420636" y="3684301"/>
            <a:ext cx="2429941" cy="1754326"/>
          </a:xfrm>
          <a:prstGeom prst="rect">
            <a:avLst/>
          </a:prstGeom>
          <a:noFill/>
        </p:spPr>
        <p:txBody>
          <a:bodyPr wrap="square">
            <a:spAutoFit/>
          </a:bodyPr>
          <a:lstStyle/>
          <a:p>
            <a:pPr marL="0" indent="0">
              <a:buNone/>
            </a:pPr>
            <a:endParaRPr lang="en-GB" sz="1800" dirty="0">
              <a:latin typeface="+mj-lt"/>
            </a:endParaRPr>
          </a:p>
          <a:p>
            <a:pPr marL="0" indent="0">
              <a:buNone/>
            </a:pPr>
            <a:r>
              <a:rPr lang="en-GB" sz="1800" dirty="0">
                <a:latin typeface="+mj-lt"/>
              </a:rPr>
              <a:t>Horizontal collaboration or consolidation and cooperation between firms at the same level of a chain</a:t>
            </a:r>
          </a:p>
        </p:txBody>
      </p:sp>
      <p:sp>
        <p:nvSpPr>
          <p:cNvPr id="12" name="Pijl: rechts 11">
            <a:extLst>
              <a:ext uri="{FF2B5EF4-FFF2-40B4-BE49-F238E27FC236}">
                <a16:creationId xmlns:a16="http://schemas.microsoft.com/office/drawing/2014/main" id="{B3147D46-4C9F-00B9-F082-5D890214D959}"/>
              </a:ext>
            </a:extLst>
          </p:cNvPr>
          <p:cNvSpPr/>
          <p:nvPr/>
        </p:nvSpPr>
        <p:spPr>
          <a:xfrm>
            <a:off x="2850577" y="4280940"/>
            <a:ext cx="1134299" cy="563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jl: rechts 12">
            <a:extLst>
              <a:ext uri="{FF2B5EF4-FFF2-40B4-BE49-F238E27FC236}">
                <a16:creationId xmlns:a16="http://schemas.microsoft.com/office/drawing/2014/main" id="{FBD164FE-DC61-2C8D-DF09-8B39354AA355}"/>
              </a:ext>
            </a:extLst>
          </p:cNvPr>
          <p:cNvSpPr/>
          <p:nvPr/>
        </p:nvSpPr>
        <p:spPr>
          <a:xfrm>
            <a:off x="6096000" y="4280941"/>
            <a:ext cx="1134299" cy="563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kstvak 13">
            <a:extLst>
              <a:ext uri="{FF2B5EF4-FFF2-40B4-BE49-F238E27FC236}">
                <a16:creationId xmlns:a16="http://schemas.microsoft.com/office/drawing/2014/main" id="{760B0DDE-29A3-FF2D-29BA-CAC62815779F}"/>
              </a:ext>
            </a:extLst>
          </p:cNvPr>
          <p:cNvSpPr txBox="1"/>
          <p:nvPr/>
        </p:nvSpPr>
        <p:spPr>
          <a:xfrm>
            <a:off x="7277878" y="4001294"/>
            <a:ext cx="2040461" cy="923330"/>
          </a:xfrm>
          <a:prstGeom prst="rect">
            <a:avLst/>
          </a:prstGeom>
          <a:noFill/>
        </p:spPr>
        <p:txBody>
          <a:bodyPr wrap="square">
            <a:spAutoFit/>
          </a:bodyPr>
          <a:lstStyle/>
          <a:p>
            <a:pPr marL="0" indent="0">
              <a:buNone/>
            </a:pPr>
            <a:endParaRPr lang="en-GB" sz="1800" dirty="0">
              <a:latin typeface="+mj-lt"/>
            </a:endParaRPr>
          </a:p>
          <a:p>
            <a:pPr marL="0" indent="0">
              <a:buNone/>
            </a:pPr>
            <a:r>
              <a:rPr lang="en-GB" dirty="0">
                <a:latin typeface="+mj-lt"/>
              </a:rPr>
              <a:t>L</a:t>
            </a:r>
            <a:r>
              <a:rPr lang="en-GB" sz="1800" dirty="0">
                <a:latin typeface="+mj-lt"/>
              </a:rPr>
              <a:t>ower cost per unit of freight</a:t>
            </a:r>
          </a:p>
        </p:txBody>
      </p:sp>
      <p:pic>
        <p:nvPicPr>
          <p:cNvPr id="17" name="Afbeelding 16">
            <a:extLst>
              <a:ext uri="{FF2B5EF4-FFF2-40B4-BE49-F238E27FC236}">
                <a16:creationId xmlns:a16="http://schemas.microsoft.com/office/drawing/2014/main" id="{F762265B-9EC4-9B0F-96B2-EAD7D11A9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809" y="539680"/>
            <a:ext cx="4716932" cy="3144621"/>
          </a:xfrm>
          <a:prstGeom prst="rect">
            <a:avLst/>
          </a:prstGeom>
        </p:spPr>
      </p:pic>
      <p:sp>
        <p:nvSpPr>
          <p:cNvPr id="19" name="Tekstvak 18">
            <a:extLst>
              <a:ext uri="{FF2B5EF4-FFF2-40B4-BE49-F238E27FC236}">
                <a16:creationId xmlns:a16="http://schemas.microsoft.com/office/drawing/2014/main" id="{8A1816D3-F381-C722-180B-8536184C3BB1}"/>
              </a:ext>
            </a:extLst>
          </p:cNvPr>
          <p:cNvSpPr txBox="1"/>
          <p:nvPr/>
        </p:nvSpPr>
        <p:spPr>
          <a:xfrm>
            <a:off x="7387939" y="3679005"/>
            <a:ext cx="1930400" cy="230832"/>
          </a:xfrm>
          <a:prstGeom prst="rect">
            <a:avLst/>
          </a:prstGeom>
          <a:noFill/>
        </p:spPr>
        <p:txBody>
          <a:bodyPr wrap="square">
            <a:spAutoFit/>
          </a:bodyPr>
          <a:lstStyle/>
          <a:p>
            <a:r>
              <a:rPr lang="en-GB" sz="900" dirty="0">
                <a:hlinkClick r:id="rId3"/>
              </a:rPr>
              <a:t>reorganising - Free image on </a:t>
            </a:r>
            <a:r>
              <a:rPr lang="en-GB" sz="900" dirty="0" err="1">
                <a:hlinkClick r:id="rId3"/>
              </a:rPr>
              <a:t>Pixabay</a:t>
            </a:r>
            <a:r>
              <a:rPr lang="en-GB" sz="900" dirty="0"/>
              <a:t> </a:t>
            </a:r>
          </a:p>
        </p:txBody>
      </p:sp>
    </p:spTree>
    <p:extLst>
      <p:ext uri="{BB962C8B-B14F-4D97-AF65-F5344CB8AC3E}">
        <p14:creationId xmlns:p14="http://schemas.microsoft.com/office/powerpoint/2010/main" val="1900886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AB900-5637-ADF8-1018-4A6466DF70FF}"/>
              </a:ext>
            </a:extLst>
          </p:cNvPr>
          <p:cNvSpPr>
            <a:spLocks noGrp="1"/>
          </p:cNvSpPr>
          <p:nvPr>
            <p:ph type="title"/>
          </p:nvPr>
        </p:nvSpPr>
        <p:spPr>
          <a:xfrm>
            <a:off x="838200" y="365125"/>
            <a:ext cx="10972800" cy="1325563"/>
          </a:xfrm>
        </p:spPr>
        <p:txBody>
          <a:bodyPr/>
          <a:lstStyle/>
          <a:p>
            <a:r>
              <a:rPr lang="en-GB" dirty="0">
                <a:solidFill>
                  <a:schemeClr val="accent1"/>
                </a:solidFill>
              </a:rPr>
              <a:t>(Information) technology: the Physical Internet</a:t>
            </a:r>
          </a:p>
        </p:txBody>
      </p:sp>
      <p:sp>
        <p:nvSpPr>
          <p:cNvPr id="3" name="Tijdelijke aanduiding voor inhoud 2">
            <a:extLst>
              <a:ext uri="{FF2B5EF4-FFF2-40B4-BE49-F238E27FC236}">
                <a16:creationId xmlns:a16="http://schemas.microsoft.com/office/drawing/2014/main" id="{A535A47B-A833-6975-4E04-549A22150175}"/>
              </a:ext>
            </a:extLst>
          </p:cNvPr>
          <p:cNvSpPr>
            <a:spLocks noGrp="1"/>
          </p:cNvSpPr>
          <p:nvPr>
            <p:ph idx="1"/>
          </p:nvPr>
        </p:nvSpPr>
        <p:spPr/>
        <p:txBody>
          <a:bodyPr>
            <a:normAutofit fontScale="92500"/>
          </a:bodyPr>
          <a:lstStyle/>
          <a:p>
            <a:pPr marL="0" indent="0">
              <a:buNone/>
            </a:pPr>
            <a:r>
              <a:rPr lang="en-GB" dirty="0">
                <a:latin typeface="+mj-lt"/>
              </a:rPr>
              <a:t>Logistics service providers have several innovative tools at their disposal, technologically and organisationally: </a:t>
            </a:r>
          </a:p>
          <a:p>
            <a:pPr lvl="1"/>
            <a:r>
              <a:rPr lang="en-GB" dirty="0">
                <a:latin typeface="+mj-lt"/>
              </a:rPr>
              <a:t>Digitalisation of information exchange, away </a:t>
            </a:r>
            <a:r>
              <a:rPr lang="en-GB" dirty="0">
                <a:latin typeface="+mj-lt"/>
                <a:sym typeface="Wingdings" panose="05000000000000000000" pitchFamily="2" charset="2"/>
              </a:rPr>
              <a:t>from paper-based communication</a:t>
            </a:r>
            <a:endParaRPr lang="en-GB" dirty="0">
              <a:latin typeface="+mj-lt"/>
            </a:endParaRPr>
          </a:p>
          <a:p>
            <a:pPr lvl="1"/>
            <a:r>
              <a:rPr lang="en-GB" dirty="0">
                <a:latin typeface="+mj-lt"/>
              </a:rPr>
              <a:t>Automation of all processes, from transport and transhipment to communication, planning and even decision-making </a:t>
            </a:r>
          </a:p>
          <a:p>
            <a:pPr lvl="1"/>
            <a:r>
              <a:rPr lang="en-GB" dirty="0">
                <a:latin typeface="+mj-lt"/>
              </a:rPr>
              <a:t>New organisational approaches for the coordination of supply and service networks </a:t>
            </a:r>
          </a:p>
          <a:p>
            <a:pPr marL="0" indent="0">
              <a:buNone/>
            </a:pPr>
            <a:endParaRPr lang="en-GB" sz="2800" dirty="0">
              <a:latin typeface="+mj-lt"/>
              <a:ea typeface="Times New Roman" panose="02020603050405020304" pitchFamily="18" charset="0"/>
            </a:endParaRPr>
          </a:p>
          <a:p>
            <a:pPr marL="0" indent="0">
              <a:buNone/>
            </a:pPr>
            <a:r>
              <a:rPr lang="en-GB" sz="2800" dirty="0">
                <a:latin typeface="+mj-lt"/>
                <a:ea typeface="Times New Roman" panose="02020603050405020304" pitchFamily="18" charset="0"/>
              </a:rPr>
              <a:t>Th</a:t>
            </a:r>
            <a:r>
              <a:rPr lang="en-GB" sz="2800" dirty="0">
                <a:effectLst/>
                <a:latin typeface="+mj-lt"/>
                <a:ea typeface="Times New Roman" panose="02020603050405020304" pitchFamily="18" charset="0"/>
              </a:rPr>
              <a:t>e Physical Internet is a strategic vision of the logistics system of the future that binds these innovations together. Around the turn of the century, a global movement was created by logistics industry leaders (Montreuil, 2011).</a:t>
            </a:r>
            <a:endParaRPr lang="en-GB" dirty="0"/>
          </a:p>
        </p:txBody>
      </p:sp>
      <p:sp>
        <p:nvSpPr>
          <p:cNvPr id="4" name="Rechthoek 3">
            <a:extLst>
              <a:ext uri="{FF2B5EF4-FFF2-40B4-BE49-F238E27FC236}">
                <a16:creationId xmlns:a16="http://schemas.microsoft.com/office/drawing/2014/main" id="{D37CAF83-ACCA-38CA-DB84-D0324F822352}"/>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vak 4">
            <a:extLst>
              <a:ext uri="{FF2B5EF4-FFF2-40B4-BE49-F238E27FC236}">
                <a16:creationId xmlns:a16="http://schemas.microsoft.com/office/drawing/2014/main" id="{E48B8A66-20D6-897E-25C7-C04426094DC6}"/>
              </a:ext>
            </a:extLst>
          </p:cNvPr>
          <p:cNvSpPr txBox="1"/>
          <p:nvPr/>
        </p:nvSpPr>
        <p:spPr>
          <a:xfrm>
            <a:off x="5582164" y="6627168"/>
            <a:ext cx="7157651" cy="230832"/>
          </a:xfrm>
          <a:prstGeom prst="rect">
            <a:avLst/>
          </a:prstGeom>
          <a:noFill/>
        </p:spPr>
        <p:txBody>
          <a:bodyPr wrap="square">
            <a:spAutoFit/>
          </a:bodyPr>
          <a:lstStyle/>
          <a:p>
            <a:r>
              <a:rPr lang="en-GB" sz="900" dirty="0"/>
              <a:t>Montreuil, B. (2011), ‘Toward a Physical Internet: meeting the global logistics sustainability grand challenge’, Logistics Research, 3(2), 71-87</a:t>
            </a:r>
          </a:p>
        </p:txBody>
      </p:sp>
    </p:spTree>
    <p:extLst>
      <p:ext uri="{BB962C8B-B14F-4D97-AF65-F5344CB8AC3E}">
        <p14:creationId xmlns:p14="http://schemas.microsoft.com/office/powerpoint/2010/main" val="3405565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F4B54-24DA-3FBA-2330-8AE7EAEF202D}"/>
              </a:ext>
            </a:extLst>
          </p:cNvPr>
          <p:cNvSpPr>
            <a:spLocks noGrp="1"/>
          </p:cNvSpPr>
          <p:nvPr>
            <p:ph type="title"/>
          </p:nvPr>
        </p:nvSpPr>
        <p:spPr>
          <a:xfrm>
            <a:off x="838200" y="365125"/>
            <a:ext cx="10866120" cy="1325563"/>
          </a:xfrm>
        </p:spPr>
        <p:txBody>
          <a:bodyPr/>
          <a:lstStyle/>
          <a:p>
            <a:r>
              <a:rPr lang="en-GB" dirty="0">
                <a:solidFill>
                  <a:schemeClr val="accent1"/>
                </a:solidFill>
              </a:rPr>
              <a:t>(Information) technology: the Physical Internet</a:t>
            </a:r>
          </a:p>
        </p:txBody>
      </p:sp>
      <p:sp>
        <p:nvSpPr>
          <p:cNvPr id="3" name="Tijdelijke aanduiding voor inhoud 2">
            <a:extLst>
              <a:ext uri="{FF2B5EF4-FFF2-40B4-BE49-F238E27FC236}">
                <a16:creationId xmlns:a16="http://schemas.microsoft.com/office/drawing/2014/main" id="{48E7CCAF-8412-4C3F-38FA-692BD46E0E0B}"/>
              </a:ext>
            </a:extLst>
          </p:cNvPr>
          <p:cNvSpPr>
            <a:spLocks noGrp="1"/>
          </p:cNvSpPr>
          <p:nvPr>
            <p:ph idx="1"/>
          </p:nvPr>
        </p:nvSpPr>
        <p:spPr>
          <a:xfrm>
            <a:off x="530552" y="1758156"/>
            <a:ext cx="6793194" cy="4761442"/>
          </a:xfrm>
        </p:spPr>
        <p:txBody>
          <a:bodyPr>
            <a:normAutofit fontScale="77500" lnSpcReduction="20000"/>
          </a:bodyPr>
          <a:lstStyle/>
          <a:p>
            <a:pPr marL="0" indent="0">
              <a:buNone/>
            </a:pPr>
            <a:r>
              <a:rPr lang="en-GB" dirty="0">
                <a:latin typeface="+mj-lt"/>
              </a:rPr>
              <a:t>In Europe a roadmap was created for the Physical Internet (ALICE, 2020). It identifies concrete innovation steps for the next 2 decades:</a:t>
            </a:r>
          </a:p>
          <a:p>
            <a:pPr lvl="1"/>
            <a:r>
              <a:rPr lang="en-GB" dirty="0">
                <a:latin typeface="+mj-lt"/>
              </a:rPr>
              <a:t>Routing algorithms and service protocols to connect shippers and carriers</a:t>
            </a:r>
          </a:p>
          <a:p>
            <a:pPr lvl="1"/>
            <a:r>
              <a:rPr lang="en-GB" dirty="0">
                <a:latin typeface="+mj-lt"/>
              </a:rPr>
              <a:t>Global network designs that allow system-optimal allocation of capacity</a:t>
            </a:r>
          </a:p>
          <a:p>
            <a:pPr lvl="1"/>
            <a:r>
              <a:rPr lang="en-GB" dirty="0">
                <a:latin typeface="+mj-lt"/>
              </a:rPr>
              <a:t>Information systems that allow nodes to help decide the routing of shipments</a:t>
            </a:r>
          </a:p>
          <a:p>
            <a:pPr lvl="1"/>
            <a:r>
              <a:rPr lang="en-GB" dirty="0">
                <a:latin typeface="+mj-lt"/>
              </a:rPr>
              <a:t>Specialized equipment to allow managing shipments below container level at </a:t>
            </a:r>
            <a:r>
              <a:rPr lang="en-GB" dirty="0" err="1">
                <a:latin typeface="+mj-lt"/>
              </a:rPr>
              <a:t>transshipment</a:t>
            </a:r>
            <a:r>
              <a:rPr lang="en-GB" dirty="0">
                <a:latin typeface="+mj-lt"/>
              </a:rPr>
              <a:t> points</a:t>
            </a:r>
          </a:p>
          <a:p>
            <a:pPr lvl="1"/>
            <a:r>
              <a:rPr lang="en-GB" dirty="0">
                <a:latin typeface="+mj-lt"/>
              </a:rPr>
              <a:t>Protocols for vertical and horizontal collaboration of multi-modal carriers</a:t>
            </a:r>
          </a:p>
          <a:p>
            <a:pPr lvl="1"/>
            <a:r>
              <a:rPr lang="en-GB" dirty="0">
                <a:latin typeface="+mj-lt"/>
              </a:rPr>
              <a:t>A new standardized hierarchy of container sizes and shapes</a:t>
            </a:r>
          </a:p>
          <a:p>
            <a:pPr marL="0" indent="0">
              <a:buNone/>
            </a:pPr>
            <a:endParaRPr lang="en-GB" dirty="0">
              <a:latin typeface="+mj-lt"/>
              <a:sym typeface="Wingdings" panose="05000000000000000000" pitchFamily="2" charset="2"/>
            </a:endParaRPr>
          </a:p>
          <a:p>
            <a:pPr marL="0" indent="0">
              <a:buNone/>
            </a:pPr>
            <a:r>
              <a:rPr lang="en-GB" sz="2400" dirty="0">
                <a:latin typeface="+mj-lt"/>
              </a:rPr>
              <a:t>The roadmap builds on major steps currently being undertaken and mentions important requirements for the full PI vision to become reality </a:t>
            </a:r>
          </a:p>
          <a:p>
            <a:endParaRPr lang="en-GB" dirty="0">
              <a:latin typeface="+mj-lt"/>
            </a:endParaRPr>
          </a:p>
        </p:txBody>
      </p:sp>
      <p:sp>
        <p:nvSpPr>
          <p:cNvPr id="4" name="Rechthoek 3">
            <a:extLst>
              <a:ext uri="{FF2B5EF4-FFF2-40B4-BE49-F238E27FC236}">
                <a16:creationId xmlns:a16="http://schemas.microsoft.com/office/drawing/2014/main" id="{BD27A114-ECED-B5D9-D526-2415A8D868E4}"/>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vak 5">
            <a:extLst>
              <a:ext uri="{FF2B5EF4-FFF2-40B4-BE49-F238E27FC236}">
                <a16:creationId xmlns:a16="http://schemas.microsoft.com/office/drawing/2014/main" id="{E5B0BBD1-2C7A-499B-E222-17DA2B9AAD9A}"/>
              </a:ext>
            </a:extLst>
          </p:cNvPr>
          <p:cNvSpPr txBox="1"/>
          <p:nvPr/>
        </p:nvSpPr>
        <p:spPr>
          <a:xfrm>
            <a:off x="7472749" y="6587067"/>
            <a:ext cx="6098058" cy="230832"/>
          </a:xfrm>
          <a:prstGeom prst="rect">
            <a:avLst/>
          </a:prstGeom>
          <a:noFill/>
        </p:spPr>
        <p:txBody>
          <a:bodyPr wrap="square">
            <a:spAutoFit/>
          </a:bodyPr>
          <a:lstStyle/>
          <a:p>
            <a:r>
              <a:rPr lang="en-GB" sz="900" dirty="0"/>
              <a:t>ALICE (2020), ‘Physical Internet Roadmap’, accessed January 2022 at https://www.etplogistics.eu</a:t>
            </a:r>
          </a:p>
        </p:txBody>
      </p:sp>
      <p:pic>
        <p:nvPicPr>
          <p:cNvPr id="5" name="Picture 4">
            <a:extLst>
              <a:ext uri="{FF2B5EF4-FFF2-40B4-BE49-F238E27FC236}">
                <a16:creationId xmlns:a16="http://schemas.microsoft.com/office/drawing/2014/main" id="{4B352A00-342C-32D2-D973-BDE50FD7F8CC}"/>
              </a:ext>
            </a:extLst>
          </p:cNvPr>
          <p:cNvPicPr>
            <a:picLocks noChangeAspect="1"/>
          </p:cNvPicPr>
          <p:nvPr/>
        </p:nvPicPr>
        <p:blipFill>
          <a:blip r:embed="rId3"/>
          <a:stretch>
            <a:fillRect/>
          </a:stretch>
        </p:blipFill>
        <p:spPr>
          <a:xfrm>
            <a:off x="7682729" y="2191945"/>
            <a:ext cx="4336366" cy="3063674"/>
          </a:xfrm>
          <a:prstGeom prst="rect">
            <a:avLst/>
          </a:prstGeom>
        </p:spPr>
      </p:pic>
      <p:sp>
        <p:nvSpPr>
          <p:cNvPr id="7" name="TextBox 6">
            <a:extLst>
              <a:ext uri="{FF2B5EF4-FFF2-40B4-BE49-F238E27FC236}">
                <a16:creationId xmlns:a16="http://schemas.microsoft.com/office/drawing/2014/main" id="{CCF1A267-D26B-75F7-19ED-DEBED6E42085}"/>
              </a:ext>
            </a:extLst>
          </p:cNvPr>
          <p:cNvSpPr txBox="1"/>
          <p:nvPr/>
        </p:nvSpPr>
        <p:spPr>
          <a:xfrm>
            <a:off x="7631394" y="5356766"/>
            <a:ext cx="4439036" cy="400110"/>
          </a:xfrm>
          <a:prstGeom prst="rect">
            <a:avLst/>
          </a:prstGeom>
          <a:noFill/>
        </p:spPr>
        <p:txBody>
          <a:bodyPr wrap="none" rtlCol="0">
            <a:spAutoFit/>
          </a:bodyPr>
          <a:lstStyle/>
          <a:p>
            <a:r>
              <a:rPr lang="en-GB" sz="1000" dirty="0"/>
              <a:t>Figure: Automated </a:t>
            </a:r>
            <a:r>
              <a:rPr lang="en-GB" sz="1000" dirty="0" err="1"/>
              <a:t>transshipment</a:t>
            </a:r>
            <a:r>
              <a:rPr lang="en-GB" sz="1000" dirty="0"/>
              <a:t> processes of PI-containers in an open network </a:t>
            </a:r>
          </a:p>
          <a:p>
            <a:r>
              <a:rPr lang="en-GB" sz="1000" dirty="0"/>
              <a:t>Source: SENSE consortium (2019), SENSE Project Deliverable 2.3. Brussels: ALICE</a:t>
            </a:r>
            <a:endParaRPr lang="nl-NL" sz="1000" dirty="0"/>
          </a:p>
        </p:txBody>
      </p:sp>
    </p:spTree>
    <p:extLst>
      <p:ext uri="{BB962C8B-B14F-4D97-AF65-F5344CB8AC3E}">
        <p14:creationId xmlns:p14="http://schemas.microsoft.com/office/powerpoint/2010/main" val="2109898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D0F6D-29ED-7253-4831-C14674505C82}"/>
              </a:ext>
            </a:extLst>
          </p:cNvPr>
          <p:cNvSpPr>
            <a:spLocks noGrp="1"/>
          </p:cNvSpPr>
          <p:nvPr>
            <p:ph type="title"/>
          </p:nvPr>
        </p:nvSpPr>
        <p:spPr/>
        <p:txBody>
          <a:bodyPr/>
          <a:lstStyle/>
          <a:p>
            <a:r>
              <a:rPr lang="en-GB" dirty="0">
                <a:solidFill>
                  <a:schemeClr val="accent1"/>
                </a:solidFill>
              </a:rPr>
              <a:t>Sustainability</a:t>
            </a:r>
          </a:p>
        </p:txBody>
      </p:sp>
      <p:sp>
        <p:nvSpPr>
          <p:cNvPr id="3" name="Tijdelijke aanduiding voor inhoud 2">
            <a:extLst>
              <a:ext uri="{FF2B5EF4-FFF2-40B4-BE49-F238E27FC236}">
                <a16:creationId xmlns:a16="http://schemas.microsoft.com/office/drawing/2014/main" id="{FE615EDC-71C4-F90C-4164-514EE3EAEEE8}"/>
              </a:ext>
            </a:extLst>
          </p:cNvPr>
          <p:cNvSpPr>
            <a:spLocks noGrp="1"/>
          </p:cNvSpPr>
          <p:nvPr>
            <p:ph idx="1"/>
          </p:nvPr>
        </p:nvSpPr>
        <p:spPr>
          <a:xfrm>
            <a:off x="838200" y="1763130"/>
            <a:ext cx="5477933" cy="4351338"/>
          </a:xfrm>
        </p:spPr>
        <p:txBody>
          <a:bodyPr>
            <a:normAutofit fontScale="77500" lnSpcReduction="20000"/>
          </a:bodyPr>
          <a:lstStyle/>
          <a:p>
            <a:pPr marL="0" indent="0">
              <a:buNone/>
            </a:pPr>
            <a:r>
              <a:rPr lang="en-GB" dirty="0">
                <a:latin typeface="+mj-lt"/>
              </a:rPr>
              <a:t>Continued growth of the transport sector:</a:t>
            </a:r>
          </a:p>
          <a:p>
            <a:r>
              <a:rPr lang="en-GB" dirty="0">
                <a:latin typeface="+mj-lt"/>
              </a:rPr>
              <a:t>World trade is expected to continue to grow for decades ahead, even after occasional global economic recessions and pandemics. </a:t>
            </a:r>
          </a:p>
          <a:p>
            <a:r>
              <a:rPr lang="en-GB" dirty="0">
                <a:latin typeface="+mj-lt"/>
              </a:rPr>
              <a:t>As a result, the growth of transport will also continue, spurring new demand for transport services and infrastructure. </a:t>
            </a:r>
          </a:p>
          <a:p>
            <a:r>
              <a:rPr lang="en-GB" dirty="0">
                <a:latin typeface="+mj-lt"/>
              </a:rPr>
              <a:t>These developments will clash with the increased urgency to adapt to climate change and to internalize the external costs of transport. </a:t>
            </a:r>
          </a:p>
          <a:p>
            <a:r>
              <a:rPr lang="en-GB" dirty="0">
                <a:latin typeface="+mj-lt"/>
              </a:rPr>
              <a:t>Strategies for decarbonizing logistics are broadly known (McKinnon, 2018) and discussed in international communities such as ALICE. </a:t>
            </a:r>
          </a:p>
        </p:txBody>
      </p:sp>
      <p:sp>
        <p:nvSpPr>
          <p:cNvPr id="4" name="Rechthoek 3">
            <a:extLst>
              <a:ext uri="{FF2B5EF4-FFF2-40B4-BE49-F238E27FC236}">
                <a16:creationId xmlns:a16="http://schemas.microsoft.com/office/drawing/2014/main" id="{0BBE3EFB-D4CF-4B0A-0FA4-F1D7B3B10A81}"/>
              </a:ext>
            </a:extLst>
          </p:cNvPr>
          <p:cNvSpPr/>
          <p:nvPr/>
        </p:nvSpPr>
        <p:spPr>
          <a:xfrm>
            <a:off x="0" y="-15108"/>
            <a:ext cx="12192000"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C3DECD5-1FC8-02B8-DE48-A4158FC3D24A}"/>
              </a:ext>
            </a:extLst>
          </p:cNvPr>
          <p:cNvSpPr txBox="1"/>
          <p:nvPr/>
        </p:nvSpPr>
        <p:spPr>
          <a:xfrm>
            <a:off x="163161" y="6611779"/>
            <a:ext cx="6371207" cy="246221"/>
          </a:xfrm>
          <a:prstGeom prst="rect">
            <a:avLst/>
          </a:prstGeom>
          <a:noFill/>
        </p:spPr>
        <p:txBody>
          <a:bodyPr wrap="square">
            <a:spAutoFit/>
          </a:bodyPr>
          <a:lstStyle/>
          <a:p>
            <a:r>
              <a:rPr lang="en-US" sz="1000" dirty="0"/>
              <a:t>McKinnon, A. (2018). Decarbonizing logistics: Distributing goods in a low carbon world. Kogan Page Publishers.</a:t>
            </a:r>
            <a:endParaRPr lang="nl-NL" sz="1000" dirty="0"/>
          </a:p>
        </p:txBody>
      </p:sp>
      <p:graphicFrame>
        <p:nvGraphicFramePr>
          <p:cNvPr id="10" name="Diagram 9">
            <a:extLst>
              <a:ext uri="{FF2B5EF4-FFF2-40B4-BE49-F238E27FC236}">
                <a16:creationId xmlns:a16="http://schemas.microsoft.com/office/drawing/2014/main" id="{3357A219-50DF-378D-3FEF-EF65148A21CE}"/>
              </a:ext>
            </a:extLst>
          </p:cNvPr>
          <p:cNvGraphicFramePr/>
          <p:nvPr>
            <p:extLst>
              <p:ext uri="{D42A27DB-BD31-4B8C-83A1-F6EECF244321}">
                <p14:modId xmlns:p14="http://schemas.microsoft.com/office/powerpoint/2010/main" val="4248255977"/>
              </p:ext>
            </p:extLst>
          </p:nvPr>
        </p:nvGraphicFramePr>
        <p:xfrm>
          <a:off x="6612468" y="1690688"/>
          <a:ext cx="4428698" cy="4199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74CE8366-FB71-ABD5-E9E7-4ECAE7A99769}"/>
              </a:ext>
            </a:extLst>
          </p:cNvPr>
          <p:cNvSpPr txBox="1"/>
          <p:nvPr/>
        </p:nvSpPr>
        <p:spPr>
          <a:xfrm>
            <a:off x="6588797" y="5890155"/>
            <a:ext cx="5205271" cy="400110"/>
          </a:xfrm>
          <a:prstGeom prst="rect">
            <a:avLst/>
          </a:prstGeom>
          <a:noFill/>
        </p:spPr>
        <p:txBody>
          <a:bodyPr wrap="none" rtlCol="0">
            <a:spAutoFit/>
          </a:bodyPr>
          <a:lstStyle/>
          <a:p>
            <a:r>
              <a:rPr lang="en-GB" sz="1000" dirty="0"/>
              <a:t>Figure: Summary of main decarbonization measures. </a:t>
            </a:r>
          </a:p>
          <a:p>
            <a:r>
              <a:rPr lang="en-GB" sz="1000" dirty="0"/>
              <a:t>Adapted from ALICE-ETP (2019), </a:t>
            </a:r>
            <a:r>
              <a:rPr lang="en-US" sz="1000" dirty="0"/>
              <a:t>Roadmap towards zero emissions logistics 2050, Brussels: ALICE</a:t>
            </a:r>
            <a:endParaRPr lang="nl-NL" sz="1000" dirty="0"/>
          </a:p>
        </p:txBody>
      </p:sp>
    </p:spTree>
    <p:extLst>
      <p:ext uri="{BB962C8B-B14F-4D97-AF65-F5344CB8AC3E}">
        <p14:creationId xmlns:p14="http://schemas.microsoft.com/office/powerpoint/2010/main" val="408198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EA8A854A-69D2-A34A-723C-2DB662BC0648}"/>
              </a:ext>
            </a:extLst>
          </p:cNvPr>
          <p:cNvSpPr txBox="1">
            <a:spLocks/>
          </p:cNvSpPr>
          <p:nvPr/>
        </p:nvSpPr>
        <p:spPr>
          <a:xfrm>
            <a:off x="838200" y="184805"/>
            <a:ext cx="10515600" cy="150588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5200" kern="1200" dirty="0">
                <a:solidFill>
                  <a:schemeClr val="accent1"/>
                </a:solidFill>
                <a:ea typeface="+mj-ea"/>
                <a:cs typeface="+mj-cs"/>
              </a:rPr>
              <a:t>Structure of the chapter</a:t>
            </a:r>
          </a:p>
        </p:txBody>
      </p:sp>
      <p:sp>
        <p:nvSpPr>
          <p:cNvPr id="19" name="Rechthoek 18">
            <a:extLst>
              <a:ext uri="{FF2B5EF4-FFF2-40B4-BE49-F238E27FC236}">
                <a16:creationId xmlns:a16="http://schemas.microsoft.com/office/drawing/2014/main" id="{2E711821-3008-B5A2-A4FB-EB1AFFD0CBDF}"/>
              </a:ext>
            </a:extLst>
          </p:cNvPr>
          <p:cNvSpPr/>
          <p:nvPr/>
        </p:nvSpPr>
        <p:spPr>
          <a:xfrm>
            <a:off x="8153452" y="1784754"/>
            <a:ext cx="3200348" cy="5452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kstvak 19">
            <a:extLst>
              <a:ext uri="{FF2B5EF4-FFF2-40B4-BE49-F238E27FC236}">
                <a16:creationId xmlns:a16="http://schemas.microsoft.com/office/drawing/2014/main" id="{499F6E58-C22A-12AB-B453-FD0DC0E515B9}"/>
              </a:ext>
            </a:extLst>
          </p:cNvPr>
          <p:cNvSpPr txBox="1"/>
          <p:nvPr/>
        </p:nvSpPr>
        <p:spPr>
          <a:xfrm>
            <a:off x="9535415" y="1849560"/>
            <a:ext cx="328286" cy="461665"/>
          </a:xfrm>
          <a:prstGeom prst="rect">
            <a:avLst/>
          </a:prstGeom>
          <a:solidFill>
            <a:srgbClr val="FFC000"/>
          </a:solidFill>
          <a:ln>
            <a:noFill/>
          </a:ln>
        </p:spPr>
        <p:txBody>
          <a:bodyPr wrap="square">
            <a:spAutoFit/>
          </a:bodyPr>
          <a:lstStyle/>
          <a:p>
            <a:r>
              <a:rPr lang="en-GB" sz="2400" b="1" dirty="0">
                <a:solidFill>
                  <a:schemeClr val="bg1"/>
                </a:solidFill>
              </a:rPr>
              <a:t>3</a:t>
            </a:r>
          </a:p>
        </p:txBody>
      </p:sp>
      <p:sp>
        <p:nvSpPr>
          <p:cNvPr id="22" name="Rechthoek 21">
            <a:extLst>
              <a:ext uri="{FF2B5EF4-FFF2-40B4-BE49-F238E27FC236}">
                <a16:creationId xmlns:a16="http://schemas.microsoft.com/office/drawing/2014/main" id="{6DC0A8C1-52D4-3236-E3DD-5CB5ECF050AD}"/>
              </a:ext>
            </a:extLst>
          </p:cNvPr>
          <p:cNvSpPr/>
          <p:nvPr/>
        </p:nvSpPr>
        <p:spPr>
          <a:xfrm>
            <a:off x="4619626" y="1782324"/>
            <a:ext cx="2450592" cy="545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kstvak 22">
            <a:extLst>
              <a:ext uri="{FF2B5EF4-FFF2-40B4-BE49-F238E27FC236}">
                <a16:creationId xmlns:a16="http://schemas.microsoft.com/office/drawing/2014/main" id="{D6C0874D-1D57-D949-267A-691F0E67CB5C}"/>
              </a:ext>
            </a:extLst>
          </p:cNvPr>
          <p:cNvSpPr txBox="1"/>
          <p:nvPr/>
        </p:nvSpPr>
        <p:spPr>
          <a:xfrm>
            <a:off x="5666172" y="1812132"/>
            <a:ext cx="308295" cy="461665"/>
          </a:xfrm>
          <a:prstGeom prst="rect">
            <a:avLst/>
          </a:prstGeom>
          <a:noFill/>
        </p:spPr>
        <p:txBody>
          <a:bodyPr wrap="square">
            <a:spAutoFit/>
          </a:bodyPr>
          <a:lstStyle/>
          <a:p>
            <a:r>
              <a:rPr lang="en-GB" sz="2400" b="1" dirty="0">
                <a:solidFill>
                  <a:schemeClr val="bg1"/>
                </a:solidFill>
              </a:rPr>
              <a:t>2</a:t>
            </a:r>
          </a:p>
        </p:txBody>
      </p:sp>
      <p:sp>
        <p:nvSpPr>
          <p:cNvPr id="25" name="Rechthoek 24">
            <a:extLst>
              <a:ext uri="{FF2B5EF4-FFF2-40B4-BE49-F238E27FC236}">
                <a16:creationId xmlns:a16="http://schemas.microsoft.com/office/drawing/2014/main" id="{BB8EA0AC-5148-FC1E-110E-A1F0D54763EB}"/>
              </a:ext>
            </a:extLst>
          </p:cNvPr>
          <p:cNvSpPr/>
          <p:nvPr/>
        </p:nvSpPr>
        <p:spPr>
          <a:xfrm>
            <a:off x="841252" y="1812132"/>
            <a:ext cx="2589653" cy="476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kstvak 25">
            <a:extLst>
              <a:ext uri="{FF2B5EF4-FFF2-40B4-BE49-F238E27FC236}">
                <a16:creationId xmlns:a16="http://schemas.microsoft.com/office/drawing/2014/main" id="{035D2B6F-FED9-B90F-C5A4-E7E77A0E462E}"/>
              </a:ext>
            </a:extLst>
          </p:cNvPr>
          <p:cNvSpPr txBox="1"/>
          <p:nvPr/>
        </p:nvSpPr>
        <p:spPr>
          <a:xfrm>
            <a:off x="1968577" y="1826554"/>
            <a:ext cx="340158" cy="461665"/>
          </a:xfrm>
          <a:prstGeom prst="rect">
            <a:avLst/>
          </a:prstGeom>
          <a:noFill/>
        </p:spPr>
        <p:txBody>
          <a:bodyPr wrap="none" rtlCol="0">
            <a:spAutoFit/>
          </a:bodyPr>
          <a:lstStyle/>
          <a:p>
            <a:r>
              <a:rPr lang="en-GB" sz="2400" b="1" dirty="0">
                <a:solidFill>
                  <a:schemeClr val="bg1"/>
                </a:solidFill>
              </a:rPr>
              <a:t>1</a:t>
            </a:r>
          </a:p>
        </p:txBody>
      </p:sp>
      <p:graphicFrame>
        <p:nvGraphicFramePr>
          <p:cNvPr id="6" name="Tabel 6">
            <a:extLst>
              <a:ext uri="{FF2B5EF4-FFF2-40B4-BE49-F238E27FC236}">
                <a16:creationId xmlns:a16="http://schemas.microsoft.com/office/drawing/2014/main" id="{384DA320-0A8A-6EFD-BE76-CA202A086EB2}"/>
              </a:ext>
            </a:extLst>
          </p:cNvPr>
          <p:cNvGraphicFramePr>
            <a:graphicFrameLocks noGrp="1"/>
          </p:cNvGraphicFramePr>
          <p:nvPr>
            <p:extLst>
              <p:ext uri="{D42A27DB-BD31-4B8C-83A1-F6EECF244321}">
                <p14:modId xmlns:p14="http://schemas.microsoft.com/office/powerpoint/2010/main" val="2018904627"/>
              </p:ext>
            </p:extLst>
          </p:nvPr>
        </p:nvGraphicFramePr>
        <p:xfrm>
          <a:off x="3751555" y="5296515"/>
          <a:ext cx="8247356" cy="1376680"/>
        </p:xfrm>
        <a:graphic>
          <a:graphicData uri="http://schemas.openxmlformats.org/drawingml/2006/table">
            <a:tbl>
              <a:tblPr firstRow="1" bandRow="1">
                <a:tableStyleId>{5940675A-B579-460E-94D1-54222C63F5DA}</a:tableStyleId>
              </a:tblPr>
              <a:tblGrid>
                <a:gridCol w="1735896">
                  <a:extLst>
                    <a:ext uri="{9D8B030D-6E8A-4147-A177-3AD203B41FA5}">
                      <a16:colId xmlns:a16="http://schemas.microsoft.com/office/drawing/2014/main" val="2985538838"/>
                    </a:ext>
                  </a:extLst>
                </a:gridCol>
                <a:gridCol w="6511460">
                  <a:extLst>
                    <a:ext uri="{9D8B030D-6E8A-4147-A177-3AD203B41FA5}">
                      <a16:colId xmlns:a16="http://schemas.microsoft.com/office/drawing/2014/main" val="2573682424"/>
                    </a:ext>
                  </a:extLst>
                </a:gridCol>
              </a:tblGrid>
              <a:tr h="319745">
                <a:tc>
                  <a:txBody>
                    <a:bodyPr/>
                    <a:lstStyle/>
                    <a:p>
                      <a:pPr algn="ctr"/>
                      <a:r>
                        <a:rPr lang="en-GB" dirty="0"/>
                        <a:t>1/2/3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Numbers represent order of treatment in chapter </a:t>
                      </a:r>
                    </a:p>
                  </a:txBody>
                  <a:tcPr/>
                </a:tc>
                <a:extLst>
                  <a:ext uri="{0D108BD9-81ED-4DB2-BD59-A6C34878D82A}">
                    <a16:rowId xmlns:a16="http://schemas.microsoft.com/office/drawing/2014/main" val="1920554866"/>
                  </a:ext>
                </a:extLst>
              </a:tr>
              <a:tr h="370840">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Colours represent the parts of the slides that correspond to sections in the chapter</a:t>
                      </a:r>
                    </a:p>
                  </a:txBody>
                  <a:tcPr/>
                </a:tc>
                <a:extLst>
                  <a:ext uri="{0D108BD9-81ED-4DB2-BD59-A6C34878D82A}">
                    <a16:rowId xmlns:a16="http://schemas.microsoft.com/office/drawing/2014/main" val="3974550472"/>
                  </a:ext>
                </a:extLst>
              </a:tr>
              <a:tr h="370840">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Times New Roman" panose="02020603050405020304" pitchFamily="18" charset="0"/>
                          <a:cs typeface="+mn-cs"/>
                        </a:rPr>
                        <a:t>Blue a</a:t>
                      </a:r>
                      <a:r>
                        <a:rPr lang="en-GB" sz="1800" kern="1200" dirty="0">
                          <a:solidFill>
                            <a:schemeClr val="tx1"/>
                          </a:solidFill>
                          <a:effectLst/>
                          <a:latin typeface="+mn-lt"/>
                          <a:ea typeface="Times New Roman" panose="02020603050405020304" pitchFamily="18" charset="0"/>
                          <a:cs typeface="+mn-cs"/>
                        </a:rPr>
                        <a:t>rrows indicate how change occurs in the freight system</a:t>
                      </a:r>
                      <a:endParaRPr lang="nl-NL" sz="1800" kern="1200" dirty="0">
                        <a:solidFill>
                          <a:schemeClr val="tx1"/>
                        </a:solidFill>
                        <a:effectLst/>
                        <a:latin typeface="+mn-lt"/>
                        <a:ea typeface="Times New Roman" panose="02020603050405020304" pitchFamily="18" charset="0"/>
                        <a:cs typeface="+mn-cs"/>
                      </a:endParaRPr>
                    </a:p>
                  </a:txBody>
                  <a:tcPr/>
                </a:tc>
                <a:extLst>
                  <a:ext uri="{0D108BD9-81ED-4DB2-BD59-A6C34878D82A}">
                    <a16:rowId xmlns:a16="http://schemas.microsoft.com/office/drawing/2014/main" val="1582342853"/>
                  </a:ext>
                </a:extLst>
              </a:tr>
            </a:tbl>
          </a:graphicData>
        </a:graphic>
      </p:graphicFrame>
      <p:sp>
        <p:nvSpPr>
          <p:cNvPr id="7" name="Rechthoek 6">
            <a:extLst>
              <a:ext uri="{FF2B5EF4-FFF2-40B4-BE49-F238E27FC236}">
                <a16:creationId xmlns:a16="http://schemas.microsoft.com/office/drawing/2014/main" id="{40D03518-5309-7E08-D464-AB73872D24E8}"/>
              </a:ext>
            </a:extLst>
          </p:cNvPr>
          <p:cNvSpPr/>
          <p:nvPr/>
        </p:nvSpPr>
        <p:spPr>
          <a:xfrm>
            <a:off x="3875364" y="5805947"/>
            <a:ext cx="360994" cy="369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hthoek 10">
            <a:extLst>
              <a:ext uri="{FF2B5EF4-FFF2-40B4-BE49-F238E27FC236}">
                <a16:creationId xmlns:a16="http://schemas.microsoft.com/office/drawing/2014/main" id="{EB5EFBB2-CDFE-AD9A-E776-B063C3B733F9}"/>
              </a:ext>
            </a:extLst>
          </p:cNvPr>
          <p:cNvSpPr/>
          <p:nvPr/>
        </p:nvSpPr>
        <p:spPr>
          <a:xfrm>
            <a:off x="4421464" y="5820737"/>
            <a:ext cx="360993" cy="3693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hthoek 12">
            <a:extLst>
              <a:ext uri="{FF2B5EF4-FFF2-40B4-BE49-F238E27FC236}">
                <a16:creationId xmlns:a16="http://schemas.microsoft.com/office/drawing/2014/main" id="{A3ADDB7A-EAF7-AED2-A832-B1D4C38D38F6}"/>
              </a:ext>
            </a:extLst>
          </p:cNvPr>
          <p:cNvSpPr/>
          <p:nvPr/>
        </p:nvSpPr>
        <p:spPr>
          <a:xfrm>
            <a:off x="4967564" y="5821587"/>
            <a:ext cx="360993" cy="3693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Rechte verbindingslijn met pijl 14">
            <a:extLst>
              <a:ext uri="{FF2B5EF4-FFF2-40B4-BE49-F238E27FC236}">
                <a16:creationId xmlns:a16="http://schemas.microsoft.com/office/drawing/2014/main" id="{0B8A729A-557A-9495-89D6-A0A1D9734466}"/>
              </a:ext>
            </a:extLst>
          </p:cNvPr>
          <p:cNvCxnSpPr>
            <a:cxnSpLocks/>
          </p:cNvCxnSpPr>
          <p:nvPr/>
        </p:nvCxnSpPr>
        <p:spPr>
          <a:xfrm flipH="1">
            <a:off x="4273636" y="6496139"/>
            <a:ext cx="67130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918A9284-87D4-557B-9BA0-1DD8C89C455C}"/>
              </a:ext>
            </a:extLst>
          </p:cNvPr>
          <p:cNvSpPr txBox="1"/>
          <p:nvPr/>
        </p:nvSpPr>
        <p:spPr>
          <a:xfrm>
            <a:off x="3637563" y="4934095"/>
            <a:ext cx="2041656" cy="369332"/>
          </a:xfrm>
          <a:prstGeom prst="rect">
            <a:avLst/>
          </a:prstGeom>
          <a:noFill/>
        </p:spPr>
        <p:txBody>
          <a:bodyPr wrap="square" rtlCol="0">
            <a:spAutoFit/>
          </a:bodyPr>
          <a:lstStyle/>
          <a:p>
            <a:r>
              <a:rPr lang="en-GB" dirty="0"/>
              <a:t>Legend:</a:t>
            </a:r>
          </a:p>
        </p:txBody>
      </p:sp>
      <p:graphicFrame>
        <p:nvGraphicFramePr>
          <p:cNvPr id="3" name="Table 3">
            <a:extLst>
              <a:ext uri="{FF2B5EF4-FFF2-40B4-BE49-F238E27FC236}">
                <a16:creationId xmlns:a16="http://schemas.microsoft.com/office/drawing/2014/main" id="{0B187BDE-4F0D-B803-7728-4719451CE35A}"/>
              </a:ext>
            </a:extLst>
          </p:cNvPr>
          <p:cNvGraphicFramePr>
            <a:graphicFrameLocks noGrp="1"/>
          </p:cNvGraphicFramePr>
          <p:nvPr>
            <p:extLst>
              <p:ext uri="{D42A27DB-BD31-4B8C-83A1-F6EECF244321}">
                <p14:modId xmlns:p14="http://schemas.microsoft.com/office/powerpoint/2010/main" val="596142468"/>
              </p:ext>
            </p:extLst>
          </p:nvPr>
        </p:nvGraphicFramePr>
        <p:xfrm>
          <a:off x="838200" y="2347339"/>
          <a:ext cx="2589653" cy="2103120"/>
        </p:xfrm>
        <a:graphic>
          <a:graphicData uri="http://schemas.openxmlformats.org/drawingml/2006/table">
            <a:tbl>
              <a:tblPr>
                <a:tableStyleId>{793D81CF-94F2-401A-BA57-92F5A7B2D0C5}</a:tableStyleId>
              </a:tblPr>
              <a:tblGrid>
                <a:gridCol w="2589653">
                  <a:extLst>
                    <a:ext uri="{9D8B030D-6E8A-4147-A177-3AD203B41FA5}">
                      <a16:colId xmlns:a16="http://schemas.microsoft.com/office/drawing/2014/main" val="3131601482"/>
                    </a:ext>
                  </a:extLst>
                </a:gridCol>
              </a:tblGrid>
              <a:tr h="370840">
                <a:tc>
                  <a:txBody>
                    <a:bodyPr/>
                    <a:lstStyle/>
                    <a:p>
                      <a:r>
                        <a:rPr lang="en-GB" dirty="0"/>
                        <a:t>4.2 Indicators of </a:t>
                      </a:r>
                      <a:br>
                        <a:rPr lang="en-GB" dirty="0"/>
                      </a:br>
                      <a:r>
                        <a:rPr lang="en-GB" dirty="0"/>
                        <a:t>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Weight lifted</a:t>
                      </a:r>
                    </a:p>
                    <a:p>
                      <a:pPr marL="285750" indent="-285750">
                        <a:buFont typeface="Arial" panose="020B0604020202020204" pitchFamily="34" charset="0"/>
                        <a:buChar char="•"/>
                      </a:pPr>
                      <a:r>
                        <a:rPr lang="en-GB" dirty="0"/>
                        <a:t>Ton </a:t>
                      </a:r>
                      <a:r>
                        <a:rPr lang="en-GB" dirty="0" err="1"/>
                        <a:t>kilometers</a:t>
                      </a:r>
                      <a:endParaRPr lang="en-GB" dirty="0"/>
                    </a:p>
                    <a:p>
                      <a:pPr marL="285750" indent="-285750">
                        <a:buFont typeface="Arial" panose="020B0604020202020204" pitchFamily="34" charset="0"/>
                        <a:buChar char="•"/>
                      </a:pPr>
                      <a:r>
                        <a:rPr lang="en-GB" dirty="0"/>
                        <a:t>Vehicle </a:t>
                      </a:r>
                      <a:r>
                        <a:rPr lang="en-GB" dirty="0" err="1"/>
                        <a:t>kilometers</a:t>
                      </a:r>
                      <a:endParaRPr lang="en-GB" dirty="0"/>
                    </a:p>
                    <a:p>
                      <a:pPr marL="285750" indent="-285750">
                        <a:buFont typeface="Arial" panose="020B0604020202020204" pitchFamily="34" charset="0"/>
                        <a:buChar char="•"/>
                      </a:pPr>
                      <a:r>
                        <a:rPr lang="en-GB" dirty="0"/>
                        <a:t>Emissions from Transport</a:t>
                      </a:r>
                      <a:endParaRPr lang="nl-NL" dirty="0"/>
                    </a:p>
                  </a:txBody>
                  <a:tcPr/>
                </a:tc>
                <a:extLst>
                  <a:ext uri="{0D108BD9-81ED-4DB2-BD59-A6C34878D82A}">
                    <a16:rowId xmlns:a16="http://schemas.microsoft.com/office/drawing/2014/main" val="738767558"/>
                  </a:ext>
                </a:extLst>
              </a:tr>
            </a:tbl>
          </a:graphicData>
        </a:graphic>
      </p:graphicFrame>
      <p:graphicFrame>
        <p:nvGraphicFramePr>
          <p:cNvPr id="4" name="Table 3">
            <a:extLst>
              <a:ext uri="{FF2B5EF4-FFF2-40B4-BE49-F238E27FC236}">
                <a16:creationId xmlns:a16="http://schemas.microsoft.com/office/drawing/2014/main" id="{E17AB301-0D34-8EAC-5ABF-6119B888A36C}"/>
              </a:ext>
            </a:extLst>
          </p:cNvPr>
          <p:cNvGraphicFramePr>
            <a:graphicFrameLocks noGrp="1"/>
          </p:cNvGraphicFramePr>
          <p:nvPr>
            <p:extLst>
              <p:ext uri="{D42A27DB-BD31-4B8C-83A1-F6EECF244321}">
                <p14:modId xmlns:p14="http://schemas.microsoft.com/office/powerpoint/2010/main" val="402501195"/>
              </p:ext>
            </p:extLst>
          </p:nvPr>
        </p:nvGraphicFramePr>
        <p:xfrm>
          <a:off x="4622210" y="2347339"/>
          <a:ext cx="2433869" cy="1554480"/>
        </p:xfrm>
        <a:graphic>
          <a:graphicData uri="http://schemas.openxmlformats.org/drawingml/2006/table">
            <a:tbl>
              <a:tblPr>
                <a:tableStyleId>{793D81CF-94F2-401A-BA57-92F5A7B2D0C5}</a:tableStyleId>
              </a:tblPr>
              <a:tblGrid>
                <a:gridCol w="2433869">
                  <a:extLst>
                    <a:ext uri="{9D8B030D-6E8A-4147-A177-3AD203B41FA5}">
                      <a16:colId xmlns:a16="http://schemas.microsoft.com/office/drawing/2014/main" val="3131601482"/>
                    </a:ext>
                  </a:extLst>
                </a:gridCol>
              </a:tblGrid>
              <a:tr h="370840">
                <a:tc>
                  <a:txBody>
                    <a:bodyPr/>
                    <a:lstStyle/>
                    <a:p>
                      <a:r>
                        <a:rPr lang="en-GB" dirty="0"/>
                        <a:t>4.3 Determinants of 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Production</a:t>
                      </a:r>
                    </a:p>
                    <a:p>
                      <a:pPr marL="285750" indent="-285750">
                        <a:buFont typeface="Arial" panose="020B0604020202020204" pitchFamily="34" charset="0"/>
                        <a:buChar char="•"/>
                      </a:pPr>
                      <a:r>
                        <a:rPr lang="en-GB" dirty="0"/>
                        <a:t>Inventories</a:t>
                      </a:r>
                    </a:p>
                    <a:p>
                      <a:pPr marL="285750" indent="-285750">
                        <a:buFont typeface="Arial" panose="020B0604020202020204" pitchFamily="34" charset="0"/>
                        <a:buChar char="•"/>
                      </a:pPr>
                      <a:r>
                        <a:rPr lang="en-GB" dirty="0"/>
                        <a:t>Transport</a:t>
                      </a:r>
                      <a:endParaRPr lang="nl-NL" dirty="0"/>
                    </a:p>
                  </a:txBody>
                  <a:tcPr/>
                </a:tc>
                <a:extLst>
                  <a:ext uri="{0D108BD9-81ED-4DB2-BD59-A6C34878D82A}">
                    <a16:rowId xmlns:a16="http://schemas.microsoft.com/office/drawing/2014/main" val="738767558"/>
                  </a:ext>
                </a:extLst>
              </a:tr>
            </a:tbl>
          </a:graphicData>
        </a:graphic>
      </p:graphicFrame>
      <p:graphicFrame>
        <p:nvGraphicFramePr>
          <p:cNvPr id="8" name="Table 3">
            <a:extLst>
              <a:ext uri="{FF2B5EF4-FFF2-40B4-BE49-F238E27FC236}">
                <a16:creationId xmlns:a16="http://schemas.microsoft.com/office/drawing/2014/main" id="{61359EC5-AB2A-92E5-6760-47D3D21C4CDA}"/>
              </a:ext>
            </a:extLst>
          </p:cNvPr>
          <p:cNvGraphicFramePr>
            <a:graphicFrameLocks noGrp="1"/>
          </p:cNvGraphicFramePr>
          <p:nvPr>
            <p:extLst>
              <p:ext uri="{D42A27DB-BD31-4B8C-83A1-F6EECF244321}">
                <p14:modId xmlns:p14="http://schemas.microsoft.com/office/powerpoint/2010/main" val="78894454"/>
              </p:ext>
            </p:extLst>
          </p:nvPr>
        </p:nvGraphicFramePr>
        <p:xfrm>
          <a:off x="8160523" y="2347339"/>
          <a:ext cx="3186206" cy="2103120"/>
        </p:xfrm>
        <a:graphic>
          <a:graphicData uri="http://schemas.openxmlformats.org/drawingml/2006/table">
            <a:tbl>
              <a:tblPr>
                <a:tableStyleId>{793D81CF-94F2-401A-BA57-92F5A7B2D0C5}</a:tableStyleId>
              </a:tblPr>
              <a:tblGrid>
                <a:gridCol w="3186206">
                  <a:extLst>
                    <a:ext uri="{9D8B030D-6E8A-4147-A177-3AD203B41FA5}">
                      <a16:colId xmlns:a16="http://schemas.microsoft.com/office/drawing/2014/main" val="3131601482"/>
                    </a:ext>
                  </a:extLst>
                </a:gridCol>
              </a:tblGrid>
              <a:tr h="370840">
                <a:tc>
                  <a:txBody>
                    <a:bodyPr/>
                    <a:lstStyle/>
                    <a:p>
                      <a:r>
                        <a:rPr lang="en-GB" dirty="0"/>
                        <a:t>4.4 Drivers of Change in </a:t>
                      </a:r>
                      <a:br>
                        <a:rPr lang="en-GB" dirty="0"/>
                      </a:br>
                      <a:r>
                        <a:rPr lang="en-GB" dirty="0"/>
                        <a:t>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Economic Growth</a:t>
                      </a:r>
                    </a:p>
                    <a:p>
                      <a:pPr marL="285750" indent="-285750">
                        <a:buFont typeface="Arial" panose="020B0604020202020204" pitchFamily="34" charset="0"/>
                        <a:buChar char="•"/>
                      </a:pPr>
                      <a:r>
                        <a:rPr lang="en-GB" dirty="0"/>
                        <a:t>Globalisation</a:t>
                      </a:r>
                    </a:p>
                    <a:p>
                      <a:pPr marL="285750" indent="-285750">
                        <a:buFont typeface="Arial" panose="020B0604020202020204" pitchFamily="34" charset="0"/>
                        <a:buChar char="•"/>
                      </a:pPr>
                      <a:r>
                        <a:rPr lang="en-GB" dirty="0"/>
                        <a:t>(Information) Technology &amp; Mass Individualisation</a:t>
                      </a:r>
                    </a:p>
                    <a:p>
                      <a:pPr marL="285750" indent="-285750">
                        <a:buFont typeface="Arial" panose="020B0604020202020204" pitchFamily="34" charset="0"/>
                        <a:buChar char="•"/>
                      </a:pPr>
                      <a:r>
                        <a:rPr lang="en-GB" dirty="0"/>
                        <a:t>Sustainability</a:t>
                      </a:r>
                      <a:endParaRPr lang="nl-NL" dirty="0"/>
                    </a:p>
                  </a:txBody>
                  <a:tcPr/>
                </a:tc>
                <a:extLst>
                  <a:ext uri="{0D108BD9-81ED-4DB2-BD59-A6C34878D82A}">
                    <a16:rowId xmlns:a16="http://schemas.microsoft.com/office/drawing/2014/main" val="738767558"/>
                  </a:ext>
                </a:extLst>
              </a:tr>
            </a:tbl>
          </a:graphicData>
        </a:graphic>
      </p:graphicFrame>
      <p:sp>
        <p:nvSpPr>
          <p:cNvPr id="9" name="Arrow: Left 8">
            <a:extLst>
              <a:ext uri="{FF2B5EF4-FFF2-40B4-BE49-F238E27FC236}">
                <a16:creationId xmlns:a16="http://schemas.microsoft.com/office/drawing/2014/main" id="{38E0A773-E379-E85A-9839-68BA17BA7725}"/>
              </a:ext>
            </a:extLst>
          </p:cNvPr>
          <p:cNvSpPr/>
          <p:nvPr/>
        </p:nvSpPr>
        <p:spPr>
          <a:xfrm>
            <a:off x="3427853" y="2741076"/>
            <a:ext cx="1132883" cy="489097"/>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Arrow: Left 11">
            <a:extLst>
              <a:ext uri="{FF2B5EF4-FFF2-40B4-BE49-F238E27FC236}">
                <a16:creationId xmlns:a16="http://schemas.microsoft.com/office/drawing/2014/main" id="{BA32CE29-10A6-B795-4CE0-3D51AC1D6833}"/>
              </a:ext>
            </a:extLst>
          </p:cNvPr>
          <p:cNvSpPr/>
          <p:nvPr/>
        </p:nvSpPr>
        <p:spPr>
          <a:xfrm>
            <a:off x="7056079" y="2746406"/>
            <a:ext cx="1097373" cy="489097"/>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69031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1C862-7EA7-5752-B795-047ED6F1BDE4}"/>
              </a:ext>
            </a:extLst>
          </p:cNvPr>
          <p:cNvSpPr>
            <a:spLocks noGrp="1"/>
          </p:cNvSpPr>
          <p:nvPr>
            <p:ph type="title"/>
          </p:nvPr>
        </p:nvSpPr>
        <p:spPr/>
        <p:txBody>
          <a:bodyPr/>
          <a:lstStyle/>
          <a:p>
            <a:r>
              <a:rPr lang="en-GB">
                <a:solidFill>
                  <a:schemeClr val="accent1"/>
                </a:solidFill>
              </a:rPr>
              <a:t>Summary</a:t>
            </a:r>
            <a:endParaRPr lang="en-GB" dirty="0">
              <a:solidFill>
                <a:schemeClr val="accent1"/>
              </a:solidFill>
            </a:endParaRPr>
          </a:p>
        </p:txBody>
      </p:sp>
      <p:sp>
        <p:nvSpPr>
          <p:cNvPr id="3" name="Tijdelijke aanduiding voor inhoud 2">
            <a:extLst>
              <a:ext uri="{FF2B5EF4-FFF2-40B4-BE49-F238E27FC236}">
                <a16:creationId xmlns:a16="http://schemas.microsoft.com/office/drawing/2014/main" id="{F4F7237C-F784-7347-0523-7422132D3947}"/>
              </a:ext>
            </a:extLst>
          </p:cNvPr>
          <p:cNvSpPr>
            <a:spLocks noGrp="1"/>
          </p:cNvSpPr>
          <p:nvPr>
            <p:ph idx="1"/>
          </p:nvPr>
        </p:nvSpPr>
        <p:spPr>
          <a:xfrm>
            <a:off x="1320800" y="2523067"/>
            <a:ext cx="9175501" cy="3969808"/>
          </a:xfrm>
        </p:spPr>
        <p:txBody>
          <a:bodyPr>
            <a:normAutofit lnSpcReduction="10000"/>
          </a:bodyPr>
          <a:lstStyle/>
          <a:p>
            <a:r>
              <a:rPr lang="en-GB" sz="2000" dirty="0">
                <a:latin typeface="+mj-lt"/>
              </a:rPr>
              <a:t>Four basic indicators of freight transport activity: weight lifted (tonnes), transport performance (tonne kilometres), traffic performance (vehicle kilometres) and emissions.</a:t>
            </a:r>
          </a:p>
          <a:p>
            <a:r>
              <a:rPr lang="en-GB" sz="2000" dirty="0">
                <a:latin typeface="+mj-lt"/>
              </a:rPr>
              <a:t>Freight transport growth is uneven across modes, with sea and road transport taking the major share of increase in demand.</a:t>
            </a:r>
          </a:p>
          <a:p>
            <a:r>
              <a:rPr lang="en-GB" sz="2000" dirty="0">
                <a:latin typeface="+mj-lt"/>
              </a:rPr>
              <a:t>Logistics service improvements and cost minimization have run in parallel with liberalization of trade and improvements in transport and information technologies. </a:t>
            </a:r>
          </a:p>
          <a:p>
            <a:r>
              <a:rPr lang="en-GB" sz="2000" dirty="0">
                <a:latin typeface="+mj-lt"/>
              </a:rPr>
              <a:t>The Physical Internet vision combines many seemingly unrelated developments into an overarching storyline of logistics innovation. </a:t>
            </a:r>
          </a:p>
          <a:p>
            <a:r>
              <a:rPr lang="en-GB" sz="2000" dirty="0">
                <a:latin typeface="+mj-lt"/>
              </a:rPr>
              <a:t>Transport growth is decoupling from GDP, due to dematerialization of flows, changes in logistics and internationalization of trade. Overall, these effects largely balance out.</a:t>
            </a:r>
          </a:p>
          <a:p>
            <a:r>
              <a:rPr lang="en-GB" sz="2000" dirty="0">
                <a:latin typeface="+mj-lt"/>
              </a:rPr>
              <a:t>Recent roadmaps for the decarbonisation of logistics and also the Physical Internet are instrumental to reduce external costs (sustainability).</a:t>
            </a:r>
          </a:p>
        </p:txBody>
      </p:sp>
      <p:pic>
        <p:nvPicPr>
          <p:cNvPr id="16" name="Picture 15">
            <a:extLst>
              <a:ext uri="{FF2B5EF4-FFF2-40B4-BE49-F238E27FC236}">
                <a16:creationId xmlns:a16="http://schemas.microsoft.com/office/drawing/2014/main" id="{9CC41EC5-D9B0-CCBC-AED3-5001906481E7}"/>
              </a:ext>
            </a:extLst>
          </p:cNvPr>
          <p:cNvPicPr>
            <a:picLocks noChangeAspect="1"/>
          </p:cNvPicPr>
          <p:nvPr/>
        </p:nvPicPr>
        <p:blipFill>
          <a:blip r:embed="rId2"/>
          <a:stretch>
            <a:fillRect/>
          </a:stretch>
        </p:blipFill>
        <p:spPr>
          <a:xfrm>
            <a:off x="3728482" y="365125"/>
            <a:ext cx="7414440" cy="1960880"/>
          </a:xfrm>
          <a:prstGeom prst="rect">
            <a:avLst/>
          </a:prstGeom>
        </p:spPr>
      </p:pic>
    </p:spTree>
    <p:extLst>
      <p:ext uri="{BB962C8B-B14F-4D97-AF65-F5344CB8AC3E}">
        <p14:creationId xmlns:p14="http://schemas.microsoft.com/office/powerpoint/2010/main" val="238995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CE33BFE-FC1B-AF45-F877-D423E94F3C6B}"/>
              </a:ext>
            </a:extLst>
          </p:cNvPr>
          <p:cNvPicPr>
            <a:picLocks noChangeAspect="1"/>
          </p:cNvPicPr>
          <p:nvPr/>
        </p:nvPicPr>
        <p:blipFill rotWithShape="1">
          <a:blip r:embed="rId2"/>
          <a:srcRect t="12526" r="6659" b="8462"/>
          <a:stretch/>
        </p:blipFill>
        <p:spPr>
          <a:xfrm>
            <a:off x="0" y="0"/>
            <a:ext cx="12192000" cy="6858000"/>
          </a:xfrm>
          <a:prstGeom prst="rect">
            <a:avLst/>
          </a:prstGeom>
        </p:spPr>
      </p:pic>
      <p:sp>
        <p:nvSpPr>
          <p:cNvPr id="5" name="Tekstvak 4">
            <a:extLst>
              <a:ext uri="{FF2B5EF4-FFF2-40B4-BE49-F238E27FC236}">
                <a16:creationId xmlns:a16="http://schemas.microsoft.com/office/drawing/2014/main" id="{AA52A81F-E1CB-C5DD-DF58-DB7E0B8F7ACB}"/>
              </a:ext>
            </a:extLst>
          </p:cNvPr>
          <p:cNvSpPr txBox="1"/>
          <p:nvPr/>
        </p:nvSpPr>
        <p:spPr>
          <a:xfrm>
            <a:off x="0" y="200881"/>
            <a:ext cx="9784080" cy="1046440"/>
          </a:xfrm>
          <a:prstGeom prst="rect">
            <a:avLst/>
          </a:prstGeom>
          <a:solidFill>
            <a:schemeClr val="bg1">
              <a:lumMod val="65000"/>
              <a:alpha val="81000"/>
            </a:schemeClr>
          </a:solidFill>
        </p:spPr>
        <p:txBody>
          <a:bodyPr wrap="square">
            <a:spAutoFit/>
          </a:bodyPr>
          <a:lstStyle/>
          <a:p>
            <a:pPr algn="r"/>
            <a:r>
              <a:rPr lang="nl-NL" sz="4400" dirty="0">
                <a:solidFill>
                  <a:schemeClr val="bg1"/>
                </a:solidFill>
                <a:latin typeface="Goudy Old Style" panose="02020502050305020303" pitchFamily="18" charset="0"/>
              </a:rPr>
              <a:t>The Transport System and Transport Policy</a:t>
            </a:r>
          </a:p>
          <a:p>
            <a:pPr algn="r"/>
            <a:r>
              <a:rPr lang="nl-NL" sz="1600" dirty="0" err="1">
                <a:solidFill>
                  <a:schemeClr val="bg1"/>
                </a:solidFill>
                <a:latin typeface="Goudy Old Style" panose="02020502050305020303" pitchFamily="18" charset="0"/>
              </a:rPr>
              <a:t>Edited</a:t>
            </a:r>
            <a:r>
              <a:rPr lang="nl-NL" sz="1600" dirty="0">
                <a:solidFill>
                  <a:schemeClr val="bg1"/>
                </a:solidFill>
                <a:latin typeface="Goudy Old Style" panose="02020502050305020303" pitchFamily="18" charset="0"/>
              </a:rPr>
              <a:t> </a:t>
            </a:r>
            <a:r>
              <a:rPr lang="nl-NL" sz="1600" dirty="0" err="1">
                <a:solidFill>
                  <a:schemeClr val="bg1"/>
                </a:solidFill>
                <a:latin typeface="Goudy Old Style" panose="02020502050305020303" pitchFamily="18" charset="0"/>
              </a:rPr>
              <a:t>by</a:t>
            </a:r>
            <a:r>
              <a:rPr lang="nl-NL" sz="1600" dirty="0">
                <a:solidFill>
                  <a:schemeClr val="bg1"/>
                </a:solidFill>
                <a:latin typeface="Goudy Old Style" panose="02020502050305020303" pitchFamily="18" charset="0"/>
              </a:rPr>
              <a:t> Bert van Wee, Jan Anne </a:t>
            </a:r>
            <a:r>
              <a:rPr lang="nl-NL" sz="1600" dirty="0" err="1">
                <a:solidFill>
                  <a:schemeClr val="bg1"/>
                </a:solidFill>
                <a:latin typeface="Goudy Old Style" panose="02020502050305020303" pitchFamily="18" charset="0"/>
              </a:rPr>
              <a:t>Annema</a:t>
            </a:r>
            <a:r>
              <a:rPr lang="nl-NL" sz="1600" dirty="0">
                <a:solidFill>
                  <a:schemeClr val="bg1"/>
                </a:solidFill>
                <a:latin typeface="Goudy Old Style" panose="02020502050305020303" pitchFamily="18" charset="0"/>
              </a:rPr>
              <a:t>, David </a:t>
            </a:r>
            <a:r>
              <a:rPr lang="nl-NL" sz="1600" dirty="0" err="1">
                <a:solidFill>
                  <a:schemeClr val="bg1"/>
                </a:solidFill>
                <a:latin typeface="Goudy Old Style" panose="02020502050305020303" pitchFamily="18" charset="0"/>
              </a:rPr>
              <a:t>Banister</a:t>
            </a:r>
            <a:r>
              <a:rPr lang="nl-NL" sz="1600" dirty="0">
                <a:solidFill>
                  <a:schemeClr val="bg1"/>
                </a:solidFill>
                <a:latin typeface="Goudy Old Style" panose="02020502050305020303" pitchFamily="18" charset="0"/>
              </a:rPr>
              <a:t> and </a:t>
            </a:r>
            <a:r>
              <a:rPr lang="nl-NL" sz="1600" dirty="0" err="1">
                <a:solidFill>
                  <a:schemeClr val="bg1"/>
                </a:solidFill>
                <a:latin typeface="Goudy Old Style" panose="02020502050305020303" pitchFamily="18" charset="0"/>
              </a:rPr>
              <a:t>Baiba</a:t>
            </a:r>
            <a:r>
              <a:rPr lang="nl-NL" sz="1600" dirty="0">
                <a:solidFill>
                  <a:schemeClr val="bg1"/>
                </a:solidFill>
                <a:latin typeface="Goudy Old Style" panose="02020502050305020303" pitchFamily="18" charset="0"/>
              </a:rPr>
              <a:t> </a:t>
            </a:r>
            <a:r>
              <a:rPr lang="nl-NL" sz="1600" dirty="0" err="1">
                <a:solidFill>
                  <a:schemeClr val="bg1"/>
                </a:solidFill>
                <a:latin typeface="Goudy Old Style" panose="02020502050305020303" pitchFamily="18" charset="0"/>
              </a:rPr>
              <a:t>Pudãne</a:t>
            </a:r>
            <a:endParaRPr lang="nl-NL" sz="1600" dirty="0">
              <a:solidFill>
                <a:schemeClr val="bg1"/>
              </a:solidFill>
            </a:endParaRPr>
          </a:p>
        </p:txBody>
      </p:sp>
      <p:pic>
        <p:nvPicPr>
          <p:cNvPr id="7" name="Afbeelding 6">
            <a:extLst>
              <a:ext uri="{FF2B5EF4-FFF2-40B4-BE49-F238E27FC236}">
                <a16:creationId xmlns:a16="http://schemas.microsoft.com/office/drawing/2014/main" id="{E35149B7-3BCB-3F6A-BA5B-3FD51C813141}"/>
              </a:ext>
            </a:extLst>
          </p:cNvPr>
          <p:cNvPicPr>
            <a:picLocks noChangeAspect="1"/>
          </p:cNvPicPr>
          <p:nvPr/>
        </p:nvPicPr>
        <p:blipFill>
          <a:blip r:embed="rId3"/>
          <a:stretch>
            <a:fillRect/>
          </a:stretch>
        </p:blipFill>
        <p:spPr>
          <a:xfrm>
            <a:off x="6021238" y="5926992"/>
            <a:ext cx="5922141" cy="730127"/>
          </a:xfrm>
          <a:prstGeom prst="rect">
            <a:avLst/>
          </a:prstGeom>
        </p:spPr>
      </p:pic>
      <p:sp>
        <p:nvSpPr>
          <p:cNvPr id="9" name="Tekstvak 8">
            <a:extLst>
              <a:ext uri="{FF2B5EF4-FFF2-40B4-BE49-F238E27FC236}">
                <a16:creationId xmlns:a16="http://schemas.microsoft.com/office/drawing/2014/main" id="{B7DA1B25-B255-3FA5-A83B-4A67DE2DEE74}"/>
              </a:ext>
            </a:extLst>
          </p:cNvPr>
          <p:cNvSpPr txBox="1"/>
          <p:nvPr/>
        </p:nvSpPr>
        <p:spPr>
          <a:xfrm>
            <a:off x="0" y="2232564"/>
            <a:ext cx="9784080" cy="1384995"/>
          </a:xfrm>
          <a:prstGeom prst="rect">
            <a:avLst/>
          </a:prstGeom>
          <a:solidFill>
            <a:schemeClr val="bg1">
              <a:lumMod val="65000"/>
              <a:alpha val="75000"/>
            </a:schemeClr>
          </a:solidFill>
        </p:spPr>
        <p:txBody>
          <a:bodyPr wrap="square">
            <a:spAutoFit/>
          </a:bodyPr>
          <a:lstStyle/>
          <a:p>
            <a:r>
              <a:rPr lang="nl-NL" sz="3200" b="1" dirty="0" err="1">
                <a:latin typeface="Goudy Old Style" panose="02020502050305020303" pitchFamily="18" charset="0"/>
              </a:rPr>
              <a:t>Chapter</a:t>
            </a:r>
            <a:r>
              <a:rPr lang="nl-NL" sz="3200" b="1" dirty="0">
                <a:latin typeface="Goudy Old Style" panose="02020502050305020303" pitchFamily="18" charset="0"/>
              </a:rPr>
              <a:t> 4: </a:t>
            </a:r>
            <a:r>
              <a:rPr lang="en-US" sz="3200" b="1" dirty="0">
                <a:latin typeface="Goudy Old Style" panose="02020502050305020303" pitchFamily="18" charset="0"/>
              </a:rPr>
              <a:t>Freight transport: indicators, determinants and drivers of change</a:t>
            </a:r>
            <a:endParaRPr lang="en-GB" sz="3200" b="1" dirty="0">
              <a:latin typeface="Goudy Old Style" panose="02020502050305020303" pitchFamily="18" charset="0"/>
            </a:endParaRPr>
          </a:p>
          <a:p>
            <a:r>
              <a:rPr lang="nl-NL" sz="2000" b="1" dirty="0" err="1">
                <a:latin typeface="Goudy Old Style" panose="02020502050305020303" pitchFamily="18" charset="0"/>
              </a:rPr>
              <a:t>Authors</a:t>
            </a:r>
            <a:r>
              <a:rPr lang="nl-NL" sz="2000" b="1" dirty="0">
                <a:latin typeface="Goudy Old Style" panose="02020502050305020303" pitchFamily="18" charset="0"/>
              </a:rPr>
              <a:t>: Lóri </a:t>
            </a:r>
            <a:r>
              <a:rPr lang="nl-NL" sz="2000" b="1" dirty="0" err="1">
                <a:latin typeface="Goudy Old Style" panose="02020502050305020303" pitchFamily="18" charset="0"/>
              </a:rPr>
              <a:t>Tavasszy</a:t>
            </a:r>
            <a:r>
              <a:rPr lang="nl-NL" sz="2000" b="1" dirty="0">
                <a:latin typeface="Goudy Old Style" panose="02020502050305020303" pitchFamily="18" charset="0"/>
              </a:rPr>
              <a:t>, Kees Ruijgrok </a:t>
            </a:r>
            <a:endParaRPr lang="nl-NL" sz="2000" b="1" dirty="0"/>
          </a:p>
        </p:txBody>
      </p:sp>
      <p:sp>
        <p:nvSpPr>
          <p:cNvPr id="2" name="Tekstvak 1">
            <a:extLst>
              <a:ext uri="{FF2B5EF4-FFF2-40B4-BE49-F238E27FC236}">
                <a16:creationId xmlns:a16="http://schemas.microsoft.com/office/drawing/2014/main" id="{4BB461D3-156C-0807-EB56-BE2C73EA5BF6}"/>
              </a:ext>
            </a:extLst>
          </p:cNvPr>
          <p:cNvSpPr txBox="1"/>
          <p:nvPr/>
        </p:nvSpPr>
        <p:spPr>
          <a:xfrm>
            <a:off x="333906" y="6292055"/>
            <a:ext cx="3318235" cy="230832"/>
          </a:xfrm>
          <a:prstGeom prst="rect">
            <a:avLst/>
          </a:prstGeom>
          <a:solidFill>
            <a:schemeClr val="bg1">
              <a:lumMod val="85000"/>
            </a:schemeClr>
          </a:solidFill>
        </p:spPr>
        <p:txBody>
          <a:bodyPr wrap="square" rtlCol="0">
            <a:spAutoFit/>
          </a:bodyPr>
          <a:lstStyle/>
          <a:p>
            <a:r>
              <a:rPr lang="en-GB" sz="900" dirty="0">
                <a:effectLst/>
                <a:hlinkClick r:id="rId4"/>
              </a:rPr>
              <a:t>Containers from the air - Free image on </a:t>
            </a:r>
            <a:r>
              <a:rPr lang="en-GB" sz="900" dirty="0" err="1">
                <a:effectLst/>
                <a:hlinkClick r:id="rId4"/>
              </a:rPr>
              <a:t>Pexels</a:t>
            </a:r>
            <a:r>
              <a:rPr lang="nl-NL" sz="900" dirty="0">
                <a:effectLst/>
              </a:rPr>
              <a:t> </a:t>
            </a:r>
            <a:endParaRPr lang="en-GB" sz="900" dirty="0"/>
          </a:p>
        </p:txBody>
      </p:sp>
    </p:spTree>
    <p:extLst>
      <p:ext uri="{BB962C8B-B14F-4D97-AF65-F5344CB8AC3E}">
        <p14:creationId xmlns:p14="http://schemas.microsoft.com/office/powerpoint/2010/main" val="2641172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EA8A854A-69D2-A34A-723C-2DB662BC0648}"/>
              </a:ext>
            </a:extLst>
          </p:cNvPr>
          <p:cNvSpPr txBox="1">
            <a:spLocks/>
          </p:cNvSpPr>
          <p:nvPr/>
        </p:nvSpPr>
        <p:spPr>
          <a:xfrm>
            <a:off x="838200" y="184805"/>
            <a:ext cx="10515600" cy="150588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5200" kern="1200" dirty="0">
                <a:solidFill>
                  <a:schemeClr val="accent1"/>
                </a:solidFill>
                <a:ea typeface="+mj-ea"/>
                <a:cs typeface="+mj-cs"/>
              </a:rPr>
              <a:t>Indicators of freight transport</a:t>
            </a:r>
          </a:p>
        </p:txBody>
      </p:sp>
      <p:sp>
        <p:nvSpPr>
          <p:cNvPr id="2" name="Rectangle 1">
            <a:extLst>
              <a:ext uri="{FF2B5EF4-FFF2-40B4-BE49-F238E27FC236}">
                <a16:creationId xmlns:a16="http://schemas.microsoft.com/office/drawing/2014/main" id="{2C2DED75-89D0-32A9-7F68-6A614CFCBB0B}"/>
              </a:ext>
            </a:extLst>
          </p:cNvPr>
          <p:cNvSpPr/>
          <p:nvPr/>
        </p:nvSpPr>
        <p:spPr>
          <a:xfrm>
            <a:off x="508380" y="2214694"/>
            <a:ext cx="2971794" cy="2894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39262489-FF30-1694-BE0E-3664B8D55773}"/>
              </a:ext>
            </a:extLst>
          </p:cNvPr>
          <p:cNvSpPr/>
          <p:nvPr/>
        </p:nvSpPr>
        <p:spPr>
          <a:xfrm>
            <a:off x="553263" y="2243809"/>
            <a:ext cx="2864640" cy="511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kstvak 2">
            <a:extLst>
              <a:ext uri="{FF2B5EF4-FFF2-40B4-BE49-F238E27FC236}">
                <a16:creationId xmlns:a16="http://schemas.microsoft.com/office/drawing/2014/main" id="{A665F971-3A98-7198-7C65-FE78DDBA67AD}"/>
              </a:ext>
            </a:extLst>
          </p:cNvPr>
          <p:cNvSpPr txBox="1"/>
          <p:nvPr/>
        </p:nvSpPr>
        <p:spPr>
          <a:xfrm>
            <a:off x="1824198" y="2293779"/>
            <a:ext cx="340158" cy="461665"/>
          </a:xfrm>
          <a:prstGeom prst="rect">
            <a:avLst/>
          </a:prstGeom>
          <a:noFill/>
        </p:spPr>
        <p:txBody>
          <a:bodyPr wrap="none" rtlCol="0">
            <a:spAutoFit/>
          </a:bodyPr>
          <a:lstStyle/>
          <a:p>
            <a:r>
              <a:rPr lang="en-GB" sz="2400" b="1" dirty="0">
                <a:solidFill>
                  <a:schemeClr val="bg1"/>
                </a:solidFill>
              </a:rPr>
              <a:t>1</a:t>
            </a:r>
          </a:p>
        </p:txBody>
      </p:sp>
      <p:sp>
        <p:nvSpPr>
          <p:cNvPr id="8" name="Rechthoek 7">
            <a:extLst>
              <a:ext uri="{FF2B5EF4-FFF2-40B4-BE49-F238E27FC236}">
                <a16:creationId xmlns:a16="http://schemas.microsoft.com/office/drawing/2014/main" id="{6BBF9C8E-87A6-AF47-B5CF-B6E50A1418C4}"/>
              </a:ext>
            </a:extLst>
          </p:cNvPr>
          <p:cNvSpPr/>
          <p:nvPr/>
        </p:nvSpPr>
        <p:spPr>
          <a:xfrm>
            <a:off x="-8877" y="-21451"/>
            <a:ext cx="12192000" cy="58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3">
            <a:extLst>
              <a:ext uri="{FF2B5EF4-FFF2-40B4-BE49-F238E27FC236}">
                <a16:creationId xmlns:a16="http://schemas.microsoft.com/office/drawing/2014/main" id="{B060814D-DA42-ED9C-56DB-D4AF4046DF20}"/>
              </a:ext>
            </a:extLst>
          </p:cNvPr>
          <p:cNvGraphicFramePr>
            <a:graphicFrameLocks noGrp="1"/>
          </p:cNvGraphicFramePr>
          <p:nvPr>
            <p:extLst>
              <p:ext uri="{D42A27DB-BD31-4B8C-83A1-F6EECF244321}">
                <p14:modId xmlns:p14="http://schemas.microsoft.com/office/powerpoint/2010/main" val="3419837697"/>
              </p:ext>
            </p:extLst>
          </p:nvPr>
        </p:nvGraphicFramePr>
        <p:xfrm>
          <a:off x="689342" y="2825799"/>
          <a:ext cx="2589653" cy="2103120"/>
        </p:xfrm>
        <a:graphic>
          <a:graphicData uri="http://schemas.openxmlformats.org/drawingml/2006/table">
            <a:tbl>
              <a:tblPr>
                <a:tableStyleId>{793D81CF-94F2-401A-BA57-92F5A7B2D0C5}</a:tableStyleId>
              </a:tblPr>
              <a:tblGrid>
                <a:gridCol w="2589653">
                  <a:extLst>
                    <a:ext uri="{9D8B030D-6E8A-4147-A177-3AD203B41FA5}">
                      <a16:colId xmlns:a16="http://schemas.microsoft.com/office/drawing/2014/main" val="3131601482"/>
                    </a:ext>
                  </a:extLst>
                </a:gridCol>
              </a:tblGrid>
              <a:tr h="370840">
                <a:tc>
                  <a:txBody>
                    <a:bodyPr/>
                    <a:lstStyle/>
                    <a:p>
                      <a:r>
                        <a:rPr lang="en-GB" dirty="0"/>
                        <a:t>4.2 Indicators of </a:t>
                      </a:r>
                      <a:br>
                        <a:rPr lang="en-GB" dirty="0"/>
                      </a:br>
                      <a:r>
                        <a:rPr lang="en-GB" dirty="0"/>
                        <a:t>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Weight lifted</a:t>
                      </a:r>
                    </a:p>
                    <a:p>
                      <a:pPr marL="285750" indent="-285750">
                        <a:buFont typeface="Arial" panose="020B0604020202020204" pitchFamily="34" charset="0"/>
                        <a:buChar char="•"/>
                      </a:pPr>
                      <a:r>
                        <a:rPr lang="en-GB" dirty="0"/>
                        <a:t>Ton </a:t>
                      </a:r>
                      <a:r>
                        <a:rPr lang="en-GB" dirty="0" err="1"/>
                        <a:t>kilometers</a:t>
                      </a:r>
                      <a:endParaRPr lang="en-GB" dirty="0"/>
                    </a:p>
                    <a:p>
                      <a:pPr marL="285750" indent="-285750">
                        <a:buFont typeface="Arial" panose="020B0604020202020204" pitchFamily="34" charset="0"/>
                        <a:buChar char="•"/>
                      </a:pPr>
                      <a:r>
                        <a:rPr lang="en-GB" dirty="0"/>
                        <a:t>Vehicle </a:t>
                      </a:r>
                      <a:r>
                        <a:rPr lang="en-GB" dirty="0" err="1"/>
                        <a:t>kilometers</a:t>
                      </a:r>
                      <a:endParaRPr lang="en-GB" dirty="0"/>
                    </a:p>
                    <a:p>
                      <a:pPr marL="285750" indent="-285750">
                        <a:buFont typeface="Arial" panose="020B0604020202020204" pitchFamily="34" charset="0"/>
                        <a:buChar char="•"/>
                      </a:pPr>
                      <a:r>
                        <a:rPr lang="en-GB" dirty="0"/>
                        <a:t>Emissions from Transport</a:t>
                      </a:r>
                      <a:endParaRPr lang="nl-NL" dirty="0"/>
                    </a:p>
                  </a:txBody>
                  <a:tcPr/>
                </a:tc>
                <a:extLst>
                  <a:ext uri="{0D108BD9-81ED-4DB2-BD59-A6C34878D82A}">
                    <a16:rowId xmlns:a16="http://schemas.microsoft.com/office/drawing/2014/main" val="738767558"/>
                  </a:ext>
                </a:extLst>
              </a:tr>
            </a:tbl>
          </a:graphicData>
        </a:graphic>
      </p:graphicFrame>
      <p:graphicFrame>
        <p:nvGraphicFramePr>
          <p:cNvPr id="9" name="Table 8">
            <a:extLst>
              <a:ext uri="{FF2B5EF4-FFF2-40B4-BE49-F238E27FC236}">
                <a16:creationId xmlns:a16="http://schemas.microsoft.com/office/drawing/2014/main" id="{A75B2BC0-3A79-76A2-09CB-D6FD244B0E90}"/>
              </a:ext>
            </a:extLst>
          </p:cNvPr>
          <p:cNvGraphicFramePr>
            <a:graphicFrameLocks noGrp="1"/>
          </p:cNvGraphicFramePr>
          <p:nvPr>
            <p:extLst>
              <p:ext uri="{D42A27DB-BD31-4B8C-83A1-F6EECF244321}">
                <p14:modId xmlns:p14="http://schemas.microsoft.com/office/powerpoint/2010/main" val="1727468055"/>
              </p:ext>
            </p:extLst>
          </p:nvPr>
        </p:nvGraphicFramePr>
        <p:xfrm>
          <a:off x="4473352" y="2825799"/>
          <a:ext cx="2433869" cy="1554480"/>
        </p:xfrm>
        <a:graphic>
          <a:graphicData uri="http://schemas.openxmlformats.org/drawingml/2006/table">
            <a:tbl>
              <a:tblPr>
                <a:tableStyleId>{793D81CF-94F2-401A-BA57-92F5A7B2D0C5}</a:tableStyleId>
              </a:tblPr>
              <a:tblGrid>
                <a:gridCol w="2433869">
                  <a:extLst>
                    <a:ext uri="{9D8B030D-6E8A-4147-A177-3AD203B41FA5}">
                      <a16:colId xmlns:a16="http://schemas.microsoft.com/office/drawing/2014/main" val="3131601482"/>
                    </a:ext>
                  </a:extLst>
                </a:gridCol>
              </a:tblGrid>
              <a:tr h="370840">
                <a:tc>
                  <a:txBody>
                    <a:bodyPr/>
                    <a:lstStyle/>
                    <a:p>
                      <a:r>
                        <a:rPr lang="en-GB" dirty="0"/>
                        <a:t>4.3 Determinants of 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Production</a:t>
                      </a:r>
                    </a:p>
                    <a:p>
                      <a:pPr marL="285750" indent="-285750">
                        <a:buFont typeface="Arial" panose="020B0604020202020204" pitchFamily="34" charset="0"/>
                        <a:buChar char="•"/>
                      </a:pPr>
                      <a:r>
                        <a:rPr lang="en-GB" dirty="0"/>
                        <a:t>Inventories</a:t>
                      </a:r>
                    </a:p>
                    <a:p>
                      <a:pPr marL="285750" indent="-285750">
                        <a:buFont typeface="Arial" panose="020B0604020202020204" pitchFamily="34" charset="0"/>
                        <a:buChar char="•"/>
                      </a:pPr>
                      <a:r>
                        <a:rPr lang="en-GB" dirty="0"/>
                        <a:t>Transport</a:t>
                      </a:r>
                      <a:endParaRPr lang="nl-NL" dirty="0"/>
                    </a:p>
                  </a:txBody>
                  <a:tcPr/>
                </a:tc>
                <a:extLst>
                  <a:ext uri="{0D108BD9-81ED-4DB2-BD59-A6C34878D82A}">
                    <a16:rowId xmlns:a16="http://schemas.microsoft.com/office/drawing/2014/main" val="738767558"/>
                  </a:ext>
                </a:extLst>
              </a:tr>
            </a:tbl>
          </a:graphicData>
        </a:graphic>
      </p:graphicFrame>
      <p:graphicFrame>
        <p:nvGraphicFramePr>
          <p:cNvPr id="11" name="Table 3">
            <a:extLst>
              <a:ext uri="{FF2B5EF4-FFF2-40B4-BE49-F238E27FC236}">
                <a16:creationId xmlns:a16="http://schemas.microsoft.com/office/drawing/2014/main" id="{B7D398F0-97C4-108A-63F9-C9E28EFA3FD3}"/>
              </a:ext>
            </a:extLst>
          </p:cNvPr>
          <p:cNvGraphicFramePr>
            <a:graphicFrameLocks noGrp="1"/>
          </p:cNvGraphicFramePr>
          <p:nvPr>
            <p:extLst>
              <p:ext uri="{D42A27DB-BD31-4B8C-83A1-F6EECF244321}">
                <p14:modId xmlns:p14="http://schemas.microsoft.com/office/powerpoint/2010/main" val="2296551560"/>
              </p:ext>
            </p:extLst>
          </p:nvPr>
        </p:nvGraphicFramePr>
        <p:xfrm>
          <a:off x="8011665" y="2825799"/>
          <a:ext cx="3186206" cy="2103120"/>
        </p:xfrm>
        <a:graphic>
          <a:graphicData uri="http://schemas.openxmlformats.org/drawingml/2006/table">
            <a:tbl>
              <a:tblPr>
                <a:tableStyleId>{793D81CF-94F2-401A-BA57-92F5A7B2D0C5}</a:tableStyleId>
              </a:tblPr>
              <a:tblGrid>
                <a:gridCol w="3186206">
                  <a:extLst>
                    <a:ext uri="{9D8B030D-6E8A-4147-A177-3AD203B41FA5}">
                      <a16:colId xmlns:a16="http://schemas.microsoft.com/office/drawing/2014/main" val="3131601482"/>
                    </a:ext>
                  </a:extLst>
                </a:gridCol>
              </a:tblGrid>
              <a:tr h="370840">
                <a:tc>
                  <a:txBody>
                    <a:bodyPr/>
                    <a:lstStyle/>
                    <a:p>
                      <a:r>
                        <a:rPr lang="en-GB" dirty="0"/>
                        <a:t>4.4 Drivers of Change in </a:t>
                      </a:r>
                      <a:br>
                        <a:rPr lang="en-GB" dirty="0"/>
                      </a:br>
                      <a:r>
                        <a:rPr lang="en-GB" dirty="0"/>
                        <a:t>Freight Transport</a:t>
                      </a:r>
                      <a:endParaRPr lang="nl-NL" dirty="0"/>
                    </a:p>
                  </a:txBody>
                  <a:tcPr/>
                </a:tc>
                <a:extLst>
                  <a:ext uri="{0D108BD9-81ED-4DB2-BD59-A6C34878D82A}">
                    <a16:rowId xmlns:a16="http://schemas.microsoft.com/office/drawing/2014/main" val="3441110156"/>
                  </a:ext>
                </a:extLst>
              </a:tr>
              <a:tr h="370840">
                <a:tc>
                  <a:txBody>
                    <a:bodyPr/>
                    <a:lstStyle/>
                    <a:p>
                      <a:pPr marL="285750" indent="-285750">
                        <a:buFont typeface="Arial" panose="020B0604020202020204" pitchFamily="34" charset="0"/>
                        <a:buChar char="•"/>
                      </a:pPr>
                      <a:r>
                        <a:rPr lang="en-GB" dirty="0"/>
                        <a:t>Economic Growth</a:t>
                      </a:r>
                    </a:p>
                    <a:p>
                      <a:pPr marL="285750" indent="-285750">
                        <a:buFont typeface="Arial" panose="020B0604020202020204" pitchFamily="34" charset="0"/>
                        <a:buChar char="•"/>
                      </a:pPr>
                      <a:r>
                        <a:rPr lang="en-GB" dirty="0"/>
                        <a:t>Globalisation</a:t>
                      </a:r>
                    </a:p>
                    <a:p>
                      <a:pPr marL="285750" indent="-285750">
                        <a:buFont typeface="Arial" panose="020B0604020202020204" pitchFamily="34" charset="0"/>
                        <a:buChar char="•"/>
                      </a:pPr>
                      <a:r>
                        <a:rPr lang="en-GB" dirty="0"/>
                        <a:t>(Information) Technology &amp; Mass Individualisation</a:t>
                      </a:r>
                    </a:p>
                    <a:p>
                      <a:pPr marL="285750" indent="-285750">
                        <a:buFont typeface="Arial" panose="020B0604020202020204" pitchFamily="34" charset="0"/>
                        <a:buChar char="•"/>
                      </a:pPr>
                      <a:r>
                        <a:rPr lang="en-GB" dirty="0"/>
                        <a:t>Sustainability</a:t>
                      </a:r>
                      <a:endParaRPr lang="nl-NL" dirty="0"/>
                    </a:p>
                  </a:txBody>
                  <a:tcPr/>
                </a:tc>
                <a:extLst>
                  <a:ext uri="{0D108BD9-81ED-4DB2-BD59-A6C34878D82A}">
                    <a16:rowId xmlns:a16="http://schemas.microsoft.com/office/drawing/2014/main" val="738767558"/>
                  </a:ext>
                </a:extLst>
              </a:tr>
            </a:tbl>
          </a:graphicData>
        </a:graphic>
      </p:graphicFrame>
      <p:sp>
        <p:nvSpPr>
          <p:cNvPr id="12" name="Arrow: Left 11">
            <a:extLst>
              <a:ext uri="{FF2B5EF4-FFF2-40B4-BE49-F238E27FC236}">
                <a16:creationId xmlns:a16="http://schemas.microsoft.com/office/drawing/2014/main" id="{A9C24B86-262E-961A-A68C-E861195A8BFF}"/>
              </a:ext>
            </a:extLst>
          </p:cNvPr>
          <p:cNvSpPr/>
          <p:nvPr/>
        </p:nvSpPr>
        <p:spPr>
          <a:xfrm>
            <a:off x="3278995" y="3219536"/>
            <a:ext cx="1132883" cy="489097"/>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Arrow: Left 12">
            <a:extLst>
              <a:ext uri="{FF2B5EF4-FFF2-40B4-BE49-F238E27FC236}">
                <a16:creationId xmlns:a16="http://schemas.microsoft.com/office/drawing/2014/main" id="{F75B93A8-84F1-2ABC-E957-D7139A5964D6}"/>
              </a:ext>
            </a:extLst>
          </p:cNvPr>
          <p:cNvSpPr/>
          <p:nvPr/>
        </p:nvSpPr>
        <p:spPr>
          <a:xfrm>
            <a:off x="6907221" y="3224866"/>
            <a:ext cx="1097373" cy="489097"/>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0473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A122-0369-52D6-0403-9E9D9E113F6F}"/>
              </a:ext>
            </a:extLst>
          </p:cNvPr>
          <p:cNvSpPr>
            <a:spLocks noGrp="1"/>
          </p:cNvSpPr>
          <p:nvPr>
            <p:ph type="title"/>
          </p:nvPr>
        </p:nvSpPr>
        <p:spPr/>
        <p:txBody>
          <a:bodyPr>
            <a:normAutofit/>
          </a:bodyPr>
          <a:lstStyle/>
          <a:p>
            <a:r>
              <a:rPr lang="en-GB" sz="5200" dirty="0">
                <a:solidFill>
                  <a:schemeClr val="accent1"/>
                </a:solidFill>
              </a:rPr>
              <a:t>Indicators of freight transport</a:t>
            </a:r>
            <a:endParaRPr lang="nl-NL" sz="5200" dirty="0">
              <a:solidFill>
                <a:schemeClr val="accent1"/>
              </a:solidFill>
            </a:endParaRPr>
          </a:p>
        </p:txBody>
      </p:sp>
      <p:pic>
        <p:nvPicPr>
          <p:cNvPr id="3" name="Tijdelijke aanduiding voor inhoud 5">
            <a:extLst>
              <a:ext uri="{FF2B5EF4-FFF2-40B4-BE49-F238E27FC236}">
                <a16:creationId xmlns:a16="http://schemas.microsoft.com/office/drawing/2014/main" id="{7F35E2BB-5AA8-2D11-53C4-8170243C1381}"/>
              </a:ext>
            </a:extLst>
          </p:cNvPr>
          <p:cNvPicPr>
            <a:picLocks noChangeAspect="1"/>
          </p:cNvPicPr>
          <p:nvPr/>
        </p:nvPicPr>
        <p:blipFill>
          <a:blip r:embed="rId2"/>
          <a:stretch>
            <a:fillRect/>
          </a:stretch>
        </p:blipFill>
        <p:spPr>
          <a:xfrm>
            <a:off x="6096000" y="1314332"/>
            <a:ext cx="5922147" cy="5448375"/>
          </a:xfrm>
          <a:prstGeom prst="rect">
            <a:avLst/>
          </a:prstGeom>
          <a:noFill/>
        </p:spPr>
      </p:pic>
      <p:sp>
        <p:nvSpPr>
          <p:cNvPr id="4" name="TextBox 3">
            <a:extLst>
              <a:ext uri="{FF2B5EF4-FFF2-40B4-BE49-F238E27FC236}">
                <a16:creationId xmlns:a16="http://schemas.microsoft.com/office/drawing/2014/main" id="{C002C678-03AE-E35B-20E5-66A469DFDED8}"/>
              </a:ext>
            </a:extLst>
          </p:cNvPr>
          <p:cNvSpPr txBox="1"/>
          <p:nvPr/>
        </p:nvSpPr>
        <p:spPr>
          <a:xfrm>
            <a:off x="838200" y="1391860"/>
            <a:ext cx="4856170" cy="4708981"/>
          </a:xfrm>
          <a:prstGeom prst="rect">
            <a:avLst/>
          </a:prstGeom>
          <a:noFill/>
        </p:spPr>
        <p:txBody>
          <a:bodyPr wrap="square" rtlCol="0">
            <a:spAutoFit/>
          </a:bodyPr>
          <a:lstStyle/>
          <a:p>
            <a:r>
              <a:rPr lang="en-GB" sz="2000" dirty="0">
                <a:latin typeface="+mj-lt"/>
              </a:rPr>
              <a:t>Four key indicators </a:t>
            </a:r>
            <a:r>
              <a:rPr lang="en-US" sz="2000" dirty="0">
                <a:latin typeface="+mj-lt"/>
              </a:rPr>
              <a:t>to describe the volumes and patterns of freight transport:</a:t>
            </a:r>
          </a:p>
          <a:p>
            <a:endParaRPr lang="en-US" sz="2000" dirty="0">
              <a:latin typeface="+mj-lt"/>
            </a:endParaRPr>
          </a:p>
          <a:p>
            <a:pPr marL="342900" indent="-342900">
              <a:buAutoNum type="arabicPeriod"/>
            </a:pPr>
            <a:r>
              <a:rPr lang="en-GB" sz="2000" b="1" dirty="0">
                <a:latin typeface="+mj-lt"/>
              </a:rPr>
              <a:t>Transport volume</a:t>
            </a:r>
            <a:r>
              <a:rPr lang="en-GB" sz="2000" dirty="0">
                <a:latin typeface="+mj-lt"/>
              </a:rPr>
              <a:t> </a:t>
            </a:r>
            <a:br>
              <a:rPr lang="en-GB" sz="2000" dirty="0">
                <a:latin typeface="+mj-lt"/>
              </a:rPr>
            </a:br>
            <a:r>
              <a:rPr lang="en-GB" sz="2000" dirty="0">
                <a:latin typeface="+mj-lt"/>
              </a:rPr>
              <a:t>Mass of the goods lifted for transport, expressed in metric tonnes</a:t>
            </a:r>
          </a:p>
          <a:p>
            <a:pPr marL="342900" indent="-342900">
              <a:buAutoNum type="arabicPeriod"/>
            </a:pPr>
            <a:r>
              <a:rPr lang="en-GB" sz="2000" b="1" dirty="0">
                <a:latin typeface="+mj-lt"/>
              </a:rPr>
              <a:t>Transport performance:</a:t>
            </a:r>
            <a:br>
              <a:rPr lang="en-GB" sz="2000" b="1" dirty="0">
                <a:latin typeface="+mj-lt"/>
              </a:rPr>
            </a:br>
            <a:r>
              <a:rPr lang="en-GB" sz="2000" dirty="0">
                <a:latin typeface="+mj-lt"/>
              </a:rPr>
              <a:t>Distance times mass moved of freight (tonnes-kilometres) </a:t>
            </a:r>
          </a:p>
          <a:p>
            <a:pPr marL="342900" indent="-342900">
              <a:buAutoNum type="arabicPeriod"/>
            </a:pPr>
            <a:r>
              <a:rPr lang="en-GB" sz="2000" b="1" dirty="0">
                <a:latin typeface="+mj-lt"/>
              </a:rPr>
              <a:t>Traffic performance</a:t>
            </a:r>
            <a:r>
              <a:rPr lang="en-GB" sz="2000" dirty="0">
                <a:latin typeface="+mj-lt"/>
              </a:rPr>
              <a:t> </a:t>
            </a:r>
            <a:br>
              <a:rPr lang="en-GB" sz="2000" dirty="0">
                <a:latin typeface="+mj-lt"/>
              </a:rPr>
            </a:br>
            <a:r>
              <a:rPr lang="en-GB" sz="2000" dirty="0">
                <a:latin typeface="+mj-lt"/>
              </a:rPr>
              <a:t>Distance times number of vehicles (vehicle kilometres)</a:t>
            </a:r>
          </a:p>
          <a:p>
            <a:pPr marL="342900" indent="-342900">
              <a:buAutoNum type="arabicPeriod"/>
            </a:pPr>
            <a:r>
              <a:rPr lang="en-GB" sz="2000" b="1" dirty="0">
                <a:latin typeface="+mj-lt"/>
              </a:rPr>
              <a:t>Emissions</a:t>
            </a:r>
            <a:br>
              <a:rPr lang="en-GB" sz="2000" b="1" dirty="0">
                <a:latin typeface="+mj-lt"/>
              </a:rPr>
            </a:br>
            <a:r>
              <a:rPr lang="en-GB" sz="2000" dirty="0">
                <a:latin typeface="+mj-lt"/>
              </a:rPr>
              <a:t>Harmful gasses and particulates that freight transport creates</a:t>
            </a:r>
          </a:p>
        </p:txBody>
      </p:sp>
      <p:sp>
        <p:nvSpPr>
          <p:cNvPr id="5" name="Oval 4">
            <a:extLst>
              <a:ext uri="{FF2B5EF4-FFF2-40B4-BE49-F238E27FC236}">
                <a16:creationId xmlns:a16="http://schemas.microsoft.com/office/drawing/2014/main" id="{7D30F5E6-F78B-C5DB-1800-B3C4ACF48919}"/>
              </a:ext>
            </a:extLst>
          </p:cNvPr>
          <p:cNvSpPr/>
          <p:nvPr/>
        </p:nvSpPr>
        <p:spPr>
          <a:xfrm>
            <a:off x="7327230" y="1466892"/>
            <a:ext cx="1588169" cy="5691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01712C57-655C-6B4E-6B71-9CCCB9BFDE76}"/>
              </a:ext>
            </a:extLst>
          </p:cNvPr>
          <p:cNvSpPr/>
          <p:nvPr/>
        </p:nvSpPr>
        <p:spPr>
          <a:xfrm>
            <a:off x="-8877" y="-21451"/>
            <a:ext cx="12192000" cy="58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4">
            <a:extLst>
              <a:ext uri="{FF2B5EF4-FFF2-40B4-BE49-F238E27FC236}">
                <a16:creationId xmlns:a16="http://schemas.microsoft.com/office/drawing/2014/main" id="{212B0E64-4908-7C2A-4BE9-8138ADD9C619}"/>
              </a:ext>
            </a:extLst>
          </p:cNvPr>
          <p:cNvSpPr/>
          <p:nvPr/>
        </p:nvSpPr>
        <p:spPr>
          <a:xfrm>
            <a:off x="8678117" y="6208316"/>
            <a:ext cx="1264874" cy="5691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54D80E88-4EEC-649B-8DA7-B14F3949213C}"/>
              </a:ext>
            </a:extLst>
          </p:cNvPr>
          <p:cNvSpPr/>
          <p:nvPr/>
        </p:nvSpPr>
        <p:spPr>
          <a:xfrm>
            <a:off x="7253056" y="3249227"/>
            <a:ext cx="1662343" cy="9587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53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5E7B-300C-9AE9-E3E8-3177E3AA6C93}"/>
              </a:ext>
            </a:extLst>
          </p:cNvPr>
          <p:cNvSpPr>
            <a:spLocks noGrp="1"/>
          </p:cNvSpPr>
          <p:nvPr>
            <p:ph type="title"/>
          </p:nvPr>
        </p:nvSpPr>
        <p:spPr/>
        <p:txBody>
          <a:bodyPr>
            <a:normAutofit/>
          </a:bodyPr>
          <a:lstStyle/>
          <a:p>
            <a:r>
              <a:rPr lang="en-GB" sz="5200" dirty="0">
                <a:solidFill>
                  <a:schemeClr val="accent1"/>
                </a:solidFill>
              </a:rPr>
              <a:t>Transport volume </a:t>
            </a:r>
            <a:r>
              <a:rPr lang="en-GB" dirty="0">
                <a:solidFill>
                  <a:schemeClr val="accent1"/>
                </a:solidFill>
              </a:rPr>
              <a:t>(tonnes)</a:t>
            </a:r>
            <a:endParaRPr lang="nl-NL" sz="5200" dirty="0">
              <a:solidFill>
                <a:schemeClr val="accent1"/>
              </a:solidFill>
            </a:endParaRPr>
          </a:p>
        </p:txBody>
      </p:sp>
      <p:pic>
        <p:nvPicPr>
          <p:cNvPr id="4" name="Picture 3">
            <a:extLst>
              <a:ext uri="{FF2B5EF4-FFF2-40B4-BE49-F238E27FC236}">
                <a16:creationId xmlns:a16="http://schemas.microsoft.com/office/drawing/2014/main" id="{B0D08416-FE1E-1E38-83C3-9F5D33F69B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84803" y="365125"/>
            <a:ext cx="4489085" cy="3124038"/>
          </a:xfrm>
          <a:prstGeom prst="rect">
            <a:avLst/>
          </a:prstGeom>
          <a:noFill/>
        </p:spPr>
      </p:pic>
      <p:sp>
        <p:nvSpPr>
          <p:cNvPr id="8" name="TextBox 7">
            <a:extLst>
              <a:ext uri="{FF2B5EF4-FFF2-40B4-BE49-F238E27FC236}">
                <a16:creationId xmlns:a16="http://schemas.microsoft.com/office/drawing/2014/main" id="{04C9FB98-C453-FC0E-8232-6A90B8B2AB2E}"/>
              </a:ext>
            </a:extLst>
          </p:cNvPr>
          <p:cNvSpPr txBox="1"/>
          <p:nvPr/>
        </p:nvSpPr>
        <p:spPr>
          <a:xfrm>
            <a:off x="7391400" y="3403635"/>
            <a:ext cx="4982487" cy="600164"/>
          </a:xfrm>
          <a:prstGeom prst="rect">
            <a:avLst/>
          </a:prstGeom>
          <a:noFill/>
        </p:spPr>
        <p:txBody>
          <a:bodyPr wrap="square">
            <a:spAutoFit/>
          </a:bodyPr>
          <a:lstStyle/>
          <a:p>
            <a:r>
              <a:rPr lang="en-US" sz="1200" i="1" dirty="0">
                <a:latin typeface="+mj-lt"/>
              </a:rPr>
              <a:t>Freight transport flows by mode within and to/from Europe (2020) (Eurostat Transport </a:t>
            </a:r>
            <a:r>
              <a:rPr lang="en-US" sz="1200" i="1" dirty="0" err="1">
                <a:latin typeface="+mj-lt"/>
              </a:rPr>
              <a:t>Dataexplorer</a:t>
            </a:r>
            <a:r>
              <a:rPr lang="en-US" sz="1200" i="1" dirty="0">
                <a:latin typeface="+mj-lt"/>
              </a:rPr>
              <a:t> 2021). Flow totals in arrows in billion </a:t>
            </a:r>
            <a:r>
              <a:rPr lang="en-US" sz="1200" i="1" dirty="0" err="1">
                <a:latin typeface="+mj-lt"/>
              </a:rPr>
              <a:t>tonnes</a:t>
            </a:r>
            <a:endParaRPr lang="en-US" sz="1200" i="1" dirty="0">
              <a:latin typeface="+mj-lt"/>
            </a:endParaRPr>
          </a:p>
          <a:p>
            <a:r>
              <a:rPr lang="en-US" sz="900" i="1" dirty="0">
                <a:latin typeface="+mj-lt"/>
              </a:rPr>
              <a:t>(Taken from Chapter 4 , page 2)</a:t>
            </a:r>
            <a:endParaRPr lang="nl-NL" sz="900" i="1" dirty="0">
              <a:latin typeface="+mj-lt"/>
            </a:endParaRPr>
          </a:p>
        </p:txBody>
      </p:sp>
      <p:sp>
        <p:nvSpPr>
          <p:cNvPr id="9" name="TextBox 8">
            <a:extLst>
              <a:ext uri="{FF2B5EF4-FFF2-40B4-BE49-F238E27FC236}">
                <a16:creationId xmlns:a16="http://schemas.microsoft.com/office/drawing/2014/main" id="{FE060BBB-AE7A-4CF2-56D9-4D4CB6FB2A3E}"/>
              </a:ext>
            </a:extLst>
          </p:cNvPr>
          <p:cNvSpPr txBox="1"/>
          <p:nvPr/>
        </p:nvSpPr>
        <p:spPr>
          <a:xfrm>
            <a:off x="838200" y="1718395"/>
            <a:ext cx="5351731" cy="4401205"/>
          </a:xfrm>
          <a:prstGeom prst="rect">
            <a:avLst/>
          </a:prstGeom>
          <a:noFill/>
        </p:spPr>
        <p:txBody>
          <a:bodyPr wrap="square" rtlCol="0">
            <a:spAutoFit/>
          </a:bodyPr>
          <a:lstStyle/>
          <a:p>
            <a:r>
              <a:rPr lang="en-GB" sz="2000" b="1" dirty="0">
                <a:latin typeface="+mj-lt"/>
              </a:rPr>
              <a:t>Definition:</a:t>
            </a:r>
          </a:p>
          <a:p>
            <a:r>
              <a:rPr lang="en-GB" sz="2000" dirty="0">
                <a:latin typeface="+mj-lt"/>
              </a:rPr>
              <a:t>Transport volume is the total weight lifted of the goods (tonnes)</a:t>
            </a:r>
          </a:p>
          <a:p>
            <a:endParaRPr lang="en-GB" sz="2400" dirty="0">
              <a:latin typeface="+mj-lt"/>
            </a:endParaRPr>
          </a:p>
          <a:p>
            <a:r>
              <a:rPr lang="en-GB" sz="2400" dirty="0">
                <a:latin typeface="+mj-lt"/>
              </a:rPr>
              <a:t>The total weight lifted depends on:</a:t>
            </a:r>
          </a:p>
          <a:p>
            <a:pPr marL="457200" indent="-457200">
              <a:buFont typeface="+mj-lt"/>
              <a:buAutoNum type="arabicPeriod"/>
            </a:pPr>
            <a:r>
              <a:rPr lang="en-GB" sz="2400" dirty="0">
                <a:latin typeface="+mj-lt"/>
              </a:rPr>
              <a:t>Transport mode used</a:t>
            </a:r>
          </a:p>
          <a:p>
            <a:r>
              <a:rPr lang="en-GB" sz="2000" dirty="0">
                <a:latin typeface="+mj-lt"/>
              </a:rPr>
              <a:t>Majority of moves is by intercontinental flows is by sea, of domestic flows by road. Rail and waterways play a small role in all freight transport.</a:t>
            </a:r>
            <a:br>
              <a:rPr lang="en-GB" sz="2000" dirty="0">
                <a:latin typeface="+mj-lt"/>
              </a:rPr>
            </a:br>
            <a:endParaRPr lang="en-GB" sz="2400" dirty="0">
              <a:latin typeface="+mj-lt"/>
            </a:endParaRPr>
          </a:p>
          <a:p>
            <a:r>
              <a:rPr lang="en-GB" sz="2400" dirty="0">
                <a:latin typeface="+mj-lt"/>
              </a:rPr>
              <a:t>2.    Heterogeneity of its commodities</a:t>
            </a:r>
          </a:p>
          <a:p>
            <a:r>
              <a:rPr lang="en-US" sz="2000" dirty="0">
                <a:latin typeface="+mj-lt"/>
              </a:rPr>
              <a:t>All modes move many different commodities. Rail and waterways focus on heavy freight.</a:t>
            </a:r>
          </a:p>
        </p:txBody>
      </p:sp>
      <p:pic>
        <p:nvPicPr>
          <p:cNvPr id="10" name="Picture 9">
            <a:extLst>
              <a:ext uri="{FF2B5EF4-FFF2-40B4-BE49-F238E27FC236}">
                <a16:creationId xmlns:a16="http://schemas.microsoft.com/office/drawing/2014/main" id="{84A8301D-9966-2837-72A8-97674B56C4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3442" y="3995098"/>
            <a:ext cx="4158347" cy="2497777"/>
          </a:xfrm>
          <a:prstGeom prst="rect">
            <a:avLst/>
          </a:prstGeom>
          <a:noFill/>
        </p:spPr>
      </p:pic>
      <p:sp>
        <p:nvSpPr>
          <p:cNvPr id="14" name="TextBox 13">
            <a:extLst>
              <a:ext uri="{FF2B5EF4-FFF2-40B4-BE49-F238E27FC236}">
                <a16:creationId xmlns:a16="http://schemas.microsoft.com/office/drawing/2014/main" id="{2A0D03D1-BECC-6406-7E43-359CAD8AAA3E}"/>
              </a:ext>
            </a:extLst>
          </p:cNvPr>
          <p:cNvSpPr txBox="1"/>
          <p:nvPr/>
        </p:nvSpPr>
        <p:spPr>
          <a:xfrm>
            <a:off x="7391400" y="6424294"/>
            <a:ext cx="4800600" cy="415498"/>
          </a:xfrm>
          <a:prstGeom prst="rect">
            <a:avLst/>
          </a:prstGeom>
          <a:noFill/>
        </p:spPr>
        <p:txBody>
          <a:bodyPr wrap="square">
            <a:spAutoFit/>
          </a:bodyPr>
          <a:lstStyle/>
          <a:p>
            <a:r>
              <a:rPr lang="en-US" sz="1200" i="1" dirty="0">
                <a:latin typeface="+mj-lt"/>
              </a:rPr>
              <a:t>Share of commodities for 3 modes of transport in the EU 2020 (Eurostat)</a:t>
            </a:r>
          </a:p>
          <a:p>
            <a:r>
              <a:rPr lang="en-US" sz="900" i="1" dirty="0">
                <a:latin typeface="+mj-lt"/>
              </a:rPr>
              <a:t>(Taken from Chapter 4, page 3)</a:t>
            </a:r>
            <a:endParaRPr lang="nl-NL" sz="1200" i="1" dirty="0">
              <a:latin typeface="+mj-lt"/>
            </a:endParaRPr>
          </a:p>
        </p:txBody>
      </p:sp>
      <p:sp>
        <p:nvSpPr>
          <p:cNvPr id="3" name="Rechthoek 2">
            <a:extLst>
              <a:ext uri="{FF2B5EF4-FFF2-40B4-BE49-F238E27FC236}">
                <a16:creationId xmlns:a16="http://schemas.microsoft.com/office/drawing/2014/main" id="{6059D8B7-F158-2200-EBBB-B4DC54859C66}"/>
              </a:ext>
            </a:extLst>
          </p:cNvPr>
          <p:cNvSpPr/>
          <p:nvPr/>
        </p:nvSpPr>
        <p:spPr>
          <a:xfrm>
            <a:off x="1" y="-21451"/>
            <a:ext cx="12192000" cy="58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hoek 4">
            <a:extLst>
              <a:ext uri="{FF2B5EF4-FFF2-40B4-BE49-F238E27FC236}">
                <a16:creationId xmlns:a16="http://schemas.microsoft.com/office/drawing/2014/main" id="{8404FBFC-BF06-85E6-C447-ACD80511B195}"/>
              </a:ext>
            </a:extLst>
          </p:cNvPr>
          <p:cNvSpPr/>
          <p:nvPr/>
        </p:nvSpPr>
        <p:spPr>
          <a:xfrm>
            <a:off x="838200" y="1690689"/>
            <a:ext cx="5351731" cy="10271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295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7AD26-43F3-F1CC-6E76-F9EB04C1A9C7}"/>
              </a:ext>
            </a:extLst>
          </p:cNvPr>
          <p:cNvPicPr>
            <a:picLocks noChangeAspect="1"/>
          </p:cNvPicPr>
          <p:nvPr/>
        </p:nvPicPr>
        <p:blipFill>
          <a:blip r:embed="rId2"/>
          <a:stretch>
            <a:fillRect/>
          </a:stretch>
        </p:blipFill>
        <p:spPr>
          <a:xfrm>
            <a:off x="6899144" y="3614792"/>
            <a:ext cx="4214183" cy="2531956"/>
          </a:xfrm>
          <a:prstGeom prst="rect">
            <a:avLst/>
          </a:prstGeom>
        </p:spPr>
      </p:pic>
      <p:sp>
        <p:nvSpPr>
          <p:cNvPr id="2" name="Title 1">
            <a:extLst>
              <a:ext uri="{FF2B5EF4-FFF2-40B4-BE49-F238E27FC236}">
                <a16:creationId xmlns:a16="http://schemas.microsoft.com/office/drawing/2014/main" id="{FBF310AC-A28C-3171-D568-2F2A3CDEE4BE}"/>
              </a:ext>
            </a:extLst>
          </p:cNvPr>
          <p:cNvSpPr>
            <a:spLocks noGrp="1"/>
          </p:cNvSpPr>
          <p:nvPr>
            <p:ph type="title"/>
          </p:nvPr>
        </p:nvSpPr>
        <p:spPr/>
        <p:txBody>
          <a:bodyPr>
            <a:normAutofit/>
          </a:bodyPr>
          <a:lstStyle/>
          <a:p>
            <a:r>
              <a:rPr lang="en-GB" sz="5200" dirty="0">
                <a:solidFill>
                  <a:schemeClr val="accent1"/>
                </a:solidFill>
              </a:rPr>
              <a:t>Transport performance </a:t>
            </a:r>
            <a:r>
              <a:rPr lang="en-GB" dirty="0">
                <a:solidFill>
                  <a:schemeClr val="accent1"/>
                </a:solidFill>
              </a:rPr>
              <a:t>(tonne-km)</a:t>
            </a:r>
            <a:endParaRPr lang="nl-NL" sz="5200" dirty="0">
              <a:solidFill>
                <a:schemeClr val="accent1"/>
              </a:solidFill>
            </a:endParaRPr>
          </a:p>
        </p:txBody>
      </p:sp>
      <p:sp>
        <p:nvSpPr>
          <p:cNvPr id="3" name="Content Placeholder 2">
            <a:extLst>
              <a:ext uri="{FF2B5EF4-FFF2-40B4-BE49-F238E27FC236}">
                <a16:creationId xmlns:a16="http://schemas.microsoft.com/office/drawing/2014/main" id="{24FB1A42-0E07-16AE-DFA7-2925CCEF782B}"/>
              </a:ext>
            </a:extLst>
          </p:cNvPr>
          <p:cNvSpPr>
            <a:spLocks noGrp="1"/>
          </p:cNvSpPr>
          <p:nvPr>
            <p:ph idx="1"/>
          </p:nvPr>
        </p:nvSpPr>
        <p:spPr>
          <a:xfrm>
            <a:off x="838200" y="1566333"/>
            <a:ext cx="10515600" cy="3149599"/>
          </a:xfrm>
        </p:spPr>
        <p:txBody>
          <a:bodyPr>
            <a:normAutofit lnSpcReduction="10000"/>
          </a:bodyPr>
          <a:lstStyle/>
          <a:p>
            <a:pPr marL="0" indent="0">
              <a:buNone/>
            </a:pPr>
            <a:r>
              <a:rPr lang="en-GB" sz="2000" dirty="0">
                <a:latin typeface="+mj-lt"/>
              </a:rPr>
              <a:t>The transport volume alone is not a sufficient indicator for freight transport flows, because:</a:t>
            </a:r>
          </a:p>
          <a:p>
            <a:pPr marL="914400" lvl="1" indent="-457200">
              <a:buFont typeface="+mj-lt"/>
              <a:buAutoNum type="arabicPeriod"/>
            </a:pPr>
            <a:r>
              <a:rPr lang="en-US" sz="2000" dirty="0">
                <a:latin typeface="+mj-lt"/>
                <a:sym typeface="Wingdings" panose="05000000000000000000" pitchFamily="2" charset="2"/>
              </a:rPr>
              <a:t>The n</a:t>
            </a:r>
            <a:r>
              <a:rPr lang="en-US" sz="2000" dirty="0">
                <a:latin typeface="+mj-lt"/>
              </a:rPr>
              <a:t>umber of </a:t>
            </a:r>
            <a:r>
              <a:rPr lang="en-US" sz="2000" dirty="0" err="1">
                <a:latin typeface="+mj-lt"/>
              </a:rPr>
              <a:t>tonnes</a:t>
            </a:r>
            <a:r>
              <a:rPr lang="en-US" sz="2000" dirty="0">
                <a:latin typeface="+mj-lt"/>
              </a:rPr>
              <a:t> will depend on structure of the transport chain and the transport technology used (intermodal or door-to-door unimodal transport). </a:t>
            </a:r>
            <a:br>
              <a:rPr lang="en-US" sz="2000" dirty="0">
                <a:latin typeface="+mj-lt"/>
              </a:rPr>
            </a:br>
            <a:r>
              <a:rPr lang="en-GB" sz="1600" dirty="0">
                <a:effectLst/>
                <a:latin typeface="+mj-lt"/>
              </a:rPr>
              <a:t>Every time goods are unloaded and loaded onto a next mode of transport; they are counted a second time as registration occurs on a transport mode basis</a:t>
            </a:r>
            <a:endParaRPr lang="en-US" sz="1600" dirty="0">
              <a:latin typeface="+mj-lt"/>
            </a:endParaRPr>
          </a:p>
          <a:p>
            <a:pPr marL="914400" lvl="1" indent="-457200">
              <a:buFont typeface="+mj-lt"/>
              <a:buAutoNum type="arabicPeriod"/>
            </a:pPr>
            <a:r>
              <a:rPr lang="en-US" sz="2000" dirty="0">
                <a:latin typeface="+mj-lt"/>
              </a:rPr>
              <a:t>It does not reveal much about the economic importance or societal impacts of transport </a:t>
            </a:r>
          </a:p>
          <a:p>
            <a:pPr marL="914400" lvl="2" indent="0">
              <a:buNone/>
            </a:pPr>
            <a:r>
              <a:rPr lang="nl-NL" sz="1600" dirty="0">
                <a:latin typeface="+mj-lt"/>
              </a:rPr>
              <a:t>Energy </a:t>
            </a:r>
            <a:r>
              <a:rPr lang="nl-NL" sz="1600" dirty="0" err="1">
                <a:latin typeface="+mj-lt"/>
              </a:rPr>
              <a:t>used</a:t>
            </a:r>
            <a:r>
              <a:rPr lang="nl-NL" sz="1600" dirty="0">
                <a:latin typeface="+mj-lt"/>
              </a:rPr>
              <a:t>, </a:t>
            </a:r>
            <a:r>
              <a:rPr lang="nl-NL" sz="1600" dirty="0" err="1">
                <a:latin typeface="+mj-lt"/>
              </a:rPr>
              <a:t>costs</a:t>
            </a:r>
            <a:r>
              <a:rPr lang="nl-NL" sz="1600" dirty="0">
                <a:latin typeface="+mj-lt"/>
              </a:rPr>
              <a:t> of carriers </a:t>
            </a:r>
            <a:r>
              <a:rPr lang="nl-NL" sz="1600" dirty="0" err="1">
                <a:latin typeface="+mj-lt"/>
              </a:rPr>
              <a:t>and</a:t>
            </a:r>
            <a:r>
              <a:rPr lang="nl-NL" sz="1600" dirty="0">
                <a:latin typeface="+mj-lt"/>
              </a:rPr>
              <a:t> </a:t>
            </a:r>
            <a:r>
              <a:rPr lang="nl-NL" sz="1600" dirty="0" err="1">
                <a:latin typeface="+mj-lt"/>
              </a:rPr>
              <a:t>prices</a:t>
            </a:r>
            <a:r>
              <a:rPr lang="nl-NL" sz="1600" dirty="0">
                <a:latin typeface="+mj-lt"/>
              </a:rPr>
              <a:t> of transport </a:t>
            </a:r>
            <a:r>
              <a:rPr lang="nl-NL" sz="1600" dirty="0" err="1">
                <a:latin typeface="+mj-lt"/>
              </a:rPr>
              <a:t>will</a:t>
            </a:r>
            <a:r>
              <a:rPr lang="nl-NL" sz="1600" dirty="0">
                <a:latin typeface="+mj-lt"/>
              </a:rPr>
              <a:t> </a:t>
            </a:r>
            <a:r>
              <a:rPr lang="nl-NL" sz="1600" dirty="0" err="1">
                <a:latin typeface="+mj-lt"/>
              </a:rPr>
              <a:t>depend</a:t>
            </a:r>
            <a:r>
              <a:rPr lang="nl-NL" sz="1600" dirty="0">
                <a:latin typeface="+mj-lt"/>
              </a:rPr>
              <a:t> on </a:t>
            </a:r>
            <a:r>
              <a:rPr lang="nl-NL" sz="1600" dirty="0" err="1">
                <a:latin typeface="+mj-lt"/>
              </a:rPr>
              <a:t>both</a:t>
            </a:r>
            <a:r>
              <a:rPr lang="nl-NL" sz="1600" dirty="0">
                <a:latin typeface="+mj-lt"/>
              </a:rPr>
              <a:t> </a:t>
            </a:r>
            <a:r>
              <a:rPr lang="nl-NL" sz="1600" dirty="0" err="1">
                <a:latin typeface="+mj-lt"/>
              </a:rPr>
              <a:t>distance</a:t>
            </a:r>
            <a:r>
              <a:rPr lang="nl-NL" sz="1600" dirty="0">
                <a:latin typeface="+mj-lt"/>
              </a:rPr>
              <a:t> </a:t>
            </a:r>
            <a:r>
              <a:rPr lang="nl-NL" sz="1600" dirty="0" err="1">
                <a:latin typeface="+mj-lt"/>
              </a:rPr>
              <a:t>and</a:t>
            </a:r>
            <a:r>
              <a:rPr lang="nl-NL" sz="1600" dirty="0">
                <a:latin typeface="+mj-lt"/>
              </a:rPr>
              <a:t> volume</a:t>
            </a:r>
          </a:p>
          <a:p>
            <a:pPr>
              <a:buFont typeface="Wingdings" panose="05000000000000000000" pitchFamily="2" charset="2"/>
              <a:buChar char="à"/>
            </a:pPr>
            <a:endParaRPr lang="en-US" sz="2000" dirty="0">
              <a:latin typeface="+mj-lt"/>
              <a:sym typeface="Wingdings" panose="05000000000000000000" pitchFamily="2" charset="2"/>
            </a:endParaRPr>
          </a:p>
          <a:p>
            <a:pPr>
              <a:buFont typeface="Wingdings" panose="05000000000000000000" pitchFamily="2" charset="2"/>
              <a:buChar char="à"/>
            </a:pPr>
            <a:r>
              <a:rPr lang="en-US" sz="2000" dirty="0">
                <a:latin typeface="+mj-lt"/>
                <a:sym typeface="Wingdings" panose="05000000000000000000" pitchFamily="2" charset="2"/>
              </a:rPr>
              <a:t> An additional indicator is needed: </a:t>
            </a:r>
          </a:p>
          <a:p>
            <a:pPr marL="0" indent="0">
              <a:buNone/>
            </a:pPr>
            <a:r>
              <a:rPr lang="en-US" sz="2000" dirty="0">
                <a:latin typeface="+mj-lt"/>
                <a:sym typeface="Wingdings" panose="05000000000000000000" pitchFamily="2" charset="2"/>
              </a:rPr>
              <a:t>Transport performance (</a:t>
            </a:r>
            <a:r>
              <a:rPr lang="en-US" sz="2000" dirty="0" err="1">
                <a:latin typeface="+mj-lt"/>
                <a:sym typeface="Wingdings" panose="05000000000000000000" pitchFamily="2" charset="2"/>
              </a:rPr>
              <a:t>tonne-kilometres</a:t>
            </a:r>
            <a:r>
              <a:rPr lang="en-US" sz="2000" dirty="0">
                <a:latin typeface="+mj-lt"/>
                <a:sym typeface="Wingdings" panose="05000000000000000000" pitchFamily="2" charset="2"/>
              </a:rPr>
              <a:t>)</a:t>
            </a:r>
            <a:endParaRPr lang="en-US" sz="2400" dirty="0">
              <a:latin typeface="+mj-lt"/>
              <a:sym typeface="Wingdings" panose="05000000000000000000" pitchFamily="2" charset="2"/>
            </a:endParaRPr>
          </a:p>
        </p:txBody>
      </p:sp>
      <p:sp>
        <p:nvSpPr>
          <p:cNvPr id="8" name="TextBox 7">
            <a:extLst>
              <a:ext uri="{FF2B5EF4-FFF2-40B4-BE49-F238E27FC236}">
                <a16:creationId xmlns:a16="http://schemas.microsoft.com/office/drawing/2014/main" id="{50ABBB9E-38CF-4DB3-BD6D-C5523287787B}"/>
              </a:ext>
            </a:extLst>
          </p:cNvPr>
          <p:cNvSpPr txBox="1"/>
          <p:nvPr/>
        </p:nvSpPr>
        <p:spPr>
          <a:xfrm>
            <a:off x="6842174" y="6146748"/>
            <a:ext cx="5004789" cy="646331"/>
          </a:xfrm>
          <a:prstGeom prst="rect">
            <a:avLst/>
          </a:prstGeom>
          <a:noFill/>
        </p:spPr>
        <p:txBody>
          <a:bodyPr wrap="square">
            <a:spAutoFit/>
          </a:bodyPr>
          <a:lstStyle/>
          <a:p>
            <a:r>
              <a:rPr lang="en-US" sz="1200" i="1" dirty="0">
                <a:latin typeface="+mj-lt"/>
              </a:rPr>
              <a:t>Freight Modal split in the EU27: measured by </a:t>
            </a:r>
            <a:r>
              <a:rPr lang="en-US" sz="1200" i="1" dirty="0" err="1">
                <a:latin typeface="+mj-lt"/>
              </a:rPr>
              <a:t>tonnes</a:t>
            </a:r>
            <a:r>
              <a:rPr lang="en-US" sz="1200" i="1" dirty="0">
                <a:latin typeface="+mj-lt"/>
              </a:rPr>
              <a:t> lifted and </a:t>
            </a:r>
            <a:r>
              <a:rPr lang="en-US" sz="1200" i="1" dirty="0" err="1">
                <a:latin typeface="+mj-lt"/>
              </a:rPr>
              <a:t>tonne</a:t>
            </a:r>
            <a:r>
              <a:rPr lang="en-US" sz="1200" i="1" dirty="0">
                <a:latin typeface="+mj-lt"/>
              </a:rPr>
              <a:t> </a:t>
            </a:r>
            <a:r>
              <a:rPr lang="en-US" sz="1200" i="1" dirty="0" err="1">
                <a:latin typeface="+mj-lt"/>
              </a:rPr>
              <a:t>kilometres</a:t>
            </a:r>
            <a:r>
              <a:rPr lang="en-US" sz="1200" i="1" dirty="0">
                <a:latin typeface="+mj-lt"/>
              </a:rPr>
              <a:t>, (Eurostat) Year 2020, </a:t>
            </a:r>
            <a:r>
              <a:rPr lang="en-US" sz="1200" i="1" dirty="0" err="1">
                <a:latin typeface="+mj-lt"/>
              </a:rPr>
              <a:t>tonnes</a:t>
            </a:r>
            <a:r>
              <a:rPr lang="en-US" sz="1200" i="1" dirty="0">
                <a:latin typeface="+mj-lt"/>
              </a:rPr>
              <a:t> based modal split estimated based on time series 2006-2019 (</a:t>
            </a:r>
            <a:r>
              <a:rPr lang="en-US" sz="900" i="1" dirty="0">
                <a:latin typeface="+mj-lt"/>
              </a:rPr>
              <a:t>Taken from Chapter 4, page 4)</a:t>
            </a:r>
            <a:endParaRPr lang="nl-NL" sz="1200" i="1" dirty="0">
              <a:latin typeface="+mj-lt"/>
            </a:endParaRPr>
          </a:p>
        </p:txBody>
      </p:sp>
      <p:sp>
        <p:nvSpPr>
          <p:cNvPr id="5" name="Rechthoek 4">
            <a:extLst>
              <a:ext uri="{FF2B5EF4-FFF2-40B4-BE49-F238E27FC236}">
                <a16:creationId xmlns:a16="http://schemas.microsoft.com/office/drawing/2014/main" id="{9D64D5BF-585F-BF28-64E7-4DE08135F7D8}"/>
              </a:ext>
            </a:extLst>
          </p:cNvPr>
          <p:cNvSpPr/>
          <p:nvPr/>
        </p:nvSpPr>
        <p:spPr>
          <a:xfrm>
            <a:off x="1" y="-21451"/>
            <a:ext cx="12192000" cy="58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hoek 5">
            <a:extLst>
              <a:ext uri="{FF2B5EF4-FFF2-40B4-BE49-F238E27FC236}">
                <a16:creationId xmlns:a16="http://schemas.microsoft.com/office/drawing/2014/main" id="{00707ED9-301E-2F97-280F-BCA4DCE0F457}"/>
              </a:ext>
            </a:extLst>
          </p:cNvPr>
          <p:cNvSpPr/>
          <p:nvPr/>
        </p:nvSpPr>
        <p:spPr>
          <a:xfrm>
            <a:off x="1461326" y="4806077"/>
            <a:ext cx="4347997" cy="1325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mj-lt"/>
                <a:sym typeface="Wingdings" panose="05000000000000000000" pitchFamily="2" charset="2"/>
              </a:rPr>
              <a:t>Definition:</a:t>
            </a:r>
            <a:br>
              <a:rPr lang="en-US" sz="1800" dirty="0">
                <a:solidFill>
                  <a:schemeClr val="tx1"/>
                </a:solidFill>
                <a:latin typeface="+mj-lt"/>
                <a:sym typeface="Wingdings" panose="05000000000000000000" pitchFamily="2" charset="2"/>
              </a:rPr>
            </a:br>
            <a:r>
              <a:rPr lang="en-GB" sz="1800" dirty="0">
                <a:solidFill>
                  <a:schemeClr val="tx1"/>
                </a:solidFill>
                <a:latin typeface="+mj-lt"/>
                <a:sym typeface="Wingdings" panose="05000000000000000000" pitchFamily="2" charset="2"/>
              </a:rPr>
              <a:t>T</a:t>
            </a:r>
            <a:r>
              <a:rPr lang="en-GB" sz="1800" dirty="0">
                <a:solidFill>
                  <a:schemeClr val="tx1"/>
                </a:solidFill>
                <a:latin typeface="+mj-lt"/>
              </a:rPr>
              <a:t>ransport performance (in tonne-kilometres) is the amount of weight moved multiplied by the distance that it is moved across.</a:t>
            </a:r>
          </a:p>
        </p:txBody>
      </p:sp>
    </p:spTree>
    <p:extLst>
      <p:ext uri="{BB962C8B-B14F-4D97-AF65-F5344CB8AC3E}">
        <p14:creationId xmlns:p14="http://schemas.microsoft.com/office/powerpoint/2010/main" val="3332019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578B-5920-101A-1CF3-32481CF9871F}"/>
              </a:ext>
            </a:extLst>
          </p:cNvPr>
          <p:cNvSpPr>
            <a:spLocks noGrp="1"/>
          </p:cNvSpPr>
          <p:nvPr>
            <p:ph type="title"/>
          </p:nvPr>
        </p:nvSpPr>
        <p:spPr/>
        <p:txBody>
          <a:bodyPr>
            <a:normAutofit/>
          </a:bodyPr>
          <a:lstStyle/>
          <a:p>
            <a:r>
              <a:rPr lang="en-GB" sz="5200" dirty="0">
                <a:solidFill>
                  <a:schemeClr val="accent1"/>
                </a:solidFill>
              </a:rPr>
              <a:t>Traffic performance </a:t>
            </a:r>
            <a:r>
              <a:rPr lang="en-GB" dirty="0">
                <a:solidFill>
                  <a:schemeClr val="accent1"/>
                </a:solidFill>
              </a:rPr>
              <a:t>(</a:t>
            </a:r>
            <a:r>
              <a:rPr lang="en-GB" dirty="0" err="1">
                <a:solidFill>
                  <a:schemeClr val="accent1"/>
                </a:solidFill>
              </a:rPr>
              <a:t>veh</a:t>
            </a:r>
            <a:r>
              <a:rPr lang="en-GB" dirty="0">
                <a:solidFill>
                  <a:schemeClr val="accent1"/>
                </a:solidFill>
              </a:rPr>
              <a:t>-km)</a:t>
            </a:r>
            <a:endParaRPr lang="nl-NL" sz="5200" dirty="0">
              <a:solidFill>
                <a:schemeClr val="accent1"/>
              </a:solidFill>
            </a:endParaRPr>
          </a:p>
        </p:txBody>
      </p:sp>
      <p:sp>
        <p:nvSpPr>
          <p:cNvPr id="3" name="Content Placeholder 2">
            <a:extLst>
              <a:ext uri="{FF2B5EF4-FFF2-40B4-BE49-F238E27FC236}">
                <a16:creationId xmlns:a16="http://schemas.microsoft.com/office/drawing/2014/main" id="{BCBC6109-FE46-44EB-B3BC-10A78FC30A49}"/>
              </a:ext>
            </a:extLst>
          </p:cNvPr>
          <p:cNvSpPr>
            <a:spLocks noGrp="1"/>
          </p:cNvSpPr>
          <p:nvPr>
            <p:ph idx="1"/>
          </p:nvPr>
        </p:nvSpPr>
        <p:spPr>
          <a:xfrm>
            <a:off x="637897" y="1598026"/>
            <a:ext cx="7377322" cy="5022933"/>
          </a:xfrm>
        </p:spPr>
        <p:txBody>
          <a:bodyPr>
            <a:normAutofit/>
          </a:bodyPr>
          <a:lstStyle/>
          <a:p>
            <a:r>
              <a:rPr lang="en-GB" sz="2000" dirty="0">
                <a:latin typeface="+mj-lt"/>
                <a:ea typeface="Times New Roman" panose="02020603050405020304" pitchFamily="18" charset="0"/>
              </a:rPr>
              <a:t>Transport performance </a:t>
            </a:r>
            <a:r>
              <a:rPr lang="en-GB" sz="2000" dirty="0">
                <a:effectLst/>
                <a:latin typeface="+mj-lt"/>
                <a:ea typeface="Times New Roman" panose="02020603050405020304" pitchFamily="18" charset="0"/>
              </a:rPr>
              <a:t>is not homogeneous and should be treated with care </a:t>
            </a:r>
            <a:br>
              <a:rPr lang="en-GB" sz="2000" dirty="0">
                <a:latin typeface="+mj-lt"/>
                <a:ea typeface="Times New Roman" panose="02020603050405020304" pitchFamily="18" charset="0"/>
              </a:rPr>
            </a:br>
            <a:r>
              <a:rPr lang="en-US" sz="1600" dirty="0">
                <a:latin typeface="+mj-lt"/>
                <a:ea typeface="Times New Roman" panose="02020603050405020304" pitchFamily="18" charset="0"/>
                <a:sym typeface="Wingdings" panose="05000000000000000000" pitchFamily="2" charset="2"/>
              </a:rPr>
              <a:t>E.g., taking one ton of freight over 1000 </a:t>
            </a:r>
            <a:r>
              <a:rPr lang="en-US" sz="1600" dirty="0" err="1">
                <a:latin typeface="+mj-lt"/>
                <a:ea typeface="Times New Roman" panose="02020603050405020304" pitchFamily="18" charset="0"/>
                <a:sym typeface="Wingdings" panose="05000000000000000000" pitchFamily="2" charset="2"/>
              </a:rPr>
              <a:t>kilometres</a:t>
            </a:r>
            <a:r>
              <a:rPr lang="en-US" sz="1600" dirty="0">
                <a:latin typeface="+mj-lt"/>
                <a:ea typeface="Times New Roman" panose="02020603050405020304" pitchFamily="18" charset="0"/>
                <a:sym typeface="Wingdings" panose="05000000000000000000" pitchFamily="2" charset="2"/>
              </a:rPr>
              <a:t> will involve a different usage of resources than 1000 </a:t>
            </a:r>
            <a:r>
              <a:rPr lang="en-US" sz="1600" dirty="0" err="1">
                <a:latin typeface="+mj-lt"/>
                <a:ea typeface="Times New Roman" panose="02020603050405020304" pitchFamily="18" charset="0"/>
                <a:sym typeface="Wingdings" panose="05000000000000000000" pitchFamily="2" charset="2"/>
              </a:rPr>
              <a:t>tonnes</a:t>
            </a:r>
            <a:r>
              <a:rPr lang="en-US" sz="1600" dirty="0">
                <a:latin typeface="+mj-lt"/>
                <a:ea typeface="Times New Roman" panose="02020603050405020304" pitchFamily="18" charset="0"/>
                <a:sym typeface="Wingdings" panose="05000000000000000000" pitchFamily="2" charset="2"/>
              </a:rPr>
              <a:t> over 1 </a:t>
            </a:r>
            <a:r>
              <a:rPr lang="en-US" sz="1600" dirty="0" err="1">
                <a:latin typeface="+mj-lt"/>
                <a:ea typeface="Times New Roman" panose="02020603050405020304" pitchFamily="18" charset="0"/>
                <a:sym typeface="Wingdings" panose="05000000000000000000" pitchFamily="2" charset="2"/>
              </a:rPr>
              <a:t>kilometre</a:t>
            </a:r>
            <a:r>
              <a:rPr lang="en-US" sz="1600" dirty="0">
                <a:latin typeface="+mj-lt"/>
                <a:ea typeface="Times New Roman" panose="02020603050405020304" pitchFamily="18" charset="0"/>
                <a:sym typeface="Wingdings" panose="05000000000000000000" pitchFamily="2" charset="2"/>
              </a:rPr>
              <a:t>. This is because of the economies of scale and density, the technology available for that size of shipment and distance </a:t>
            </a:r>
            <a:endParaRPr lang="en-GB" sz="1600" dirty="0">
              <a:latin typeface="+mj-lt"/>
              <a:ea typeface="Times New Roman" panose="02020603050405020304" pitchFamily="18" charset="0"/>
              <a:sym typeface="Wingdings" panose="05000000000000000000" pitchFamily="2" charset="2"/>
            </a:endParaRPr>
          </a:p>
          <a:p>
            <a:pPr>
              <a:buFont typeface="Wingdings" panose="05000000000000000000" pitchFamily="2" charset="2"/>
              <a:buChar char="à"/>
            </a:pPr>
            <a:r>
              <a:rPr lang="en-US" sz="2000" dirty="0">
                <a:latin typeface="+mj-lt"/>
                <a:sym typeface="Wingdings" panose="05000000000000000000" pitchFamily="2" charset="2"/>
              </a:rPr>
              <a:t>Addition of indicator is needed: </a:t>
            </a:r>
            <a:r>
              <a:rPr lang="en-US" sz="2000" dirty="0">
                <a:effectLst/>
                <a:latin typeface="+mj-lt"/>
                <a:ea typeface="Times New Roman" panose="02020603050405020304" pitchFamily="18" charset="0"/>
                <a:sym typeface="Wingdings" panose="05000000000000000000" pitchFamily="2" charset="2"/>
              </a:rPr>
              <a:t>traffic performance</a:t>
            </a:r>
          </a:p>
          <a:p>
            <a:pPr marL="0" indent="0">
              <a:buNone/>
            </a:pPr>
            <a:endParaRPr lang="en-US" sz="2000" dirty="0">
              <a:latin typeface="+mj-lt"/>
              <a:ea typeface="Times New Roman" panose="02020603050405020304" pitchFamily="18" charset="0"/>
              <a:sym typeface="Wingdings" panose="05000000000000000000" pitchFamily="2" charset="2"/>
            </a:endParaRPr>
          </a:p>
          <a:p>
            <a:pPr marL="0" indent="0">
              <a:buNone/>
            </a:pPr>
            <a:r>
              <a:rPr lang="en-US" sz="2000" b="1" dirty="0">
                <a:latin typeface="+mj-lt"/>
                <a:ea typeface="Times New Roman" panose="02020603050405020304" pitchFamily="18" charset="0"/>
                <a:sym typeface="Wingdings" panose="05000000000000000000" pitchFamily="2" charset="2"/>
              </a:rPr>
              <a:t>Definition:</a:t>
            </a:r>
          </a:p>
          <a:p>
            <a:pPr marL="0" indent="0">
              <a:buNone/>
            </a:pPr>
            <a:r>
              <a:rPr lang="en-US" sz="2000" dirty="0">
                <a:effectLst/>
                <a:latin typeface="+mj-lt"/>
                <a:ea typeface="Times New Roman" panose="02020603050405020304" pitchFamily="18" charset="0"/>
                <a:sym typeface="Wingdings" panose="05000000000000000000" pitchFamily="2" charset="2"/>
              </a:rPr>
              <a:t>Traffic performance is </a:t>
            </a:r>
            <a:r>
              <a:rPr lang="en-US" sz="2000" dirty="0">
                <a:latin typeface="+mj-lt"/>
                <a:ea typeface="Times New Roman" panose="02020603050405020304" pitchFamily="18" charset="0"/>
                <a:sym typeface="Wingdings" panose="05000000000000000000" pitchFamily="2" charset="2"/>
              </a:rPr>
              <a:t>t</a:t>
            </a:r>
            <a:r>
              <a:rPr lang="en-US" sz="2000" dirty="0">
                <a:effectLst/>
                <a:latin typeface="+mj-lt"/>
                <a:ea typeface="Times New Roman" panose="02020603050405020304" pitchFamily="18" charset="0"/>
                <a:sym typeface="Wingdings" panose="05000000000000000000" pitchFamily="2" charset="2"/>
              </a:rPr>
              <a:t>he number of vehicles needed to move freight</a:t>
            </a:r>
          </a:p>
          <a:p>
            <a:pPr marL="0" indent="0">
              <a:buNone/>
            </a:pPr>
            <a:endParaRPr lang="en-US" sz="2000" dirty="0">
              <a:latin typeface="+mj-lt"/>
              <a:sym typeface="Wingdings" panose="05000000000000000000" pitchFamily="2" charset="2"/>
            </a:endParaRPr>
          </a:p>
          <a:p>
            <a:r>
              <a:rPr lang="en-US" sz="2000" dirty="0">
                <a:latin typeface="+mj-lt"/>
                <a:sym typeface="Wingdings" panose="05000000000000000000" pitchFamily="2" charset="2"/>
              </a:rPr>
              <a:t>The conversion from </a:t>
            </a:r>
            <a:r>
              <a:rPr lang="en-US" sz="2000" dirty="0" err="1">
                <a:latin typeface="+mj-lt"/>
                <a:sym typeface="Wingdings" panose="05000000000000000000" pitchFamily="2" charset="2"/>
              </a:rPr>
              <a:t>tonne</a:t>
            </a:r>
            <a:r>
              <a:rPr lang="en-US" sz="2000" dirty="0">
                <a:latin typeface="+mj-lt"/>
                <a:sym typeface="Wingdings" panose="05000000000000000000" pitchFamily="2" charset="2"/>
              </a:rPr>
              <a:t> </a:t>
            </a:r>
            <a:r>
              <a:rPr lang="en-US" sz="2000" dirty="0" err="1">
                <a:latin typeface="+mj-lt"/>
                <a:sym typeface="Wingdings" panose="05000000000000000000" pitchFamily="2" charset="2"/>
              </a:rPr>
              <a:t>kilometres</a:t>
            </a:r>
            <a:r>
              <a:rPr lang="en-US" sz="2000" dirty="0">
                <a:latin typeface="+mj-lt"/>
                <a:sym typeface="Wingdings" panose="05000000000000000000" pitchFamily="2" charset="2"/>
              </a:rPr>
              <a:t> to vehicle </a:t>
            </a:r>
            <a:r>
              <a:rPr lang="en-US" sz="2000" dirty="0" err="1">
                <a:latin typeface="+mj-lt"/>
                <a:sym typeface="Wingdings" panose="05000000000000000000" pitchFamily="2" charset="2"/>
              </a:rPr>
              <a:t>kilometres</a:t>
            </a:r>
            <a:r>
              <a:rPr lang="en-US" sz="2000" dirty="0">
                <a:latin typeface="+mj-lt"/>
                <a:sym typeface="Wingdings" panose="05000000000000000000" pitchFamily="2" charset="2"/>
              </a:rPr>
              <a:t> is d</a:t>
            </a:r>
            <a:r>
              <a:rPr lang="en-US" sz="2000" dirty="0">
                <a:latin typeface="+mj-lt"/>
                <a:ea typeface="Times New Roman" panose="02020603050405020304" pitchFamily="18" charset="0"/>
                <a:sym typeface="Wingdings" panose="05000000000000000000" pitchFamily="2" charset="2"/>
              </a:rPr>
              <a:t>ifficult: Average load factors vary by country, typically between 40% and 60%, while 20% of trucks drive entirely empty! </a:t>
            </a:r>
          </a:p>
          <a:p>
            <a:r>
              <a:rPr lang="en-US" sz="2000" dirty="0">
                <a:latin typeface="+mj-lt"/>
                <a:ea typeface="Times New Roman" panose="02020603050405020304" pitchFamily="18" charset="0"/>
                <a:sym typeface="Wingdings" panose="05000000000000000000" pitchFamily="2" charset="2"/>
              </a:rPr>
              <a:t>This load factor is measured in truck capacity weight and not vehicle size  the real efficiency of the system is probably higher</a:t>
            </a:r>
            <a:endParaRPr lang="en-US" sz="2000" dirty="0">
              <a:effectLst/>
              <a:latin typeface="+mj-lt"/>
              <a:ea typeface="Times New Roman" panose="02020603050405020304" pitchFamily="18" charset="0"/>
              <a:sym typeface="Wingdings" panose="05000000000000000000" pitchFamily="2" charset="2"/>
            </a:endParaRPr>
          </a:p>
        </p:txBody>
      </p:sp>
      <p:pic>
        <p:nvPicPr>
          <p:cNvPr id="5" name="Picture 4" descr="A picture containing building, dirty&#10;&#10;Description automatically generated">
            <a:extLst>
              <a:ext uri="{FF2B5EF4-FFF2-40B4-BE49-F238E27FC236}">
                <a16:creationId xmlns:a16="http://schemas.microsoft.com/office/drawing/2014/main" id="{E006874C-A11A-497D-882E-F896968B2745}"/>
              </a:ext>
            </a:extLst>
          </p:cNvPr>
          <p:cNvPicPr>
            <a:picLocks noChangeAspect="1"/>
          </p:cNvPicPr>
          <p:nvPr/>
        </p:nvPicPr>
        <p:blipFill rotWithShape="1">
          <a:blip r:embed="rId2">
            <a:extLst>
              <a:ext uri="{28A0092B-C50C-407E-A947-70E740481C1C}">
                <a14:useLocalDpi xmlns:a14="http://schemas.microsoft.com/office/drawing/2010/main" val="0"/>
              </a:ext>
            </a:extLst>
          </a:blip>
          <a:srcRect b="37196"/>
          <a:stretch/>
        </p:blipFill>
        <p:spPr>
          <a:xfrm>
            <a:off x="8333833" y="0"/>
            <a:ext cx="3858167" cy="4307080"/>
          </a:xfrm>
          <a:prstGeom prst="rect">
            <a:avLst/>
          </a:prstGeom>
        </p:spPr>
      </p:pic>
      <p:sp>
        <p:nvSpPr>
          <p:cNvPr id="7" name="TextBox 6">
            <a:extLst>
              <a:ext uri="{FF2B5EF4-FFF2-40B4-BE49-F238E27FC236}">
                <a16:creationId xmlns:a16="http://schemas.microsoft.com/office/drawing/2014/main" id="{0840BC1E-0B74-5B74-411D-DFED64D466D9}"/>
              </a:ext>
            </a:extLst>
          </p:cNvPr>
          <p:cNvSpPr txBox="1"/>
          <p:nvPr/>
        </p:nvSpPr>
        <p:spPr>
          <a:xfrm>
            <a:off x="8233833" y="4274344"/>
            <a:ext cx="2476619" cy="230832"/>
          </a:xfrm>
          <a:prstGeom prst="rect">
            <a:avLst/>
          </a:prstGeom>
          <a:noFill/>
        </p:spPr>
        <p:txBody>
          <a:bodyPr wrap="square">
            <a:spAutoFit/>
          </a:bodyPr>
          <a:lstStyle/>
          <a:p>
            <a:r>
              <a:rPr lang="en-GB" sz="900" dirty="0">
                <a:hlinkClick r:id="rId3"/>
              </a:rPr>
              <a:t>aerial view of trucks – Free Image on </a:t>
            </a:r>
            <a:r>
              <a:rPr lang="en-GB" sz="900" dirty="0" err="1">
                <a:hlinkClick r:id="rId3"/>
              </a:rPr>
              <a:t>Unsplash</a:t>
            </a:r>
            <a:r>
              <a:rPr lang="en-US" sz="900" dirty="0"/>
              <a:t> </a:t>
            </a:r>
            <a:endParaRPr lang="nl-NL" sz="900" dirty="0"/>
          </a:p>
        </p:txBody>
      </p:sp>
      <p:sp>
        <p:nvSpPr>
          <p:cNvPr id="4" name="Rechthoek 3">
            <a:extLst>
              <a:ext uri="{FF2B5EF4-FFF2-40B4-BE49-F238E27FC236}">
                <a16:creationId xmlns:a16="http://schemas.microsoft.com/office/drawing/2014/main" id="{C8391249-1B22-4CFC-DB88-B726350778A0}"/>
              </a:ext>
            </a:extLst>
          </p:cNvPr>
          <p:cNvSpPr/>
          <p:nvPr/>
        </p:nvSpPr>
        <p:spPr>
          <a:xfrm>
            <a:off x="1" y="-21451"/>
            <a:ext cx="12192000" cy="58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hoek 5">
            <a:extLst>
              <a:ext uri="{FF2B5EF4-FFF2-40B4-BE49-F238E27FC236}">
                <a16:creationId xmlns:a16="http://schemas.microsoft.com/office/drawing/2014/main" id="{9C69EF91-5367-07EC-54F2-28BE761B2EA2}"/>
              </a:ext>
            </a:extLst>
          </p:cNvPr>
          <p:cNvSpPr/>
          <p:nvPr/>
        </p:nvSpPr>
        <p:spPr>
          <a:xfrm>
            <a:off x="637896" y="3580325"/>
            <a:ext cx="7277323" cy="10583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Tabel 4">
            <a:extLst>
              <a:ext uri="{FF2B5EF4-FFF2-40B4-BE49-F238E27FC236}">
                <a16:creationId xmlns:a16="http://schemas.microsoft.com/office/drawing/2014/main" id="{003D8B9B-3CB9-77A7-1E4C-80056BA53CD3}"/>
              </a:ext>
            </a:extLst>
          </p:cNvPr>
          <p:cNvGraphicFramePr>
            <a:graphicFrameLocks/>
          </p:cNvGraphicFramePr>
          <p:nvPr>
            <p:extLst>
              <p:ext uri="{D42A27DB-BD31-4B8C-83A1-F6EECF244321}">
                <p14:modId xmlns:p14="http://schemas.microsoft.com/office/powerpoint/2010/main" val="2972026793"/>
              </p:ext>
            </p:extLst>
          </p:nvPr>
        </p:nvGraphicFramePr>
        <p:xfrm>
          <a:off x="8017933" y="5142058"/>
          <a:ext cx="3970868" cy="1219200"/>
        </p:xfrm>
        <a:graphic>
          <a:graphicData uri="http://schemas.openxmlformats.org/drawingml/2006/table">
            <a:tbl>
              <a:tblPr firstRow="1" bandRow="1">
                <a:tableStyleId>{5C22544A-7EE6-4342-B048-85BDC9FD1C3A}</a:tableStyleId>
              </a:tblPr>
              <a:tblGrid>
                <a:gridCol w="2152432">
                  <a:extLst>
                    <a:ext uri="{9D8B030D-6E8A-4147-A177-3AD203B41FA5}">
                      <a16:colId xmlns:a16="http://schemas.microsoft.com/office/drawing/2014/main" val="445552709"/>
                    </a:ext>
                  </a:extLst>
                </a:gridCol>
                <a:gridCol w="1818436">
                  <a:extLst>
                    <a:ext uri="{9D8B030D-6E8A-4147-A177-3AD203B41FA5}">
                      <a16:colId xmlns:a16="http://schemas.microsoft.com/office/drawing/2014/main" val="3804761650"/>
                    </a:ext>
                  </a:extLst>
                </a:gridCol>
              </a:tblGrid>
              <a:tr h="293996">
                <a:tc>
                  <a:txBody>
                    <a:bodyPr/>
                    <a:lstStyle/>
                    <a:p>
                      <a:r>
                        <a:rPr lang="en-GB" sz="1400" dirty="0"/>
                        <a:t>Indicator</a:t>
                      </a:r>
                    </a:p>
                  </a:txBody>
                  <a:tcPr/>
                </a:tc>
                <a:tc>
                  <a:txBody>
                    <a:bodyPr/>
                    <a:lstStyle/>
                    <a:p>
                      <a:r>
                        <a:rPr lang="en-GB" sz="1400" dirty="0"/>
                        <a:t>Measurement in:</a:t>
                      </a:r>
                    </a:p>
                  </a:txBody>
                  <a:tcPr/>
                </a:tc>
                <a:extLst>
                  <a:ext uri="{0D108BD9-81ED-4DB2-BD59-A6C34878D82A}">
                    <a16:rowId xmlns:a16="http://schemas.microsoft.com/office/drawing/2014/main" val="1813311258"/>
                  </a:ext>
                </a:extLst>
              </a:tr>
              <a:tr h="298080">
                <a:tc>
                  <a:txBody>
                    <a:bodyPr/>
                    <a:lstStyle/>
                    <a:p>
                      <a:r>
                        <a:rPr lang="en-GB" sz="1400" dirty="0"/>
                        <a:t>Transport volume</a:t>
                      </a:r>
                    </a:p>
                  </a:txBody>
                  <a:tcPr/>
                </a:tc>
                <a:tc>
                  <a:txBody>
                    <a:bodyPr/>
                    <a:lstStyle/>
                    <a:p>
                      <a:r>
                        <a:rPr lang="en-GB" sz="1400" dirty="0"/>
                        <a:t>Tonnes</a:t>
                      </a:r>
                    </a:p>
                  </a:txBody>
                  <a:tcPr/>
                </a:tc>
                <a:extLst>
                  <a:ext uri="{0D108BD9-81ED-4DB2-BD59-A6C34878D82A}">
                    <a16:rowId xmlns:a16="http://schemas.microsoft.com/office/drawing/2014/main" val="1032731700"/>
                  </a:ext>
                </a:extLst>
              </a:tr>
              <a:tr h="298080">
                <a:tc>
                  <a:txBody>
                    <a:bodyPr/>
                    <a:lstStyle/>
                    <a:p>
                      <a:r>
                        <a:rPr lang="en-GB" sz="1400" dirty="0"/>
                        <a:t>Transport performance</a:t>
                      </a:r>
                    </a:p>
                  </a:txBody>
                  <a:tcPr/>
                </a:tc>
                <a:tc>
                  <a:txBody>
                    <a:bodyPr/>
                    <a:lstStyle/>
                    <a:p>
                      <a:r>
                        <a:rPr lang="en-GB" sz="1400" dirty="0"/>
                        <a:t>Tonne-kilometres</a:t>
                      </a:r>
                    </a:p>
                  </a:txBody>
                  <a:tcPr/>
                </a:tc>
                <a:extLst>
                  <a:ext uri="{0D108BD9-81ED-4DB2-BD59-A6C34878D82A}">
                    <a16:rowId xmlns:a16="http://schemas.microsoft.com/office/drawing/2014/main" val="996242944"/>
                  </a:ext>
                </a:extLst>
              </a:tr>
              <a:tr h="298080">
                <a:tc>
                  <a:txBody>
                    <a:bodyPr/>
                    <a:lstStyle/>
                    <a:p>
                      <a:r>
                        <a:rPr lang="en-GB" sz="1400" dirty="0"/>
                        <a:t>Traffic performance</a:t>
                      </a:r>
                    </a:p>
                  </a:txBody>
                  <a:tcPr/>
                </a:tc>
                <a:tc>
                  <a:txBody>
                    <a:bodyPr/>
                    <a:lstStyle/>
                    <a:p>
                      <a:r>
                        <a:rPr lang="en-GB" sz="1400" dirty="0"/>
                        <a:t>Vehicle-kilometres</a:t>
                      </a:r>
                    </a:p>
                  </a:txBody>
                  <a:tcPr/>
                </a:tc>
                <a:extLst>
                  <a:ext uri="{0D108BD9-81ED-4DB2-BD59-A6C34878D82A}">
                    <a16:rowId xmlns:a16="http://schemas.microsoft.com/office/drawing/2014/main" val="3747649815"/>
                  </a:ext>
                </a:extLst>
              </a:tr>
            </a:tbl>
          </a:graphicData>
        </a:graphic>
      </p:graphicFrame>
      <p:sp>
        <p:nvSpPr>
          <p:cNvPr id="11" name="Tekstvak 10">
            <a:extLst>
              <a:ext uri="{FF2B5EF4-FFF2-40B4-BE49-F238E27FC236}">
                <a16:creationId xmlns:a16="http://schemas.microsoft.com/office/drawing/2014/main" id="{10A5D9C1-2F6F-0FB1-FF0E-D3770C7BC9DC}"/>
              </a:ext>
            </a:extLst>
          </p:cNvPr>
          <p:cNvSpPr txBox="1"/>
          <p:nvPr/>
        </p:nvSpPr>
        <p:spPr>
          <a:xfrm>
            <a:off x="8015219" y="4889817"/>
            <a:ext cx="1882247" cy="253916"/>
          </a:xfrm>
          <a:prstGeom prst="rect">
            <a:avLst/>
          </a:prstGeom>
          <a:noFill/>
        </p:spPr>
        <p:txBody>
          <a:bodyPr wrap="none" rtlCol="0">
            <a:spAutoFit/>
          </a:bodyPr>
          <a:lstStyle/>
          <a:p>
            <a:r>
              <a:rPr lang="en-GB" sz="1050" dirty="0"/>
              <a:t>Table overview units indicators</a:t>
            </a:r>
          </a:p>
        </p:txBody>
      </p:sp>
    </p:spTree>
    <p:extLst>
      <p:ext uri="{BB962C8B-B14F-4D97-AF65-F5344CB8AC3E}">
        <p14:creationId xmlns:p14="http://schemas.microsoft.com/office/powerpoint/2010/main" val="624559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7FF0-9EED-BFE5-16B9-3ABCD062AEA9}"/>
              </a:ext>
            </a:extLst>
          </p:cNvPr>
          <p:cNvSpPr>
            <a:spLocks noGrp="1"/>
          </p:cNvSpPr>
          <p:nvPr>
            <p:ph type="title"/>
          </p:nvPr>
        </p:nvSpPr>
        <p:spPr/>
        <p:txBody>
          <a:bodyPr>
            <a:normAutofit/>
          </a:bodyPr>
          <a:lstStyle/>
          <a:p>
            <a:r>
              <a:rPr lang="en-GB" sz="5200" dirty="0">
                <a:solidFill>
                  <a:schemeClr val="accent1"/>
                </a:solidFill>
              </a:rPr>
              <a:t>Emissions</a:t>
            </a:r>
            <a:endParaRPr lang="nl-NL" sz="5200" dirty="0">
              <a:solidFill>
                <a:schemeClr val="accent1"/>
              </a:solidFill>
            </a:endParaRPr>
          </a:p>
        </p:txBody>
      </p:sp>
      <p:pic>
        <p:nvPicPr>
          <p:cNvPr id="4" name="Afbeelding 22">
            <a:extLst>
              <a:ext uri="{FF2B5EF4-FFF2-40B4-BE49-F238E27FC236}">
                <a16:creationId xmlns:a16="http://schemas.microsoft.com/office/drawing/2014/main" id="{0AF985B3-324C-79B2-890E-710D52FD25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909"/>
          <a:stretch/>
        </p:blipFill>
        <p:spPr bwMode="auto">
          <a:xfrm>
            <a:off x="5540365" y="3598846"/>
            <a:ext cx="6428873" cy="2346049"/>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EC9CC1BE-A26A-C257-0B71-A8E3CB865F32}"/>
              </a:ext>
            </a:extLst>
          </p:cNvPr>
          <p:cNvSpPr txBox="1"/>
          <p:nvPr/>
        </p:nvSpPr>
        <p:spPr>
          <a:xfrm>
            <a:off x="6207477" y="5936315"/>
            <a:ext cx="5851358" cy="600164"/>
          </a:xfrm>
          <a:prstGeom prst="rect">
            <a:avLst/>
          </a:prstGeom>
          <a:noFill/>
        </p:spPr>
        <p:txBody>
          <a:bodyPr wrap="square">
            <a:spAutoFit/>
          </a:bodyPr>
          <a:lstStyle/>
          <a:p>
            <a:r>
              <a:rPr lang="en-GB" sz="1200" i="1" dirty="0">
                <a:effectLst/>
                <a:latin typeface="+mj-lt"/>
                <a:ea typeface="Times New Roman" panose="02020603050405020304" pitchFamily="18" charset="0"/>
              </a:rPr>
              <a:t>Share of EU-27 wide GHG emission 2018 by transport subsector (land use, land use change and forestry included in Other sectors; total 3.8 Gt CO</a:t>
            </a:r>
            <a:r>
              <a:rPr lang="en-GB" sz="1200" i="1" baseline="-25000" dirty="0">
                <a:effectLst/>
                <a:latin typeface="+mj-lt"/>
                <a:ea typeface="Times New Roman" panose="02020603050405020304" pitchFamily="18" charset="0"/>
              </a:rPr>
              <a:t>2</a:t>
            </a:r>
            <a:r>
              <a:rPr lang="en-GB" sz="1200" i="1" dirty="0">
                <a:effectLst/>
                <a:latin typeface="+mj-lt"/>
                <a:ea typeface="Times New Roman" panose="02020603050405020304" pitchFamily="18" charset="0"/>
              </a:rPr>
              <a:t>e ) (EEA, 2021)</a:t>
            </a:r>
          </a:p>
          <a:p>
            <a:r>
              <a:rPr lang="en-GB" sz="900" i="1" dirty="0">
                <a:latin typeface="+mj-lt"/>
              </a:rPr>
              <a:t>(Taken from Chapter 4, page 5)</a:t>
            </a:r>
            <a:endParaRPr lang="nl-NL" sz="900" i="1" dirty="0">
              <a:latin typeface="+mj-lt"/>
            </a:endParaRPr>
          </a:p>
        </p:txBody>
      </p:sp>
      <p:sp>
        <p:nvSpPr>
          <p:cNvPr id="8" name="TextBox 7">
            <a:extLst>
              <a:ext uri="{FF2B5EF4-FFF2-40B4-BE49-F238E27FC236}">
                <a16:creationId xmlns:a16="http://schemas.microsoft.com/office/drawing/2014/main" id="{26F76D53-055C-03D6-C6AE-1A2E774BBF91}"/>
              </a:ext>
            </a:extLst>
          </p:cNvPr>
          <p:cNvSpPr txBox="1"/>
          <p:nvPr/>
        </p:nvSpPr>
        <p:spPr>
          <a:xfrm>
            <a:off x="8685679" y="1952269"/>
            <a:ext cx="2238722" cy="1384995"/>
          </a:xfrm>
          <a:prstGeom prst="rect">
            <a:avLst/>
          </a:prstGeom>
          <a:noFill/>
        </p:spPr>
        <p:txBody>
          <a:bodyPr wrap="square">
            <a:spAutoFit/>
          </a:bodyPr>
          <a:lstStyle/>
          <a:p>
            <a:r>
              <a:rPr lang="en-GB" sz="1400" dirty="0">
                <a:latin typeface="+mj-lt"/>
                <a:ea typeface="Times New Roman" panose="02020603050405020304" pitchFamily="18" charset="0"/>
              </a:rPr>
              <a:t>Figure highlights d</a:t>
            </a:r>
            <a:r>
              <a:rPr lang="en-GB" sz="1400" dirty="0">
                <a:effectLst/>
                <a:latin typeface="+mj-lt"/>
                <a:ea typeface="Times New Roman" panose="02020603050405020304" pitchFamily="18" charset="0"/>
              </a:rPr>
              <a:t>irect transport emissions: emissions from fuel production, refining, and distribution are included in the other sectors’ total</a:t>
            </a:r>
            <a:r>
              <a:rPr lang="en-GB" sz="1400" dirty="0">
                <a:effectLst/>
                <a:latin typeface="Times New Roman" panose="02020603050405020304" pitchFamily="18" charset="0"/>
                <a:ea typeface="Times New Roman" panose="02020603050405020304" pitchFamily="18" charset="0"/>
              </a:rPr>
              <a:t>.</a:t>
            </a:r>
            <a:endParaRPr lang="nl-NL" sz="1400" dirty="0"/>
          </a:p>
        </p:txBody>
      </p:sp>
      <p:sp>
        <p:nvSpPr>
          <p:cNvPr id="9" name="TextBox 8">
            <a:extLst>
              <a:ext uri="{FF2B5EF4-FFF2-40B4-BE49-F238E27FC236}">
                <a16:creationId xmlns:a16="http://schemas.microsoft.com/office/drawing/2014/main" id="{ABCA2FE1-B771-A7C8-20E9-B83CA056BCCE}"/>
              </a:ext>
            </a:extLst>
          </p:cNvPr>
          <p:cNvSpPr txBox="1"/>
          <p:nvPr/>
        </p:nvSpPr>
        <p:spPr>
          <a:xfrm>
            <a:off x="629073" y="1661217"/>
            <a:ext cx="6602237"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The freight transport sector is responsible for a large share of emissions, dependent on the size of the vehicles it uses and the type of fuel it consumes</a:t>
            </a:r>
            <a:endParaRPr lang="nl-NL" dirty="0">
              <a:latin typeface="+mj-lt"/>
            </a:endParaRPr>
          </a:p>
          <a:p>
            <a:r>
              <a:rPr lang="en-GB" dirty="0">
                <a:latin typeface="+mj-lt"/>
              </a:rPr>
              <a:t> </a:t>
            </a:r>
          </a:p>
          <a:p>
            <a:pPr marL="285750" indent="-285750">
              <a:buFont typeface="Arial" panose="020B0604020202020204" pitchFamily="34" charset="0"/>
              <a:buChar char="•"/>
            </a:pPr>
            <a:r>
              <a:rPr lang="en-GB" dirty="0">
                <a:latin typeface="+mj-lt"/>
              </a:rPr>
              <a:t>More in Chapter 10</a:t>
            </a:r>
          </a:p>
        </p:txBody>
      </p:sp>
      <p:pic>
        <p:nvPicPr>
          <p:cNvPr id="11" name="Picture 10" descr="A person holding a sign&#10;&#10;Description automatically generated with low confidence">
            <a:extLst>
              <a:ext uri="{FF2B5EF4-FFF2-40B4-BE49-F238E27FC236}">
                <a16:creationId xmlns:a16="http://schemas.microsoft.com/office/drawing/2014/main" id="{BCD04D5E-02A9-B06C-6E05-FF9E76CC0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775709"/>
            <a:ext cx="4911292" cy="2117995"/>
          </a:xfrm>
          <a:prstGeom prst="rect">
            <a:avLst/>
          </a:prstGeom>
        </p:spPr>
      </p:pic>
      <p:sp>
        <p:nvSpPr>
          <p:cNvPr id="13" name="TextBox 12">
            <a:extLst>
              <a:ext uri="{FF2B5EF4-FFF2-40B4-BE49-F238E27FC236}">
                <a16:creationId xmlns:a16="http://schemas.microsoft.com/office/drawing/2014/main" id="{F8AA5C73-285B-2F18-8406-E28720801C49}"/>
              </a:ext>
            </a:extLst>
          </p:cNvPr>
          <p:cNvSpPr txBox="1"/>
          <p:nvPr/>
        </p:nvSpPr>
        <p:spPr>
          <a:xfrm>
            <a:off x="759479" y="5893704"/>
            <a:ext cx="6142120" cy="230832"/>
          </a:xfrm>
          <a:prstGeom prst="rect">
            <a:avLst/>
          </a:prstGeom>
          <a:noFill/>
        </p:spPr>
        <p:txBody>
          <a:bodyPr wrap="square">
            <a:spAutoFit/>
          </a:bodyPr>
          <a:lstStyle/>
          <a:p>
            <a:r>
              <a:rPr lang="en-US" sz="900" dirty="0">
                <a:hlinkClick r:id="rId4"/>
              </a:rPr>
              <a:t>Co2 Exhaust Traffic Signs - Free image on </a:t>
            </a:r>
            <a:r>
              <a:rPr lang="en-US" sz="900" dirty="0" err="1">
                <a:hlinkClick r:id="rId4"/>
              </a:rPr>
              <a:t>Pixabay</a:t>
            </a:r>
            <a:endParaRPr lang="nl-NL" sz="900" dirty="0"/>
          </a:p>
        </p:txBody>
      </p:sp>
      <p:sp>
        <p:nvSpPr>
          <p:cNvPr id="3" name="Rechthoek 2">
            <a:extLst>
              <a:ext uri="{FF2B5EF4-FFF2-40B4-BE49-F238E27FC236}">
                <a16:creationId xmlns:a16="http://schemas.microsoft.com/office/drawing/2014/main" id="{D32E3AE3-6E47-A74E-7F9E-FA584202151B}"/>
              </a:ext>
            </a:extLst>
          </p:cNvPr>
          <p:cNvSpPr/>
          <p:nvPr/>
        </p:nvSpPr>
        <p:spPr>
          <a:xfrm>
            <a:off x="1" y="-21451"/>
            <a:ext cx="12192000" cy="58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Verbindingslijn: gebogen 17">
            <a:extLst>
              <a:ext uri="{FF2B5EF4-FFF2-40B4-BE49-F238E27FC236}">
                <a16:creationId xmlns:a16="http://schemas.microsoft.com/office/drawing/2014/main" id="{1C3ACC3A-2FB6-8ABB-97B2-70A93ECBF647}"/>
              </a:ext>
            </a:extLst>
          </p:cNvPr>
          <p:cNvCxnSpPr>
            <a:cxnSpLocks/>
            <a:endCxn id="8" idx="1"/>
          </p:cNvCxnSpPr>
          <p:nvPr/>
        </p:nvCxnSpPr>
        <p:spPr>
          <a:xfrm rot="5400000" flipH="1" flipV="1">
            <a:off x="6843339" y="2703027"/>
            <a:ext cx="1900600" cy="178408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717582"/>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4267</TotalTime>
  <Words>3464</Words>
  <Application>Microsoft Office PowerPoint</Application>
  <PresentationFormat>Widescreen</PresentationFormat>
  <Paragraphs>346</Paragraphs>
  <Slides>31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Goudy Old Style</vt:lpstr>
      <vt:lpstr>Times New Roman</vt:lpstr>
      <vt:lpstr>Wingdings</vt:lpstr>
      <vt:lpstr>Office Theme</vt:lpstr>
      <vt:lpstr>PowerPoint Presentation</vt:lpstr>
      <vt:lpstr>Freight transport</vt:lpstr>
      <vt:lpstr>PowerPoint Presentation</vt:lpstr>
      <vt:lpstr>PowerPoint Presentation</vt:lpstr>
      <vt:lpstr>Indicators of freight transport</vt:lpstr>
      <vt:lpstr>Transport volume (tonnes)</vt:lpstr>
      <vt:lpstr>Transport performance (tonne-km)</vt:lpstr>
      <vt:lpstr>Traffic performance (veh-km)</vt:lpstr>
      <vt:lpstr>Emissions</vt:lpstr>
      <vt:lpstr>PowerPoint Presentation</vt:lpstr>
      <vt:lpstr>Determinants of freight transport</vt:lpstr>
      <vt:lpstr>Determinants of freight transport</vt:lpstr>
      <vt:lpstr>Determinants: Production</vt:lpstr>
      <vt:lpstr>Determinants: Inventory</vt:lpstr>
      <vt:lpstr>Determinants: Transport</vt:lpstr>
      <vt:lpstr>Determinants: Transport</vt:lpstr>
      <vt:lpstr>Determinants: Transport</vt:lpstr>
      <vt:lpstr>Determinants: Transport</vt:lpstr>
      <vt:lpstr>PowerPoint Presentation</vt:lpstr>
      <vt:lpstr>Economic growth</vt:lpstr>
      <vt:lpstr>Economic growth and freight transport</vt:lpstr>
      <vt:lpstr>Globalisation and trade</vt:lpstr>
      <vt:lpstr>Globalisation</vt:lpstr>
      <vt:lpstr>Vertical re-organisation</vt:lpstr>
      <vt:lpstr>Vertical re-organisation: Examples</vt:lpstr>
      <vt:lpstr>Horizontal rationalisation</vt:lpstr>
      <vt:lpstr>(Information) technology: the Physical Internet</vt:lpstr>
      <vt:lpstr>(Information) technology: the Physical Internet</vt:lpstr>
      <vt:lpstr>Sustainability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Lale Günhan</dc:creator>
  <cp:lastModifiedBy>Baiba Pudane</cp:lastModifiedBy>
  <cp:revision>17</cp:revision>
  <dcterms:created xsi:type="dcterms:W3CDTF">2022-11-17T10:24:30Z</dcterms:created>
  <dcterms:modified xsi:type="dcterms:W3CDTF">2023-08-30T08:38:33Z</dcterms:modified>
</cp:coreProperties>
</file>