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313" r:id="rId4"/>
    <p:sldId id="315" r:id="rId5"/>
    <p:sldId id="263" r:id="rId6"/>
    <p:sldId id="264" r:id="rId7"/>
    <p:sldId id="316" r:id="rId8"/>
    <p:sldId id="266" r:id="rId9"/>
    <p:sldId id="267" r:id="rId10"/>
    <p:sldId id="328" r:id="rId11"/>
    <p:sldId id="288" r:id="rId12"/>
    <p:sldId id="289" r:id="rId13"/>
    <p:sldId id="321" r:id="rId14"/>
    <p:sldId id="326" r:id="rId15"/>
    <p:sldId id="327" r:id="rId16"/>
    <p:sldId id="317" r:id="rId17"/>
    <p:sldId id="275" r:id="rId18"/>
    <p:sldId id="301" r:id="rId19"/>
    <p:sldId id="302" r:id="rId20"/>
    <p:sldId id="329" r:id="rId21"/>
    <p:sldId id="318" r:id="rId22"/>
    <p:sldId id="319" r:id="rId23"/>
    <p:sldId id="320" r:id="rId24"/>
    <p:sldId id="294" r:id="rId25"/>
    <p:sldId id="279" r:id="rId26"/>
    <p:sldId id="280" r:id="rId27"/>
    <p:sldId id="282" r:id="rId28"/>
    <p:sldId id="283" r:id="rId29"/>
    <p:sldId id="284" r:id="rId30"/>
    <p:sldId id="295" r:id="rId31"/>
    <p:sldId id="296" r:id="rId32"/>
    <p:sldId id="297" r:id="rId33"/>
    <p:sldId id="277" r:id="rId34"/>
    <p:sldId id="281" r:id="rId35"/>
    <p:sldId id="330" r:id="rId36"/>
    <p:sldId id="270"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4"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DE052-C97F-188A-516F-2A041A023BC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97AFD04B-F0BC-DD1B-4F26-98C28DD71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2FC31792-596A-FD81-033D-E37629D80CC6}"/>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5" name="Tijdelijke aanduiding voor voettekst 4">
            <a:extLst>
              <a:ext uri="{FF2B5EF4-FFF2-40B4-BE49-F238E27FC236}">
                <a16:creationId xmlns:a16="http://schemas.microsoft.com/office/drawing/2014/main" id="{139B8514-9B5B-E226-7B36-4EDCE920BE39}"/>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AAB3EF15-650E-47AF-5A95-CF8FECDE6339}"/>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276965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FA766-80F9-021A-CADC-AF21CCD7F678}"/>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98F1C609-60BD-07A9-6D51-82B6FBAC759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09C3B07A-B50C-EE74-061B-BFAAAD5689DB}"/>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5" name="Tijdelijke aanduiding voor voettekst 4">
            <a:extLst>
              <a:ext uri="{FF2B5EF4-FFF2-40B4-BE49-F238E27FC236}">
                <a16:creationId xmlns:a16="http://schemas.microsoft.com/office/drawing/2014/main" id="{CE2AF233-AF95-AF21-95B1-397875091E9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A3B484B9-A371-B26F-FE8A-E2C7AD31DC2E}"/>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427100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487D786-F3F4-D733-65F1-CCD396D826D8}"/>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918E486C-0235-77D7-C9CA-F2700BBA959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A28D2042-CA07-7C79-8D67-323485BD1EF7}"/>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5" name="Tijdelijke aanduiding voor voettekst 4">
            <a:extLst>
              <a:ext uri="{FF2B5EF4-FFF2-40B4-BE49-F238E27FC236}">
                <a16:creationId xmlns:a16="http://schemas.microsoft.com/office/drawing/2014/main" id="{7C7B899C-ED69-114B-246C-22F24BA64FD1}"/>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A72F03F8-74F7-47F4-407B-72D290C6A6C6}"/>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326313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C5A0B-97EB-0AD4-0AA2-BA2FFA4F57BF}"/>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9BAE7447-AF6F-E708-1854-781B60A02FD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67A92C95-6872-B137-6FBD-D0863B9EFB56}"/>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5" name="Tijdelijke aanduiding voor voettekst 4">
            <a:extLst>
              <a:ext uri="{FF2B5EF4-FFF2-40B4-BE49-F238E27FC236}">
                <a16:creationId xmlns:a16="http://schemas.microsoft.com/office/drawing/2014/main" id="{395BFBE9-4AA9-F050-63CA-26657136734E}"/>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4B2AD765-170F-B6F0-818B-77A3737EF98F}"/>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351522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4AFD30-6693-0C68-59C3-A2453E908E3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B35A05F4-78A1-75D7-EEB0-180C04336B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CE70459-AF19-221C-D030-594A836AB92C}"/>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5" name="Tijdelijke aanduiding voor voettekst 4">
            <a:extLst>
              <a:ext uri="{FF2B5EF4-FFF2-40B4-BE49-F238E27FC236}">
                <a16:creationId xmlns:a16="http://schemas.microsoft.com/office/drawing/2014/main" id="{7A891B34-1309-88F6-39A5-1414D3136427}"/>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FFF0D35C-AFBA-54BD-84F1-91A0AEB10341}"/>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34245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EA73F-4700-E667-5FE8-9E6341E75F57}"/>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4425C913-D0FB-C473-087A-27E594A57CE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DFB392AC-BD3D-7D59-2A23-AA021A21E83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3BB48E85-3635-8DA7-84D0-36796AC85501}"/>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6" name="Tijdelijke aanduiding voor voettekst 5">
            <a:extLst>
              <a:ext uri="{FF2B5EF4-FFF2-40B4-BE49-F238E27FC236}">
                <a16:creationId xmlns:a16="http://schemas.microsoft.com/office/drawing/2014/main" id="{87F7BCF4-2A05-50F2-E58C-BE4BE72C0CBA}"/>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DD9860FD-8D8E-0C12-B1F1-B80F965232D9}"/>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211306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344C7-8EB9-D59E-A5B4-FBF2026DB2BF}"/>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5CF9AC9-714C-917D-F0D5-A54ECC140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79C4F1B-FD38-2943-60C9-1B32C9B41FF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1FDC2833-8A42-8A31-4431-DE9AE7440D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D3DDC8B-8CD3-B684-232A-4BB27116D42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5BB7BDBD-68C1-5538-D6AA-D3064B95C651}"/>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8" name="Tijdelijke aanduiding voor voettekst 7">
            <a:extLst>
              <a:ext uri="{FF2B5EF4-FFF2-40B4-BE49-F238E27FC236}">
                <a16:creationId xmlns:a16="http://schemas.microsoft.com/office/drawing/2014/main" id="{4AE6330C-5AD1-7954-9611-DC46D6CA2FDC}"/>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EE433DBF-959A-6D86-688F-066C5C5200EF}"/>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148701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B7781-A55C-6E39-C485-39325D404A3D}"/>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8D06E35A-B5C4-558D-ACF1-2C5884E7F1C4}"/>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4" name="Tijdelijke aanduiding voor voettekst 3">
            <a:extLst>
              <a:ext uri="{FF2B5EF4-FFF2-40B4-BE49-F238E27FC236}">
                <a16:creationId xmlns:a16="http://schemas.microsoft.com/office/drawing/2014/main" id="{2DF36F60-609E-E2F0-9323-8CA9B55E756F}"/>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09AC1DC7-CFFD-476A-E294-DB63E027635E}"/>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335475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08419AE-C8D5-7742-C17E-2168D6A3383A}"/>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3" name="Tijdelijke aanduiding voor voettekst 2">
            <a:extLst>
              <a:ext uri="{FF2B5EF4-FFF2-40B4-BE49-F238E27FC236}">
                <a16:creationId xmlns:a16="http://schemas.microsoft.com/office/drawing/2014/main" id="{A5EADAE7-ECF1-499A-3876-A279A5FE4F57}"/>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89FF86B8-594C-8795-EE72-4D8C719A06D9}"/>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396987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3362C-6E6B-D527-E913-E8E68D9F213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0CCBAE4E-AD66-3A6E-DC9F-F4E68C5C2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DD2B021D-11FE-CC3C-DB88-1A40337CA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A54E3F7-E9B6-15DB-C542-30CB83359E79}"/>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6" name="Tijdelijke aanduiding voor voettekst 5">
            <a:extLst>
              <a:ext uri="{FF2B5EF4-FFF2-40B4-BE49-F238E27FC236}">
                <a16:creationId xmlns:a16="http://schemas.microsoft.com/office/drawing/2014/main" id="{4A42073C-0379-5A76-62BF-614ECEDB8FB3}"/>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EBEC4794-1480-EE80-EE93-743DCA38321F}"/>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352525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687D2-8974-C7C8-C74F-C5124802D5F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618040FD-7B40-9D69-8E68-FC8350F1A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F8AE5934-50EA-42C9-F334-3C7521EE6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4C75F70-DAB9-A91E-8DE4-AADB1EF4F391}"/>
              </a:ext>
            </a:extLst>
          </p:cNvPr>
          <p:cNvSpPr>
            <a:spLocks noGrp="1"/>
          </p:cNvSpPr>
          <p:nvPr>
            <p:ph type="dt" sz="half" idx="10"/>
          </p:nvPr>
        </p:nvSpPr>
        <p:spPr/>
        <p:txBody>
          <a:bodyPr/>
          <a:lstStyle/>
          <a:p>
            <a:fld id="{31D8F366-2E0C-42EB-A95E-FB4984608208}" type="datetimeFigureOut">
              <a:rPr lang="en-GB" smtClean="0"/>
              <a:t>11/09/2023</a:t>
            </a:fld>
            <a:endParaRPr lang="en-GB"/>
          </a:p>
        </p:txBody>
      </p:sp>
      <p:sp>
        <p:nvSpPr>
          <p:cNvPr id="6" name="Tijdelijke aanduiding voor voettekst 5">
            <a:extLst>
              <a:ext uri="{FF2B5EF4-FFF2-40B4-BE49-F238E27FC236}">
                <a16:creationId xmlns:a16="http://schemas.microsoft.com/office/drawing/2014/main" id="{9694CECB-2CAE-028E-BF0A-851E0C760A81}"/>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AC54F7E4-1F75-1B52-6228-6A52E795007B}"/>
              </a:ext>
            </a:extLst>
          </p:cNvPr>
          <p:cNvSpPr>
            <a:spLocks noGrp="1"/>
          </p:cNvSpPr>
          <p:nvPr>
            <p:ph type="sldNum" sz="quarter" idx="12"/>
          </p:nvPr>
        </p:nvSpPr>
        <p:spPr/>
        <p:txBody>
          <a:bodyPr/>
          <a:lstStyle/>
          <a:p>
            <a:fld id="{A3FC00BF-BEDE-4172-AA1C-1561D599736D}" type="slidenum">
              <a:rPr lang="en-GB" smtClean="0"/>
              <a:t>‹#›</a:t>
            </a:fld>
            <a:endParaRPr lang="en-GB"/>
          </a:p>
        </p:txBody>
      </p:sp>
    </p:spTree>
    <p:extLst>
      <p:ext uri="{BB962C8B-B14F-4D97-AF65-F5344CB8AC3E}">
        <p14:creationId xmlns:p14="http://schemas.microsoft.com/office/powerpoint/2010/main" val="54347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7968B4-5F59-4365-8258-703EBE597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BB85E668-E4F6-C7F8-D52D-DE699B625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92726E06-5B7A-F143-2CB4-E8D0CABFA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8F366-2E0C-42EB-A95E-FB4984608208}" type="datetimeFigureOut">
              <a:rPr lang="en-GB" smtClean="0"/>
              <a:t>11/09/2023</a:t>
            </a:fld>
            <a:endParaRPr lang="en-GB"/>
          </a:p>
        </p:txBody>
      </p:sp>
      <p:sp>
        <p:nvSpPr>
          <p:cNvPr id="5" name="Tijdelijke aanduiding voor voettekst 4">
            <a:extLst>
              <a:ext uri="{FF2B5EF4-FFF2-40B4-BE49-F238E27FC236}">
                <a16:creationId xmlns:a16="http://schemas.microsoft.com/office/drawing/2014/main" id="{0DCE1237-757E-B198-47D3-8DA0E9433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18F20229-B342-5961-0310-2DC0CE633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C00BF-BEDE-4172-AA1C-1561D599736D}" type="slidenum">
              <a:rPr lang="en-GB" smtClean="0"/>
              <a:t>‹#›</a:t>
            </a:fld>
            <a:endParaRPr lang="en-GB"/>
          </a:p>
        </p:txBody>
      </p:sp>
    </p:spTree>
    <p:extLst>
      <p:ext uri="{BB962C8B-B14F-4D97-AF65-F5344CB8AC3E}">
        <p14:creationId xmlns:p14="http://schemas.microsoft.com/office/powerpoint/2010/main" val="344569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unsplash.com/photos/eDvG3IO8-I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photos/bikes-bicycle-street-wheel-6566402/"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illustrations/direction-paradox-contradiction-6839518/"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illustrations/direction-paradox-contradiction-6839518/"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unsplash.com/photos/eDvG3IO8-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gebouw, buiten, straat, rijden&#10;&#10;Automatisch gegenereerde beschrijving">
            <a:extLst>
              <a:ext uri="{FF2B5EF4-FFF2-40B4-BE49-F238E27FC236}">
                <a16:creationId xmlns:a16="http://schemas.microsoft.com/office/drawing/2014/main" id="{06952B85-BA60-A8A6-FDDA-68106DF19FAE}"/>
              </a:ext>
            </a:extLst>
          </p:cNvPr>
          <p:cNvPicPr>
            <a:picLocks noChangeAspect="1"/>
          </p:cNvPicPr>
          <p:nvPr/>
        </p:nvPicPr>
        <p:blipFill rotWithShape="1">
          <a:blip r:embed="rId2">
            <a:extLst>
              <a:ext uri="{28A0092B-C50C-407E-A947-70E740481C1C}">
                <a14:useLocalDpi xmlns:a14="http://schemas.microsoft.com/office/drawing/2010/main" val="0"/>
              </a:ext>
            </a:extLst>
          </a:blip>
          <a:srcRect t="13850" b="1776"/>
          <a:stretch/>
        </p:blipFill>
        <p:spPr>
          <a:xfrm>
            <a:off x="0" y="0"/>
            <a:ext cx="12192000" cy="6858000"/>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bg1">
              <a:lumMod val="65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892552"/>
          </a:xfrm>
          <a:prstGeom prst="rect">
            <a:avLst/>
          </a:prstGeom>
          <a:solidFill>
            <a:schemeClr val="bg1">
              <a:lumMod val="65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5: Land </a:t>
            </a:r>
            <a:r>
              <a:rPr lang="nl-NL" sz="3200" b="1" dirty="0" err="1">
                <a:latin typeface="Goudy Old Style" panose="02020502050305020303" pitchFamily="18" charset="0"/>
              </a:rPr>
              <a:t>use</a:t>
            </a:r>
            <a:r>
              <a:rPr lang="nl-NL" sz="3200" b="1" dirty="0">
                <a:latin typeface="Goudy Old Style" panose="02020502050305020303" pitchFamily="18" charset="0"/>
              </a:rPr>
              <a:t> and transport</a:t>
            </a:r>
          </a:p>
          <a:p>
            <a:r>
              <a:rPr lang="nl-NL" sz="2000" b="1" dirty="0">
                <a:latin typeface="Goudy Old Style" panose="02020502050305020303" pitchFamily="18" charset="0"/>
              </a:rPr>
              <a:t>Author: Bert van Wee</a:t>
            </a:r>
            <a:endParaRPr lang="nl-NL" sz="2000" b="1" dirty="0"/>
          </a:p>
        </p:txBody>
      </p:sp>
      <p:sp>
        <p:nvSpPr>
          <p:cNvPr id="2" name="Tekstvak 1">
            <a:extLst>
              <a:ext uri="{FF2B5EF4-FFF2-40B4-BE49-F238E27FC236}">
                <a16:creationId xmlns:a16="http://schemas.microsoft.com/office/drawing/2014/main" id="{4BB461D3-156C-0807-EB56-BE2C73EA5BF6}"/>
              </a:ext>
            </a:extLst>
          </p:cNvPr>
          <p:cNvSpPr txBox="1"/>
          <p:nvPr/>
        </p:nvSpPr>
        <p:spPr>
          <a:xfrm>
            <a:off x="333906" y="6292055"/>
            <a:ext cx="3318235" cy="230832"/>
          </a:xfrm>
          <a:prstGeom prst="rect">
            <a:avLst/>
          </a:prstGeom>
          <a:solidFill>
            <a:schemeClr val="bg1">
              <a:lumMod val="85000"/>
            </a:schemeClr>
          </a:solidFill>
        </p:spPr>
        <p:txBody>
          <a:bodyPr wrap="square" rtlCol="0">
            <a:spAutoFit/>
          </a:bodyPr>
          <a:lstStyle/>
          <a:p>
            <a:r>
              <a:rPr lang="en-GB" sz="900" dirty="0">
                <a:effectLst/>
                <a:hlinkClick r:id="rId4"/>
              </a:rPr>
              <a:t>Biking in Amsterdam - Free image on </a:t>
            </a:r>
            <a:r>
              <a:rPr lang="en-GB" sz="900" dirty="0" err="1">
                <a:effectLst/>
                <a:hlinkClick r:id="rId4"/>
              </a:rPr>
              <a:t>Unsplash</a:t>
            </a:r>
            <a:r>
              <a:rPr lang="en-GB" sz="900" dirty="0">
                <a:effectLst/>
              </a:rPr>
              <a:t> </a:t>
            </a:r>
            <a:endParaRPr lang="en-GB" sz="900" dirty="0"/>
          </a:p>
        </p:txBody>
      </p:sp>
    </p:spTree>
    <p:extLst>
      <p:ext uri="{BB962C8B-B14F-4D97-AF65-F5344CB8AC3E}">
        <p14:creationId xmlns:p14="http://schemas.microsoft.com/office/powerpoint/2010/main" val="393273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4">
            <a:extLst>
              <a:ext uri="{FF2B5EF4-FFF2-40B4-BE49-F238E27FC236}">
                <a16:creationId xmlns:a16="http://schemas.microsoft.com/office/drawing/2014/main" id="{ADE95F5A-380D-51A0-59E6-F9FB1ADE9539}"/>
              </a:ext>
            </a:extLst>
          </p:cNvPr>
          <p:cNvSpPr>
            <a:spLocks noGrp="1"/>
          </p:cNvSpPr>
          <p:nvPr>
            <p:ph idx="1"/>
          </p:nvPr>
        </p:nvSpPr>
        <p:spPr>
          <a:xfrm>
            <a:off x="838200" y="1825625"/>
            <a:ext cx="10515600" cy="4679644"/>
          </a:xfrm>
        </p:spPr>
        <p:txBody>
          <a:bodyPr>
            <a:normAutofit lnSpcReduction="10000"/>
          </a:bodyPr>
          <a:lstStyle/>
          <a:p>
            <a:r>
              <a:rPr lang="en-GB" sz="2100" dirty="0">
                <a:latin typeface="+mj-lt"/>
              </a:rPr>
              <a:t>Conceptual perspective from Chapter 2</a:t>
            </a:r>
          </a:p>
          <a:p>
            <a:r>
              <a:rPr lang="en-GB" sz="2100" dirty="0">
                <a:latin typeface="+mj-lt"/>
              </a:rPr>
              <a:t>Theoretical perspective: The theory of utilitarian travel demand</a:t>
            </a:r>
            <a:endParaRPr lang="en-GB" sz="2300" dirty="0">
              <a:latin typeface="+mj-lt"/>
            </a:endParaRPr>
          </a:p>
          <a:p>
            <a:r>
              <a:rPr lang="en-GB" sz="2100" dirty="0">
                <a:latin typeface="+mj-lt"/>
              </a:rPr>
              <a:t>The impact of the 5 key land-use variables on travel behaviour</a:t>
            </a:r>
          </a:p>
          <a:p>
            <a:pPr lvl="1"/>
            <a:r>
              <a:rPr lang="en-GB" sz="1700" dirty="0">
                <a:latin typeface="+mj-lt"/>
              </a:rPr>
              <a:t>Key land-use variables: Density, Diversity, Design, Destination accessibility, </a:t>
            </a:r>
            <a:br>
              <a:rPr lang="en-GB" sz="1700" dirty="0">
                <a:latin typeface="+mj-lt"/>
              </a:rPr>
            </a:br>
            <a:r>
              <a:rPr lang="en-GB" sz="1700" dirty="0">
                <a:latin typeface="+mj-lt"/>
              </a:rPr>
              <a:t>Distance to transit (5D's)</a:t>
            </a:r>
          </a:p>
          <a:p>
            <a:pPr lvl="1"/>
            <a:r>
              <a:rPr lang="en-GB" sz="1700" dirty="0">
                <a:latin typeface="+mj-lt"/>
              </a:rPr>
              <a:t>Interaction between the 5D’s</a:t>
            </a:r>
          </a:p>
          <a:p>
            <a:pPr lvl="1"/>
            <a:r>
              <a:rPr lang="en-GB" sz="1700" dirty="0">
                <a:latin typeface="+mj-lt"/>
              </a:rPr>
              <a:t>Impact of land-use variables on travel behaviour</a:t>
            </a:r>
          </a:p>
          <a:p>
            <a:r>
              <a:rPr lang="en-US" sz="2100" dirty="0">
                <a:latin typeface="+mj-lt"/>
              </a:rPr>
              <a:t>The impact of land use (5Ds) on transport – empirical results</a:t>
            </a:r>
            <a:endParaRPr lang="en-GB" sz="1900" dirty="0">
              <a:latin typeface="+mj-lt"/>
            </a:endParaRPr>
          </a:p>
          <a:p>
            <a:r>
              <a:rPr lang="en-GB" sz="2100" dirty="0">
                <a:latin typeface="+mj-lt"/>
                <a:sym typeface="Wingdings" panose="05000000000000000000" pitchFamily="2" charset="2"/>
              </a:rPr>
              <a:t>Why are empirical conclusions different?</a:t>
            </a:r>
            <a:endParaRPr lang="en-GB" sz="1900" dirty="0">
              <a:latin typeface="+mj-lt"/>
            </a:endParaRPr>
          </a:p>
          <a:p>
            <a:r>
              <a:rPr lang="en-GB" sz="2100" dirty="0">
                <a:latin typeface="+mj-lt"/>
              </a:rPr>
              <a:t>Evaluating the impact of land use on travel behaviour</a:t>
            </a:r>
          </a:p>
          <a:p>
            <a:pPr lvl="1"/>
            <a:r>
              <a:rPr lang="en-GB" sz="1700" dirty="0">
                <a:latin typeface="+mj-lt"/>
              </a:rPr>
              <a:t>Indicators</a:t>
            </a:r>
          </a:p>
          <a:p>
            <a:pPr lvl="1"/>
            <a:r>
              <a:rPr lang="en-GB" sz="1700" dirty="0">
                <a:latin typeface="+mj-lt"/>
              </a:rPr>
              <a:t>Methods</a:t>
            </a:r>
          </a:p>
          <a:p>
            <a:pPr lvl="1"/>
            <a:r>
              <a:rPr lang="en-GB" sz="1700" dirty="0">
                <a:latin typeface="+mj-lt"/>
              </a:rPr>
              <a:t>Environment vs Accessibility</a:t>
            </a:r>
            <a:endParaRPr lang="en-GB" sz="2100" dirty="0">
              <a:latin typeface="+mj-lt"/>
            </a:endParaRPr>
          </a:p>
          <a:p>
            <a:r>
              <a:rPr lang="en-GB" sz="2100" dirty="0">
                <a:latin typeface="+mj-lt"/>
              </a:rPr>
              <a:t>Conclusions</a:t>
            </a:r>
          </a:p>
        </p:txBody>
      </p:sp>
      <p:sp>
        <p:nvSpPr>
          <p:cNvPr id="2" name="Titel 1">
            <a:extLst>
              <a:ext uri="{FF2B5EF4-FFF2-40B4-BE49-F238E27FC236}">
                <a16:creationId xmlns:a16="http://schemas.microsoft.com/office/drawing/2014/main" id="{2F08650D-0A83-D6EE-8A83-1DF4817B7B0F}"/>
              </a:ext>
            </a:extLst>
          </p:cNvPr>
          <p:cNvSpPr>
            <a:spLocks noGrp="1"/>
          </p:cNvSpPr>
          <p:nvPr>
            <p:ph type="title"/>
          </p:nvPr>
        </p:nvSpPr>
        <p:spPr/>
        <p:txBody>
          <a:bodyPr/>
          <a:lstStyle/>
          <a:p>
            <a:r>
              <a:rPr lang="en-GB" sz="4400" dirty="0">
                <a:solidFill>
                  <a:srgbClr val="00B0F0"/>
                </a:solidFill>
                <a:latin typeface="+mj-lt"/>
              </a:rPr>
              <a:t>The impact of the 5 key land-use variables on travel behaviour</a:t>
            </a:r>
          </a:p>
        </p:txBody>
      </p:sp>
      <p:sp>
        <p:nvSpPr>
          <p:cNvPr id="11" name="Rechthoek 10">
            <a:extLst>
              <a:ext uri="{FF2B5EF4-FFF2-40B4-BE49-F238E27FC236}">
                <a16:creationId xmlns:a16="http://schemas.microsoft.com/office/drawing/2014/main" id="{792923F3-75D4-4C2D-2C39-20E8FF3A6F41}"/>
              </a:ext>
            </a:extLst>
          </p:cNvPr>
          <p:cNvSpPr/>
          <p:nvPr/>
        </p:nvSpPr>
        <p:spPr>
          <a:xfrm>
            <a:off x="854168" y="3670645"/>
            <a:ext cx="6932959" cy="286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Tree>
    <p:extLst>
      <p:ext uri="{BB962C8B-B14F-4D97-AF65-F5344CB8AC3E}">
        <p14:creationId xmlns:p14="http://schemas.microsoft.com/office/powerpoint/2010/main" val="125851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1E2F7-165A-B06A-1704-E28A1BDCFC85}"/>
              </a:ext>
            </a:extLst>
          </p:cNvPr>
          <p:cNvSpPr>
            <a:spLocks noGrp="1"/>
          </p:cNvSpPr>
          <p:nvPr>
            <p:ph type="title"/>
          </p:nvPr>
        </p:nvSpPr>
        <p:spPr>
          <a:xfrm>
            <a:off x="838199" y="365125"/>
            <a:ext cx="11084767" cy="1325563"/>
          </a:xfrm>
        </p:spPr>
        <p:txBody>
          <a:bodyPr/>
          <a:lstStyle/>
          <a:p>
            <a:r>
              <a:rPr lang="en-US" dirty="0">
                <a:solidFill>
                  <a:srgbClr val="00B0F0"/>
                </a:solidFill>
              </a:rPr>
              <a:t>Impact of land-use variables on travel </a:t>
            </a:r>
            <a:r>
              <a:rPr lang="en-US" dirty="0" err="1">
                <a:solidFill>
                  <a:srgbClr val="00B0F0"/>
                </a:solidFill>
              </a:rPr>
              <a:t>behaviour</a:t>
            </a:r>
            <a:endParaRPr lang="en-US" dirty="0">
              <a:solidFill>
                <a:srgbClr val="00B0F0"/>
              </a:solidFill>
            </a:endParaRPr>
          </a:p>
        </p:txBody>
      </p:sp>
      <p:sp>
        <p:nvSpPr>
          <p:cNvPr id="3" name="Tijdelijke aanduiding voor inhoud 2">
            <a:extLst>
              <a:ext uri="{FF2B5EF4-FFF2-40B4-BE49-F238E27FC236}">
                <a16:creationId xmlns:a16="http://schemas.microsoft.com/office/drawing/2014/main" id="{B7810351-74C6-07E3-9E54-598D5E73F0FE}"/>
              </a:ext>
            </a:extLst>
          </p:cNvPr>
          <p:cNvSpPr>
            <a:spLocks noGrp="1"/>
          </p:cNvSpPr>
          <p:nvPr>
            <p:ph idx="1"/>
          </p:nvPr>
        </p:nvSpPr>
        <p:spPr>
          <a:xfrm>
            <a:off x="838200" y="1996313"/>
            <a:ext cx="7204788" cy="4351338"/>
          </a:xfrm>
        </p:spPr>
        <p:txBody>
          <a:bodyPr/>
          <a:lstStyle/>
          <a:p>
            <a:pPr marL="0" indent="0">
              <a:buNone/>
            </a:pPr>
            <a:r>
              <a:rPr lang="en-GB" sz="2000" dirty="0">
                <a:latin typeface="+mj-lt"/>
              </a:rPr>
              <a:t>Very old studies (until late 1980s) sometimes directly investigated correlations between land-use variables and travel behaviour variables:</a:t>
            </a:r>
          </a:p>
          <a:p>
            <a:pPr marL="0" indent="0">
              <a:buNone/>
            </a:pPr>
            <a:endParaRPr lang="en-GB" dirty="0">
              <a:latin typeface="+mj-lt"/>
            </a:endParaRPr>
          </a:p>
        </p:txBody>
      </p:sp>
      <p:pic>
        <p:nvPicPr>
          <p:cNvPr id="5" name="Afbeelding 4">
            <a:extLst>
              <a:ext uri="{FF2B5EF4-FFF2-40B4-BE49-F238E27FC236}">
                <a16:creationId xmlns:a16="http://schemas.microsoft.com/office/drawing/2014/main" id="{0897CFDC-EAB5-1B36-7E80-14CC230AED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35483" y="3505255"/>
            <a:ext cx="6818172" cy="1258680"/>
          </a:xfrm>
          <a:prstGeom prst="rect">
            <a:avLst/>
          </a:prstGeom>
        </p:spPr>
      </p:pic>
      <p:sp>
        <p:nvSpPr>
          <p:cNvPr id="9" name="Tekstvak 8">
            <a:extLst>
              <a:ext uri="{FF2B5EF4-FFF2-40B4-BE49-F238E27FC236}">
                <a16:creationId xmlns:a16="http://schemas.microsoft.com/office/drawing/2014/main" id="{CB7ED369-DA5E-7973-EED8-ABD5626DBAD2}"/>
              </a:ext>
            </a:extLst>
          </p:cNvPr>
          <p:cNvSpPr txBox="1"/>
          <p:nvPr/>
        </p:nvSpPr>
        <p:spPr>
          <a:xfrm>
            <a:off x="10030968" y="4819826"/>
            <a:ext cx="1891999" cy="230832"/>
          </a:xfrm>
          <a:prstGeom prst="rect">
            <a:avLst/>
          </a:prstGeom>
          <a:noFill/>
        </p:spPr>
        <p:txBody>
          <a:bodyPr wrap="square">
            <a:spAutoFit/>
          </a:bodyPr>
          <a:lstStyle/>
          <a:p>
            <a:r>
              <a:rPr lang="en-GB" sz="900" dirty="0">
                <a:latin typeface="+mj-lt"/>
              </a:rPr>
              <a:t>(Taken from Chapter 5, page 80)</a:t>
            </a:r>
            <a:endParaRPr lang="en-GB" sz="900" i="1" dirty="0">
              <a:latin typeface="+mj-lt"/>
            </a:endParaRPr>
          </a:p>
        </p:txBody>
      </p:sp>
    </p:spTree>
    <p:extLst>
      <p:ext uri="{BB962C8B-B14F-4D97-AF65-F5344CB8AC3E}">
        <p14:creationId xmlns:p14="http://schemas.microsoft.com/office/powerpoint/2010/main" val="150937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1E2F7-165A-B06A-1704-E28A1BDCFC85}"/>
              </a:ext>
            </a:extLst>
          </p:cNvPr>
          <p:cNvSpPr>
            <a:spLocks noGrp="1"/>
          </p:cNvSpPr>
          <p:nvPr>
            <p:ph type="title"/>
          </p:nvPr>
        </p:nvSpPr>
        <p:spPr>
          <a:xfrm>
            <a:off x="838200" y="365125"/>
            <a:ext cx="11588496" cy="1325563"/>
          </a:xfrm>
        </p:spPr>
        <p:txBody>
          <a:bodyPr/>
          <a:lstStyle/>
          <a:p>
            <a:r>
              <a:rPr lang="en-US" dirty="0">
                <a:solidFill>
                  <a:srgbClr val="00B0F0"/>
                </a:solidFill>
              </a:rPr>
              <a:t>Impact of land-use variables on travel </a:t>
            </a:r>
            <a:r>
              <a:rPr lang="en-US" dirty="0" err="1">
                <a:solidFill>
                  <a:srgbClr val="00B0F0"/>
                </a:solidFill>
              </a:rPr>
              <a:t>behaviour</a:t>
            </a:r>
            <a:endParaRPr lang="en-US" dirty="0">
              <a:solidFill>
                <a:srgbClr val="00B0F0"/>
              </a:solidFill>
            </a:endParaRPr>
          </a:p>
        </p:txBody>
      </p:sp>
      <p:sp>
        <p:nvSpPr>
          <p:cNvPr id="3" name="Tijdelijke aanduiding voor inhoud 2">
            <a:extLst>
              <a:ext uri="{FF2B5EF4-FFF2-40B4-BE49-F238E27FC236}">
                <a16:creationId xmlns:a16="http://schemas.microsoft.com/office/drawing/2014/main" id="{B7810351-74C6-07E3-9E54-598D5E73F0FE}"/>
              </a:ext>
            </a:extLst>
          </p:cNvPr>
          <p:cNvSpPr>
            <a:spLocks noGrp="1"/>
          </p:cNvSpPr>
          <p:nvPr>
            <p:ph idx="1"/>
          </p:nvPr>
        </p:nvSpPr>
        <p:spPr/>
        <p:txBody>
          <a:bodyPr/>
          <a:lstStyle/>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a:p>
            <a:pPr marL="0" indent="0">
              <a:buNone/>
            </a:pPr>
            <a:endParaRPr lang="en-GB" sz="2000" dirty="0">
              <a:latin typeface="+mj-lt"/>
            </a:endParaRPr>
          </a:p>
        </p:txBody>
      </p:sp>
      <p:sp>
        <p:nvSpPr>
          <p:cNvPr id="8" name="Tekstvak 7">
            <a:extLst>
              <a:ext uri="{FF2B5EF4-FFF2-40B4-BE49-F238E27FC236}">
                <a16:creationId xmlns:a16="http://schemas.microsoft.com/office/drawing/2014/main" id="{4D3BC7F9-32C5-A435-6E10-58526152C09A}"/>
              </a:ext>
            </a:extLst>
          </p:cNvPr>
          <p:cNvSpPr txBox="1"/>
          <p:nvPr/>
        </p:nvSpPr>
        <p:spPr>
          <a:xfrm>
            <a:off x="838200" y="1690688"/>
            <a:ext cx="4741506" cy="3724096"/>
          </a:xfrm>
          <a:prstGeom prst="rect">
            <a:avLst/>
          </a:prstGeom>
          <a:noFill/>
        </p:spPr>
        <p:txBody>
          <a:bodyPr wrap="square">
            <a:spAutoFit/>
          </a:bodyPr>
          <a:lstStyle/>
          <a:p>
            <a:r>
              <a:rPr lang="en-GB" dirty="0">
                <a:latin typeface="+mj-lt"/>
              </a:rPr>
              <a:t>Later studies added socio-economic and demographic variables, finding lower impacts of land-use variables.</a:t>
            </a:r>
          </a:p>
          <a:p>
            <a:r>
              <a:rPr lang="en-GB" dirty="0">
                <a:latin typeface="+mj-lt"/>
              </a:rPr>
              <a:t> </a:t>
            </a:r>
            <a:br>
              <a:rPr lang="en-GB" dirty="0">
                <a:latin typeface="+mj-lt"/>
              </a:rPr>
            </a:br>
            <a:r>
              <a:rPr lang="en-GB" dirty="0">
                <a:latin typeface="+mj-lt"/>
                <a:sym typeface="Wingdings" panose="05000000000000000000" pitchFamily="2" charset="2"/>
              </a:rPr>
              <a:t> </a:t>
            </a:r>
            <a:r>
              <a:rPr lang="en-GB" dirty="0">
                <a:latin typeface="+mj-lt"/>
              </a:rPr>
              <a:t>Example: people with higher income can afford to live in relatively expensive houses in lower-density residential areas. They may also choose to use private car more often (travel behaviour). </a:t>
            </a:r>
            <a:br>
              <a:rPr lang="en-GB" dirty="0">
                <a:latin typeface="+mj-lt"/>
              </a:rPr>
            </a:br>
            <a:r>
              <a:rPr lang="en-GB" dirty="0">
                <a:latin typeface="+mj-lt"/>
              </a:rPr>
              <a:t>The impact of density on travel behaviour is overestimated if the difference in income levels is ignored.</a:t>
            </a:r>
          </a:p>
          <a:p>
            <a:pPr marL="0" indent="0">
              <a:buNone/>
            </a:pPr>
            <a:endParaRPr lang="en-GB" sz="2000" dirty="0">
              <a:latin typeface="+mj-lt"/>
            </a:endParaRPr>
          </a:p>
        </p:txBody>
      </p:sp>
      <p:pic>
        <p:nvPicPr>
          <p:cNvPr id="9" name="Afbeelding 8">
            <a:extLst>
              <a:ext uri="{FF2B5EF4-FFF2-40B4-BE49-F238E27FC236}">
                <a16:creationId xmlns:a16="http://schemas.microsoft.com/office/drawing/2014/main" id="{2C7324FF-2572-1C3E-FB10-31CA1FC276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53353" y="2805197"/>
            <a:ext cx="5521162" cy="2392192"/>
          </a:xfrm>
          <a:prstGeom prst="rect">
            <a:avLst/>
          </a:prstGeom>
        </p:spPr>
      </p:pic>
      <p:sp>
        <p:nvSpPr>
          <p:cNvPr id="4" name="Rechthoek 3">
            <a:extLst>
              <a:ext uri="{FF2B5EF4-FFF2-40B4-BE49-F238E27FC236}">
                <a16:creationId xmlns:a16="http://schemas.microsoft.com/office/drawing/2014/main" id="{7E1C9586-B7B7-9FE8-5F80-309B7C3F6E2B}"/>
              </a:ext>
            </a:extLst>
          </p:cNvPr>
          <p:cNvSpPr/>
          <p:nvPr/>
        </p:nvSpPr>
        <p:spPr>
          <a:xfrm>
            <a:off x="6291006" y="4438293"/>
            <a:ext cx="2057466" cy="725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kstvak 4">
            <a:extLst>
              <a:ext uri="{FF2B5EF4-FFF2-40B4-BE49-F238E27FC236}">
                <a16:creationId xmlns:a16="http://schemas.microsoft.com/office/drawing/2014/main" id="{4B073A5F-FE30-ADED-C2C2-C01BC3788288}"/>
              </a:ext>
            </a:extLst>
          </p:cNvPr>
          <p:cNvSpPr txBox="1"/>
          <p:nvPr/>
        </p:nvSpPr>
        <p:spPr>
          <a:xfrm>
            <a:off x="8117633" y="5554765"/>
            <a:ext cx="4074367" cy="230832"/>
          </a:xfrm>
          <a:prstGeom prst="rect">
            <a:avLst/>
          </a:prstGeom>
          <a:noFill/>
        </p:spPr>
        <p:txBody>
          <a:bodyPr wrap="square">
            <a:spAutoFit/>
          </a:bodyPr>
          <a:lstStyle/>
          <a:p>
            <a:pPr algn="ctr"/>
            <a:r>
              <a:rPr lang="en-GB" sz="900" dirty="0">
                <a:latin typeface="+mj-lt"/>
              </a:rPr>
              <a:t>(Taken from Chapter 5, page 80)</a:t>
            </a:r>
            <a:endParaRPr lang="en-GB" sz="900" i="1" dirty="0">
              <a:latin typeface="+mj-lt"/>
            </a:endParaRPr>
          </a:p>
        </p:txBody>
      </p:sp>
    </p:spTree>
    <p:extLst>
      <p:ext uri="{BB962C8B-B14F-4D97-AF65-F5344CB8AC3E}">
        <p14:creationId xmlns:p14="http://schemas.microsoft.com/office/powerpoint/2010/main" val="14743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DBE6E-975A-0EA7-1200-20ECDEE0A3BD}"/>
              </a:ext>
            </a:extLst>
          </p:cNvPr>
          <p:cNvSpPr>
            <a:spLocks noGrp="1"/>
          </p:cNvSpPr>
          <p:nvPr>
            <p:ph type="title"/>
          </p:nvPr>
        </p:nvSpPr>
        <p:spPr>
          <a:xfrm>
            <a:off x="838200" y="365125"/>
            <a:ext cx="11423904" cy="1325563"/>
          </a:xfrm>
        </p:spPr>
        <p:txBody>
          <a:bodyPr/>
          <a:lstStyle/>
          <a:p>
            <a:r>
              <a:rPr lang="en-US" dirty="0">
                <a:solidFill>
                  <a:srgbClr val="00B0F0"/>
                </a:solidFill>
              </a:rPr>
              <a:t>Impact of land-use variables on travel </a:t>
            </a:r>
            <a:r>
              <a:rPr lang="en-US" dirty="0" err="1">
                <a:solidFill>
                  <a:srgbClr val="00B0F0"/>
                </a:solidFill>
              </a:rPr>
              <a:t>behaviour</a:t>
            </a:r>
            <a:endParaRPr lang="en-US" dirty="0">
              <a:solidFill>
                <a:srgbClr val="00B0F0"/>
              </a:solidFill>
            </a:endParaRPr>
          </a:p>
        </p:txBody>
      </p:sp>
      <p:sp>
        <p:nvSpPr>
          <p:cNvPr id="3" name="Tijdelijke aanduiding voor inhoud 2">
            <a:extLst>
              <a:ext uri="{FF2B5EF4-FFF2-40B4-BE49-F238E27FC236}">
                <a16:creationId xmlns:a16="http://schemas.microsoft.com/office/drawing/2014/main" id="{1BD825C8-CDF4-B90E-2F4D-B95DC4816381}"/>
              </a:ext>
            </a:extLst>
          </p:cNvPr>
          <p:cNvSpPr>
            <a:spLocks noGrp="1"/>
          </p:cNvSpPr>
          <p:nvPr>
            <p:ph idx="1"/>
          </p:nvPr>
        </p:nvSpPr>
        <p:spPr>
          <a:xfrm>
            <a:off x="838200" y="1733142"/>
            <a:ext cx="4795402" cy="5218164"/>
          </a:xfrm>
        </p:spPr>
        <p:txBody>
          <a:bodyPr>
            <a:normAutofit/>
          </a:bodyPr>
          <a:lstStyle/>
          <a:p>
            <a:pPr marL="0" indent="0">
              <a:buNone/>
            </a:pPr>
            <a:r>
              <a:rPr lang="en-GB" sz="2000" dirty="0">
                <a:latin typeface="+mj-lt"/>
              </a:rPr>
              <a:t>Later studies add attitudes, lifestyles and preferences for modes as explanatory factors</a:t>
            </a:r>
          </a:p>
          <a:p>
            <a:pPr marL="0" indent="0">
              <a:buNone/>
            </a:pPr>
            <a:r>
              <a:rPr lang="en-GB" sz="2000" dirty="0">
                <a:latin typeface="+mj-lt"/>
                <a:sym typeface="Wingdings" panose="05000000000000000000" pitchFamily="2" charset="2"/>
              </a:rPr>
              <a:t> Example: people with pro-environmental attitude, culture-oriented lifestyle, or (most directly) specific preferences for modes (‘car lovers’) travel differently</a:t>
            </a:r>
            <a:endParaRPr lang="en-GB" sz="2400" dirty="0">
              <a:latin typeface="+mj-lt"/>
            </a:endParaRPr>
          </a:p>
        </p:txBody>
      </p:sp>
      <p:pic>
        <p:nvPicPr>
          <p:cNvPr id="5" name="Afbeelding 4">
            <a:extLst>
              <a:ext uri="{FF2B5EF4-FFF2-40B4-BE49-F238E27FC236}">
                <a16:creationId xmlns:a16="http://schemas.microsoft.com/office/drawing/2014/main" id="{BAA87F30-0A62-ECD2-48CC-EDF7893AB0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58399" y="2168128"/>
            <a:ext cx="5235909" cy="2863387"/>
          </a:xfrm>
          <a:prstGeom prst="rect">
            <a:avLst/>
          </a:prstGeom>
        </p:spPr>
      </p:pic>
      <p:sp>
        <p:nvSpPr>
          <p:cNvPr id="6" name="Rechthoek 5">
            <a:extLst>
              <a:ext uri="{FF2B5EF4-FFF2-40B4-BE49-F238E27FC236}">
                <a16:creationId xmlns:a16="http://schemas.microsoft.com/office/drawing/2014/main" id="{8FD689E5-E3B6-D6CE-74BE-0B1A8CD7D916}"/>
              </a:ext>
            </a:extLst>
          </p:cNvPr>
          <p:cNvSpPr/>
          <p:nvPr/>
        </p:nvSpPr>
        <p:spPr>
          <a:xfrm>
            <a:off x="6558398" y="4407408"/>
            <a:ext cx="2009529" cy="624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419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DBE6E-975A-0EA7-1200-20ECDEE0A3BD}"/>
              </a:ext>
            </a:extLst>
          </p:cNvPr>
          <p:cNvSpPr>
            <a:spLocks noGrp="1"/>
          </p:cNvSpPr>
          <p:nvPr>
            <p:ph type="title"/>
          </p:nvPr>
        </p:nvSpPr>
        <p:spPr>
          <a:xfrm>
            <a:off x="838200" y="365125"/>
            <a:ext cx="11423904" cy="1325563"/>
          </a:xfrm>
        </p:spPr>
        <p:txBody>
          <a:bodyPr/>
          <a:lstStyle/>
          <a:p>
            <a:r>
              <a:rPr lang="en-US" dirty="0">
                <a:solidFill>
                  <a:srgbClr val="00B0F0"/>
                </a:solidFill>
              </a:rPr>
              <a:t>Impact of land-use variables on travel </a:t>
            </a:r>
            <a:r>
              <a:rPr lang="en-US" dirty="0" err="1">
                <a:solidFill>
                  <a:srgbClr val="00B0F0"/>
                </a:solidFill>
              </a:rPr>
              <a:t>behaviour</a:t>
            </a:r>
            <a:endParaRPr lang="en-US" dirty="0">
              <a:solidFill>
                <a:srgbClr val="00B0F0"/>
              </a:solidFill>
            </a:endParaRPr>
          </a:p>
        </p:txBody>
      </p:sp>
      <p:sp>
        <p:nvSpPr>
          <p:cNvPr id="3" name="Tijdelijke aanduiding voor inhoud 2">
            <a:extLst>
              <a:ext uri="{FF2B5EF4-FFF2-40B4-BE49-F238E27FC236}">
                <a16:creationId xmlns:a16="http://schemas.microsoft.com/office/drawing/2014/main" id="{1BD825C8-CDF4-B90E-2F4D-B95DC4816381}"/>
              </a:ext>
            </a:extLst>
          </p:cNvPr>
          <p:cNvSpPr>
            <a:spLocks noGrp="1"/>
          </p:cNvSpPr>
          <p:nvPr>
            <p:ph idx="1"/>
          </p:nvPr>
        </p:nvSpPr>
        <p:spPr>
          <a:xfrm>
            <a:off x="838200" y="1733142"/>
            <a:ext cx="4795402" cy="5218164"/>
          </a:xfrm>
        </p:spPr>
        <p:txBody>
          <a:bodyPr>
            <a:normAutofit/>
          </a:bodyPr>
          <a:lstStyle/>
          <a:p>
            <a:pPr marL="0" indent="0">
              <a:buNone/>
            </a:pPr>
            <a:r>
              <a:rPr lang="en-GB" sz="2000" dirty="0">
                <a:latin typeface="+mj-lt"/>
              </a:rPr>
              <a:t>Finally, studies discovered the ‘(residential) self-selection’ phenomenon</a:t>
            </a:r>
          </a:p>
          <a:p>
            <a:pPr marL="0" indent="0">
              <a:buNone/>
            </a:pPr>
            <a:r>
              <a:rPr lang="en-GB" sz="2000" dirty="0">
                <a:latin typeface="+mj-lt"/>
                <a:sym typeface="Wingdings" panose="05000000000000000000" pitchFamily="2" charset="2"/>
              </a:rPr>
              <a:t>People choose (residential) locations based on their travel abilities, needs and preferences. </a:t>
            </a:r>
            <a:endParaRPr lang="en-GB" sz="2400" dirty="0">
              <a:latin typeface="+mj-lt"/>
            </a:endParaRPr>
          </a:p>
        </p:txBody>
      </p:sp>
      <p:pic>
        <p:nvPicPr>
          <p:cNvPr id="5" name="Afbeelding 4">
            <a:extLst>
              <a:ext uri="{FF2B5EF4-FFF2-40B4-BE49-F238E27FC236}">
                <a16:creationId xmlns:a16="http://schemas.microsoft.com/office/drawing/2014/main" id="{BAA87F30-0A62-ECD2-48CC-EDF7893AB0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58400" y="2168128"/>
            <a:ext cx="5235907" cy="2863387"/>
          </a:xfrm>
          <a:prstGeom prst="rect">
            <a:avLst/>
          </a:prstGeom>
        </p:spPr>
      </p:pic>
      <p:sp>
        <p:nvSpPr>
          <p:cNvPr id="4" name="TextBox 3">
            <a:extLst>
              <a:ext uri="{FF2B5EF4-FFF2-40B4-BE49-F238E27FC236}">
                <a16:creationId xmlns:a16="http://schemas.microsoft.com/office/drawing/2014/main" id="{7DA00634-3462-016E-8845-08E5E7077772}"/>
              </a:ext>
            </a:extLst>
          </p:cNvPr>
          <p:cNvSpPr txBox="1"/>
          <p:nvPr/>
        </p:nvSpPr>
        <p:spPr>
          <a:xfrm>
            <a:off x="6205728" y="2953490"/>
            <a:ext cx="1691640" cy="646331"/>
          </a:xfrm>
          <a:prstGeom prst="rect">
            <a:avLst/>
          </a:prstGeom>
          <a:noFill/>
        </p:spPr>
        <p:txBody>
          <a:bodyPr wrap="square" rtlCol="0">
            <a:spAutoFit/>
          </a:bodyPr>
          <a:lstStyle/>
          <a:p>
            <a:r>
              <a:rPr lang="en-GB" i="1" dirty="0">
                <a:solidFill>
                  <a:schemeClr val="accent1"/>
                </a:solidFill>
              </a:rPr>
              <a:t>(residential) self-selection</a:t>
            </a:r>
            <a:endParaRPr lang="nl-NL" i="1" dirty="0">
              <a:solidFill>
                <a:schemeClr val="accent1"/>
              </a:solidFill>
            </a:endParaRPr>
          </a:p>
        </p:txBody>
      </p:sp>
      <p:sp>
        <p:nvSpPr>
          <p:cNvPr id="9" name="TextBox 8">
            <a:extLst>
              <a:ext uri="{FF2B5EF4-FFF2-40B4-BE49-F238E27FC236}">
                <a16:creationId xmlns:a16="http://schemas.microsoft.com/office/drawing/2014/main" id="{60194061-17A8-C979-0376-9CA37D63E783}"/>
              </a:ext>
            </a:extLst>
          </p:cNvPr>
          <p:cNvSpPr txBox="1"/>
          <p:nvPr/>
        </p:nvSpPr>
        <p:spPr>
          <a:xfrm>
            <a:off x="838200" y="5249912"/>
            <a:ext cx="6131052" cy="923330"/>
          </a:xfrm>
          <a:prstGeom prst="rect">
            <a:avLst/>
          </a:prstGeom>
          <a:noFill/>
        </p:spPr>
        <p:txBody>
          <a:bodyPr wrap="square">
            <a:spAutoFit/>
          </a:bodyPr>
          <a:lstStyle/>
          <a:p>
            <a:r>
              <a:rPr lang="en-GB" sz="1800" dirty="0">
                <a:latin typeface="+mj-lt"/>
              </a:rPr>
              <a:t>Cao et al. (2009) provide an overview of empirical studies in the area of residential self-selection. </a:t>
            </a:r>
            <a:br>
              <a:rPr lang="en-GB" sz="1800" dirty="0">
                <a:latin typeface="+mj-lt"/>
              </a:rPr>
            </a:br>
            <a:endParaRPr lang="nl-NL" dirty="0"/>
          </a:p>
        </p:txBody>
      </p:sp>
      <p:sp>
        <p:nvSpPr>
          <p:cNvPr id="10" name="Tekstvak 8">
            <a:extLst>
              <a:ext uri="{FF2B5EF4-FFF2-40B4-BE49-F238E27FC236}">
                <a16:creationId xmlns:a16="http://schemas.microsoft.com/office/drawing/2014/main" id="{3EEF8448-3A74-F629-E3E6-DEC26C2C2C29}"/>
              </a:ext>
            </a:extLst>
          </p:cNvPr>
          <p:cNvSpPr txBox="1"/>
          <p:nvPr/>
        </p:nvSpPr>
        <p:spPr>
          <a:xfrm>
            <a:off x="838200" y="5883276"/>
            <a:ext cx="9211646" cy="230832"/>
          </a:xfrm>
          <a:prstGeom prst="rect">
            <a:avLst/>
          </a:prstGeom>
          <a:noFill/>
        </p:spPr>
        <p:txBody>
          <a:bodyPr wrap="square">
            <a:spAutoFit/>
          </a:bodyPr>
          <a:lstStyle/>
          <a:p>
            <a:r>
              <a:rPr lang="en-GB" sz="900" dirty="0"/>
              <a:t>Cao, X., P.L. Mokhtarian and S. Handy (2009), ‘Examining the impact of residential self-selection on travel </a:t>
            </a:r>
            <a:r>
              <a:rPr lang="en-GB" sz="900" dirty="0" err="1"/>
              <a:t>behavior</a:t>
            </a:r>
            <a:r>
              <a:rPr lang="en-GB" sz="900" dirty="0"/>
              <a:t>: a focus on empirical findings’, Transport Reviews, 29 (3), 359–395.</a:t>
            </a:r>
          </a:p>
        </p:txBody>
      </p:sp>
      <p:sp>
        <p:nvSpPr>
          <p:cNvPr id="11" name="Tekstvak 4">
            <a:extLst>
              <a:ext uri="{FF2B5EF4-FFF2-40B4-BE49-F238E27FC236}">
                <a16:creationId xmlns:a16="http://schemas.microsoft.com/office/drawing/2014/main" id="{6A870919-52DB-3DA8-DFB7-3C33443A43E6}"/>
              </a:ext>
            </a:extLst>
          </p:cNvPr>
          <p:cNvSpPr txBox="1"/>
          <p:nvPr/>
        </p:nvSpPr>
        <p:spPr>
          <a:xfrm>
            <a:off x="8849153" y="5249912"/>
            <a:ext cx="4074367" cy="230832"/>
          </a:xfrm>
          <a:prstGeom prst="rect">
            <a:avLst/>
          </a:prstGeom>
          <a:noFill/>
        </p:spPr>
        <p:txBody>
          <a:bodyPr wrap="square">
            <a:spAutoFit/>
          </a:bodyPr>
          <a:lstStyle/>
          <a:p>
            <a:pPr algn="ctr"/>
            <a:r>
              <a:rPr lang="en-GB" sz="900" dirty="0">
                <a:latin typeface="+mj-lt"/>
              </a:rPr>
              <a:t>(Taken from Chapter 5, page 81)</a:t>
            </a:r>
            <a:endParaRPr lang="en-GB" sz="900" i="1" dirty="0">
              <a:latin typeface="+mj-lt"/>
            </a:endParaRPr>
          </a:p>
        </p:txBody>
      </p:sp>
    </p:spTree>
    <p:extLst>
      <p:ext uri="{BB962C8B-B14F-4D97-AF65-F5344CB8AC3E}">
        <p14:creationId xmlns:p14="http://schemas.microsoft.com/office/powerpoint/2010/main" val="15587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DBE6E-975A-0EA7-1200-20ECDEE0A3BD}"/>
              </a:ext>
            </a:extLst>
          </p:cNvPr>
          <p:cNvSpPr>
            <a:spLocks noGrp="1"/>
          </p:cNvSpPr>
          <p:nvPr>
            <p:ph type="title"/>
          </p:nvPr>
        </p:nvSpPr>
        <p:spPr>
          <a:xfrm>
            <a:off x="838200" y="365125"/>
            <a:ext cx="11423904" cy="1325563"/>
          </a:xfrm>
        </p:spPr>
        <p:txBody>
          <a:bodyPr/>
          <a:lstStyle/>
          <a:p>
            <a:r>
              <a:rPr lang="en-US" dirty="0">
                <a:solidFill>
                  <a:srgbClr val="00B0F0"/>
                </a:solidFill>
              </a:rPr>
              <a:t>Impact of land-use variables on travel </a:t>
            </a:r>
            <a:r>
              <a:rPr lang="en-US" dirty="0" err="1">
                <a:solidFill>
                  <a:srgbClr val="00B0F0"/>
                </a:solidFill>
              </a:rPr>
              <a:t>behaviour</a:t>
            </a:r>
            <a:endParaRPr lang="en-US" dirty="0">
              <a:solidFill>
                <a:srgbClr val="00B0F0"/>
              </a:solidFill>
            </a:endParaRPr>
          </a:p>
        </p:txBody>
      </p:sp>
      <p:pic>
        <p:nvPicPr>
          <p:cNvPr id="5" name="Afbeelding 4">
            <a:extLst>
              <a:ext uri="{FF2B5EF4-FFF2-40B4-BE49-F238E27FC236}">
                <a16:creationId xmlns:a16="http://schemas.microsoft.com/office/drawing/2014/main" id="{BAA87F30-0A62-ECD2-48CC-EDF7893AB0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58400" y="2168128"/>
            <a:ext cx="5235907" cy="2863387"/>
          </a:xfrm>
          <a:prstGeom prst="rect">
            <a:avLst/>
          </a:prstGeom>
        </p:spPr>
      </p:pic>
      <p:sp>
        <p:nvSpPr>
          <p:cNvPr id="4" name="TextBox 3">
            <a:extLst>
              <a:ext uri="{FF2B5EF4-FFF2-40B4-BE49-F238E27FC236}">
                <a16:creationId xmlns:a16="http://schemas.microsoft.com/office/drawing/2014/main" id="{7DA00634-3462-016E-8845-08E5E7077772}"/>
              </a:ext>
            </a:extLst>
          </p:cNvPr>
          <p:cNvSpPr txBox="1"/>
          <p:nvPr/>
        </p:nvSpPr>
        <p:spPr>
          <a:xfrm>
            <a:off x="6205728" y="2953490"/>
            <a:ext cx="1691640" cy="646331"/>
          </a:xfrm>
          <a:prstGeom prst="rect">
            <a:avLst/>
          </a:prstGeom>
          <a:noFill/>
        </p:spPr>
        <p:txBody>
          <a:bodyPr wrap="square" rtlCol="0">
            <a:spAutoFit/>
          </a:bodyPr>
          <a:lstStyle/>
          <a:p>
            <a:r>
              <a:rPr lang="en-GB" i="1" dirty="0">
                <a:solidFill>
                  <a:schemeClr val="accent1"/>
                </a:solidFill>
              </a:rPr>
              <a:t>(residential) self-selection</a:t>
            </a:r>
            <a:endParaRPr lang="nl-NL" i="1" dirty="0">
              <a:solidFill>
                <a:schemeClr val="accent1"/>
              </a:solidFill>
            </a:endParaRPr>
          </a:p>
        </p:txBody>
      </p:sp>
      <p:sp>
        <p:nvSpPr>
          <p:cNvPr id="9" name="Tijdelijke aanduiding voor inhoud 2">
            <a:extLst>
              <a:ext uri="{FF2B5EF4-FFF2-40B4-BE49-F238E27FC236}">
                <a16:creationId xmlns:a16="http://schemas.microsoft.com/office/drawing/2014/main" id="{128816FB-4771-CE36-A670-F5FD5A246B37}"/>
              </a:ext>
            </a:extLst>
          </p:cNvPr>
          <p:cNvSpPr>
            <a:spLocks noGrp="1"/>
          </p:cNvSpPr>
          <p:nvPr>
            <p:ph idx="1"/>
          </p:nvPr>
        </p:nvSpPr>
        <p:spPr>
          <a:xfrm>
            <a:off x="485529" y="1879446"/>
            <a:ext cx="5720199" cy="5218164"/>
          </a:xfrm>
        </p:spPr>
        <p:txBody>
          <a:bodyPr>
            <a:normAutofit/>
          </a:bodyPr>
          <a:lstStyle/>
          <a:p>
            <a:pPr marL="342900" indent="-342900">
              <a:buFont typeface="+mj-lt"/>
              <a:buAutoNum type="arabicPeriod"/>
            </a:pPr>
            <a:r>
              <a:rPr lang="en-GB" sz="1800" dirty="0">
                <a:latin typeface="+mj-lt"/>
              </a:rPr>
              <a:t>Van Wee (2009): Self selection is not limited to residential self-selection but may also occur with respect to work location choice or the choice of other destinations </a:t>
            </a:r>
          </a:p>
          <a:p>
            <a:pPr>
              <a:buFont typeface="+mj-lt"/>
              <a:buAutoNum type="arabicPeriod"/>
            </a:pPr>
            <a:r>
              <a:rPr lang="en-GB" sz="1800" dirty="0" err="1">
                <a:latin typeface="+mj-lt"/>
              </a:rPr>
              <a:t>Kroesen</a:t>
            </a:r>
            <a:r>
              <a:rPr lang="en-GB" sz="1800" dirty="0">
                <a:latin typeface="+mj-lt"/>
              </a:rPr>
              <a:t> et al. (2017): Travel behaviour influences attitudes and travel related reasons</a:t>
            </a:r>
          </a:p>
          <a:p>
            <a:pPr>
              <a:buFont typeface="+mj-lt"/>
              <a:buAutoNum type="arabicPeriod"/>
            </a:pPr>
            <a:r>
              <a:rPr lang="en-GB" sz="1800" dirty="0" err="1">
                <a:latin typeface="+mj-lt"/>
              </a:rPr>
              <a:t>Næss</a:t>
            </a:r>
            <a:r>
              <a:rPr lang="en-GB" sz="1800" dirty="0">
                <a:latin typeface="+mj-lt"/>
              </a:rPr>
              <a:t> (2014) argues that people will only act according to their preferences if their residential area allows them to do so, and car ownership and transport attitudes are influenced by residential locations</a:t>
            </a:r>
          </a:p>
          <a:p>
            <a:pPr>
              <a:buFont typeface="+mj-lt"/>
              <a:buAutoNum type="arabicPeriod"/>
            </a:pPr>
            <a:r>
              <a:rPr lang="en-GB" sz="1800" dirty="0" err="1">
                <a:latin typeface="+mj-lt"/>
              </a:rPr>
              <a:t>Schwanen</a:t>
            </a:r>
            <a:r>
              <a:rPr lang="en-GB" sz="1800" dirty="0">
                <a:latin typeface="+mj-lt"/>
              </a:rPr>
              <a:t> and Mokhtarian (2005) argue that reducing the lack of congruence between physical neighbourhood structure and preferences matters for quality-of-life reasons</a:t>
            </a:r>
          </a:p>
          <a:p>
            <a:pPr>
              <a:buFont typeface="+mj-lt"/>
              <a:buAutoNum type="arabicPeriod"/>
            </a:pPr>
            <a:endParaRPr lang="en-GB" sz="2000" dirty="0">
              <a:latin typeface="+mj-lt"/>
            </a:endParaRPr>
          </a:p>
          <a:p>
            <a:pPr>
              <a:buFont typeface="+mj-lt"/>
              <a:buAutoNum type="arabicPeriod"/>
            </a:pPr>
            <a:endParaRPr lang="en-GB" sz="2000" dirty="0">
              <a:latin typeface="+mj-lt"/>
            </a:endParaRPr>
          </a:p>
          <a:p>
            <a:pPr lvl="1"/>
            <a:endParaRPr lang="en-GB" sz="2000" dirty="0">
              <a:latin typeface="+mj-lt"/>
            </a:endParaRPr>
          </a:p>
          <a:p>
            <a:endParaRPr lang="en-GB" dirty="0"/>
          </a:p>
        </p:txBody>
      </p:sp>
      <p:sp>
        <p:nvSpPr>
          <p:cNvPr id="10" name="Tekstvak 8">
            <a:extLst>
              <a:ext uri="{FF2B5EF4-FFF2-40B4-BE49-F238E27FC236}">
                <a16:creationId xmlns:a16="http://schemas.microsoft.com/office/drawing/2014/main" id="{A1707938-0D5A-5E83-03F2-40A059C8F86B}"/>
              </a:ext>
            </a:extLst>
          </p:cNvPr>
          <p:cNvSpPr txBox="1"/>
          <p:nvPr/>
        </p:nvSpPr>
        <p:spPr>
          <a:xfrm>
            <a:off x="0" y="6169709"/>
            <a:ext cx="12279086" cy="646331"/>
          </a:xfrm>
          <a:prstGeom prst="rect">
            <a:avLst/>
          </a:prstGeom>
          <a:noFill/>
        </p:spPr>
        <p:txBody>
          <a:bodyPr wrap="square">
            <a:spAutoFit/>
          </a:bodyPr>
          <a:lstStyle/>
          <a:p>
            <a:r>
              <a:rPr lang="en-GB" sz="900" dirty="0"/>
              <a:t>1) Van Wee, B., J. De Vos and K. Maat (2019), 'Impacts of the built environment and travel behaviour on attitudes: Theories underpinning the reverse causality hypothesis', Journal of Transport Geography, 80,102540.</a:t>
            </a:r>
          </a:p>
          <a:p>
            <a:r>
              <a:rPr lang="en-GB" sz="900" dirty="0"/>
              <a:t>2) </a:t>
            </a:r>
            <a:r>
              <a:rPr lang="en-GB" sz="900" dirty="0" err="1"/>
              <a:t>Kroesen</a:t>
            </a:r>
            <a:r>
              <a:rPr lang="en-GB" sz="900" dirty="0"/>
              <a:t>, M., S. Handy, S. and C. Chorus, C. (2017), 'Do attitudes cause </a:t>
            </a:r>
            <a:r>
              <a:rPr lang="en-GB" sz="900" dirty="0" err="1"/>
              <a:t>behavior</a:t>
            </a:r>
            <a:r>
              <a:rPr lang="en-GB" sz="900" dirty="0"/>
              <a:t> or vice versa? An alternative conceptualization of the attitude-</a:t>
            </a:r>
            <a:r>
              <a:rPr lang="en-GB" sz="900" dirty="0" err="1"/>
              <a:t>behavior</a:t>
            </a:r>
            <a:r>
              <a:rPr lang="en-GB" sz="900" dirty="0"/>
              <a:t> relationship in travel </a:t>
            </a:r>
            <a:r>
              <a:rPr lang="en-GB" sz="900" dirty="0" err="1"/>
              <a:t>behavior</a:t>
            </a:r>
            <a:r>
              <a:rPr lang="en-GB" sz="900" dirty="0"/>
              <a:t> </a:t>
            </a:r>
            <a:r>
              <a:rPr lang="en-GB" sz="900" dirty="0" err="1"/>
              <a:t>modeling</a:t>
            </a:r>
            <a:r>
              <a:rPr lang="en-GB" sz="900" dirty="0"/>
              <a:t>', Transportation Research Part , 101, 190-202.</a:t>
            </a:r>
            <a:br>
              <a:rPr lang="en-GB" sz="900" dirty="0"/>
            </a:br>
            <a:r>
              <a:rPr lang="en-GB" sz="900" dirty="0"/>
              <a:t>3) </a:t>
            </a:r>
            <a:r>
              <a:rPr lang="en-GB" sz="900" dirty="0" err="1"/>
              <a:t>Næss</a:t>
            </a:r>
            <a:r>
              <a:rPr lang="en-GB" sz="900" dirty="0"/>
              <a:t>, P. (2014). Tempest in a teapot: The exaggerated problem of transport-related residential self-selection as a source of error in empirical studies, Journal of Transport and Land Use 7(3), 57–79.</a:t>
            </a:r>
            <a:br>
              <a:rPr lang="en-GB" sz="900" dirty="0"/>
            </a:br>
            <a:r>
              <a:rPr lang="en-GB" sz="900" dirty="0"/>
              <a:t>4) </a:t>
            </a:r>
            <a:r>
              <a:rPr lang="en-GB" sz="900" dirty="0" err="1"/>
              <a:t>Schwanen</a:t>
            </a:r>
            <a:r>
              <a:rPr lang="en-GB" sz="900" dirty="0"/>
              <a:t>, T. and P.L. Mokhtarian (2005), ‘What if you live in the wrong </a:t>
            </a:r>
            <a:r>
              <a:rPr lang="en-GB" sz="900" dirty="0" err="1"/>
              <a:t>neighborhood</a:t>
            </a:r>
            <a:r>
              <a:rPr lang="en-GB" sz="900" dirty="0"/>
              <a:t>? The impact of residential </a:t>
            </a:r>
            <a:r>
              <a:rPr lang="en-GB" sz="900" dirty="0" err="1"/>
              <a:t>neighborhood</a:t>
            </a:r>
            <a:r>
              <a:rPr lang="en-GB" sz="900" dirty="0"/>
              <a:t> type dissonance on distance travelled’, Transportation Research Part D, 10 (2), 127–151.</a:t>
            </a:r>
          </a:p>
        </p:txBody>
      </p:sp>
      <p:sp>
        <p:nvSpPr>
          <p:cNvPr id="12" name="TextBox 11">
            <a:extLst>
              <a:ext uri="{FF2B5EF4-FFF2-40B4-BE49-F238E27FC236}">
                <a16:creationId xmlns:a16="http://schemas.microsoft.com/office/drawing/2014/main" id="{A80AA49F-3E0A-14E0-DA62-90E4C47F01AA}"/>
              </a:ext>
            </a:extLst>
          </p:cNvPr>
          <p:cNvSpPr txBox="1"/>
          <p:nvPr/>
        </p:nvSpPr>
        <p:spPr>
          <a:xfrm>
            <a:off x="208448" y="1375410"/>
            <a:ext cx="8560647" cy="369332"/>
          </a:xfrm>
          <a:prstGeom prst="rect">
            <a:avLst/>
          </a:prstGeom>
          <a:noFill/>
        </p:spPr>
        <p:txBody>
          <a:bodyPr wrap="square">
            <a:spAutoFit/>
          </a:bodyPr>
          <a:lstStyle/>
          <a:p>
            <a:pPr marL="0" indent="0">
              <a:buNone/>
            </a:pPr>
            <a:r>
              <a:rPr lang="en-GB" sz="1800" dirty="0">
                <a:latin typeface="+mj-lt"/>
              </a:rPr>
              <a:t>Debates about the causal structure are ongoing (as of 2022). For example:</a:t>
            </a:r>
          </a:p>
        </p:txBody>
      </p:sp>
    </p:spTree>
    <p:extLst>
      <p:ext uri="{BB962C8B-B14F-4D97-AF65-F5344CB8AC3E}">
        <p14:creationId xmlns:p14="http://schemas.microsoft.com/office/powerpoint/2010/main" val="130930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inhoud 14">
            <a:extLst>
              <a:ext uri="{FF2B5EF4-FFF2-40B4-BE49-F238E27FC236}">
                <a16:creationId xmlns:a16="http://schemas.microsoft.com/office/drawing/2014/main" id="{15B26B24-2F46-0748-21C3-C6DC7A189572}"/>
              </a:ext>
            </a:extLst>
          </p:cNvPr>
          <p:cNvSpPr>
            <a:spLocks noGrp="1"/>
          </p:cNvSpPr>
          <p:nvPr>
            <p:ph idx="1"/>
          </p:nvPr>
        </p:nvSpPr>
        <p:spPr>
          <a:xfrm>
            <a:off x="838200" y="1825625"/>
            <a:ext cx="10515600" cy="4679644"/>
          </a:xfrm>
        </p:spPr>
        <p:txBody>
          <a:bodyPr>
            <a:normAutofit lnSpcReduction="10000"/>
          </a:bodyPr>
          <a:lstStyle/>
          <a:p>
            <a:r>
              <a:rPr lang="en-GB" sz="2100" dirty="0">
                <a:latin typeface="+mj-lt"/>
              </a:rPr>
              <a:t>Conceptual perspective from Chapter 2</a:t>
            </a:r>
          </a:p>
          <a:p>
            <a:r>
              <a:rPr lang="en-GB" sz="2100" dirty="0">
                <a:latin typeface="+mj-lt"/>
              </a:rPr>
              <a:t>Theoretical perspective: The theory of utilitarian travel demand</a:t>
            </a:r>
            <a:endParaRPr lang="en-GB" sz="2300" dirty="0">
              <a:latin typeface="+mj-lt"/>
            </a:endParaRPr>
          </a:p>
          <a:p>
            <a:r>
              <a:rPr lang="en-GB" sz="2100" dirty="0">
                <a:latin typeface="+mj-lt"/>
              </a:rPr>
              <a:t>The impact of the 5 key land-use variables on travel behaviour</a:t>
            </a:r>
          </a:p>
          <a:p>
            <a:pPr lvl="1"/>
            <a:r>
              <a:rPr lang="en-GB" sz="1700" dirty="0">
                <a:latin typeface="+mj-lt"/>
              </a:rPr>
              <a:t>Key land-use variables: Density, Diversity, Design, Destination accessibility, </a:t>
            </a:r>
            <a:br>
              <a:rPr lang="en-GB" sz="1700" dirty="0">
                <a:latin typeface="+mj-lt"/>
              </a:rPr>
            </a:br>
            <a:r>
              <a:rPr lang="en-GB" sz="1700" dirty="0">
                <a:latin typeface="+mj-lt"/>
              </a:rPr>
              <a:t>Distance to transit (5D's)</a:t>
            </a:r>
          </a:p>
          <a:p>
            <a:pPr lvl="1"/>
            <a:r>
              <a:rPr lang="en-GB" sz="1700" dirty="0">
                <a:latin typeface="+mj-lt"/>
              </a:rPr>
              <a:t>Interaction between the 5D’s</a:t>
            </a:r>
          </a:p>
          <a:p>
            <a:pPr lvl="1"/>
            <a:r>
              <a:rPr lang="en-GB" sz="1700" dirty="0">
                <a:latin typeface="+mj-lt"/>
              </a:rPr>
              <a:t>Impact of land-use variables on travel behaviour</a:t>
            </a:r>
          </a:p>
          <a:p>
            <a:r>
              <a:rPr lang="en-US" sz="2100" dirty="0">
                <a:latin typeface="+mj-lt"/>
              </a:rPr>
              <a:t>The impact of land use (5Ds) on transport – empirical results</a:t>
            </a:r>
            <a:endParaRPr lang="en-GB" sz="1900" dirty="0">
              <a:latin typeface="+mj-lt"/>
            </a:endParaRPr>
          </a:p>
          <a:p>
            <a:r>
              <a:rPr lang="en-GB" sz="2100" dirty="0">
                <a:latin typeface="+mj-lt"/>
                <a:sym typeface="Wingdings" panose="05000000000000000000" pitchFamily="2" charset="2"/>
              </a:rPr>
              <a:t>Why are empirical conclusions different?</a:t>
            </a:r>
            <a:endParaRPr lang="en-GB" sz="1900" dirty="0">
              <a:latin typeface="+mj-lt"/>
            </a:endParaRPr>
          </a:p>
          <a:p>
            <a:r>
              <a:rPr lang="en-GB" sz="2100" dirty="0">
                <a:latin typeface="+mj-lt"/>
              </a:rPr>
              <a:t>Evaluating the impact of land use on travel behaviour</a:t>
            </a:r>
          </a:p>
          <a:p>
            <a:pPr lvl="1"/>
            <a:r>
              <a:rPr lang="en-GB" sz="1700" dirty="0">
                <a:latin typeface="+mj-lt"/>
              </a:rPr>
              <a:t>Indicators</a:t>
            </a:r>
          </a:p>
          <a:p>
            <a:pPr lvl="1"/>
            <a:r>
              <a:rPr lang="en-GB" sz="1700" dirty="0">
                <a:latin typeface="+mj-lt"/>
              </a:rPr>
              <a:t>Methods</a:t>
            </a:r>
          </a:p>
          <a:p>
            <a:pPr lvl="1"/>
            <a:r>
              <a:rPr lang="en-GB" sz="1700" dirty="0">
                <a:latin typeface="+mj-lt"/>
              </a:rPr>
              <a:t>Environment vs Accessibility</a:t>
            </a:r>
            <a:endParaRPr lang="en-GB" sz="2100" dirty="0">
              <a:latin typeface="+mj-lt"/>
            </a:endParaRPr>
          </a:p>
          <a:p>
            <a:r>
              <a:rPr lang="en-GB" sz="2100" dirty="0">
                <a:latin typeface="+mj-lt"/>
              </a:rPr>
              <a:t>Conclusions</a:t>
            </a:r>
          </a:p>
        </p:txBody>
      </p:sp>
      <p:sp>
        <p:nvSpPr>
          <p:cNvPr id="2" name="Titel 1">
            <a:extLst>
              <a:ext uri="{FF2B5EF4-FFF2-40B4-BE49-F238E27FC236}">
                <a16:creationId xmlns:a16="http://schemas.microsoft.com/office/drawing/2014/main" id="{2F08650D-0A83-D6EE-8A83-1DF4817B7B0F}"/>
              </a:ext>
            </a:extLst>
          </p:cNvPr>
          <p:cNvSpPr>
            <a:spLocks noGrp="1"/>
          </p:cNvSpPr>
          <p:nvPr>
            <p:ph type="title"/>
          </p:nvPr>
        </p:nvSpPr>
        <p:spPr/>
        <p:txBody>
          <a:bodyPr>
            <a:normAutofit fontScale="90000"/>
          </a:bodyPr>
          <a:lstStyle/>
          <a:p>
            <a:pPr lvl="1"/>
            <a:r>
              <a:rPr lang="en-US" sz="4400" dirty="0">
                <a:solidFill>
                  <a:srgbClr val="00B0F0"/>
                </a:solidFill>
                <a:latin typeface="+mj-lt"/>
              </a:rPr>
              <a:t>The impact of land use (5Ds) on transport – empirical results</a:t>
            </a:r>
            <a:endParaRPr lang="en-GB" sz="4400" dirty="0">
              <a:solidFill>
                <a:srgbClr val="00B0F0"/>
              </a:solidFill>
              <a:latin typeface="+mj-lt"/>
            </a:endParaRPr>
          </a:p>
        </p:txBody>
      </p:sp>
      <p:sp>
        <p:nvSpPr>
          <p:cNvPr id="11" name="Rechthoek 10">
            <a:extLst>
              <a:ext uri="{FF2B5EF4-FFF2-40B4-BE49-F238E27FC236}">
                <a16:creationId xmlns:a16="http://schemas.microsoft.com/office/drawing/2014/main" id="{792923F3-75D4-4C2D-2C39-20E8FF3A6F41}"/>
              </a:ext>
            </a:extLst>
          </p:cNvPr>
          <p:cNvSpPr/>
          <p:nvPr/>
        </p:nvSpPr>
        <p:spPr>
          <a:xfrm>
            <a:off x="835152" y="3968497"/>
            <a:ext cx="6904951" cy="396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Tree>
    <p:extLst>
      <p:ext uri="{BB962C8B-B14F-4D97-AF65-F5344CB8AC3E}">
        <p14:creationId xmlns:p14="http://schemas.microsoft.com/office/powerpoint/2010/main" val="22863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C4224D7-B9AD-BC99-1EE4-36E0A261F1D7}"/>
              </a:ext>
            </a:extLst>
          </p:cNvPr>
          <p:cNvSpPr txBox="1"/>
          <p:nvPr/>
        </p:nvSpPr>
        <p:spPr>
          <a:xfrm>
            <a:off x="838201" y="1620142"/>
            <a:ext cx="5141975" cy="3170099"/>
          </a:xfrm>
          <a:prstGeom prst="rect">
            <a:avLst/>
          </a:prstGeom>
          <a:noFill/>
        </p:spPr>
        <p:txBody>
          <a:bodyPr wrap="square">
            <a:spAutoFit/>
          </a:bodyPr>
          <a:lstStyle/>
          <a:p>
            <a:r>
              <a:rPr lang="en-GB" sz="2000" dirty="0">
                <a:effectLst/>
                <a:latin typeface="+mj-lt"/>
                <a:ea typeface="Times New Roman" panose="02020603050405020304" pitchFamily="18" charset="0"/>
                <a:cs typeface="ArnoPro-Regular"/>
              </a:rPr>
              <a:t>Ewing and Cervero (2010)</a:t>
            </a:r>
            <a:r>
              <a:rPr lang="en-GB" sz="2000" b="1" dirty="0">
                <a:effectLst/>
                <a:latin typeface="+mj-lt"/>
                <a:ea typeface="Times New Roman" panose="02020603050405020304" pitchFamily="18" charset="0"/>
                <a:cs typeface="ArnoPro-Regular"/>
              </a:rPr>
              <a:t>: </a:t>
            </a:r>
            <a:br>
              <a:rPr lang="en-GB" sz="2000" b="1" dirty="0">
                <a:effectLst/>
                <a:latin typeface="+mj-lt"/>
                <a:ea typeface="Times New Roman" panose="02020603050405020304" pitchFamily="18" charset="0"/>
                <a:cs typeface="ArnoPro-Regular"/>
              </a:rPr>
            </a:br>
            <a:endParaRPr lang="en-GB" sz="2000" b="1" dirty="0">
              <a:effectLst/>
              <a:latin typeface="+mj-lt"/>
              <a:ea typeface="Times New Roman" panose="02020603050405020304" pitchFamily="18" charset="0"/>
              <a:cs typeface="ArnoPro-Regular"/>
            </a:endParaRPr>
          </a:p>
          <a:p>
            <a:pPr marL="342900" indent="-342900">
              <a:buFont typeface="Arial" panose="020B0604020202020204" pitchFamily="34" charset="0"/>
              <a:buChar char="•"/>
            </a:pPr>
            <a:r>
              <a:rPr lang="en-GB" sz="2000" b="1" dirty="0">
                <a:effectLst/>
                <a:latin typeface="+mj-lt"/>
                <a:ea typeface="Times New Roman" panose="02020603050405020304" pitchFamily="18" charset="0"/>
                <a:cs typeface="ArnoPro-Regular"/>
              </a:rPr>
              <a:t>1 percent increase in local density results in a 0.05 percent decrease in vehicle miles travelled and vehicle trips.</a:t>
            </a:r>
          </a:p>
          <a:p>
            <a:pPr marL="342900" indent="-342900">
              <a:buFont typeface="Arial" panose="020B0604020202020204" pitchFamily="34" charset="0"/>
              <a:buChar char="•"/>
            </a:pPr>
            <a:r>
              <a:rPr lang="en-GB" sz="2000" b="1" dirty="0">
                <a:latin typeface="+mj-lt"/>
              </a:rPr>
              <a:t>1 percent in-crease in diversity (mixing uses) results in a decrease of -0.03 percent in vehicle trips, and a 0.05% decrease in vehicle miles travelled</a:t>
            </a:r>
            <a:endParaRPr lang="nl-NL" sz="2000" b="1" dirty="0"/>
          </a:p>
          <a:p>
            <a:endParaRPr lang="en-GB" sz="2000" b="1" dirty="0">
              <a:latin typeface="+mj-lt"/>
            </a:endParaRPr>
          </a:p>
        </p:txBody>
      </p:sp>
      <p:sp>
        <p:nvSpPr>
          <p:cNvPr id="3" name="Ovaal 2">
            <a:extLst>
              <a:ext uri="{FF2B5EF4-FFF2-40B4-BE49-F238E27FC236}">
                <a16:creationId xmlns:a16="http://schemas.microsoft.com/office/drawing/2014/main" id="{0A77937E-4C83-3E39-419B-D2835520A6FA}"/>
              </a:ext>
            </a:extLst>
          </p:cNvPr>
          <p:cNvSpPr/>
          <p:nvPr/>
        </p:nvSpPr>
        <p:spPr>
          <a:xfrm>
            <a:off x="8117633" y="1408922"/>
            <a:ext cx="1371600" cy="13995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kstvak 6">
            <a:extLst>
              <a:ext uri="{FF2B5EF4-FFF2-40B4-BE49-F238E27FC236}">
                <a16:creationId xmlns:a16="http://schemas.microsoft.com/office/drawing/2014/main" id="{9A746B5B-AA92-A372-830C-17CB864609B3}"/>
              </a:ext>
            </a:extLst>
          </p:cNvPr>
          <p:cNvSpPr txBox="1"/>
          <p:nvPr/>
        </p:nvSpPr>
        <p:spPr>
          <a:xfrm>
            <a:off x="0" y="6488668"/>
            <a:ext cx="6412463" cy="230832"/>
          </a:xfrm>
          <a:prstGeom prst="rect">
            <a:avLst/>
          </a:prstGeom>
          <a:noFill/>
        </p:spPr>
        <p:txBody>
          <a:bodyPr wrap="square">
            <a:spAutoFit/>
          </a:bodyPr>
          <a:lstStyle/>
          <a:p>
            <a:r>
              <a:rPr lang="en-GB" sz="900" dirty="0"/>
              <a:t>Ewing, R. and R. Cervero (2010), Travel and the built environment. Journal of the American Planning Association, 76(3), 265–294.</a:t>
            </a:r>
          </a:p>
        </p:txBody>
      </p:sp>
      <p:grpSp>
        <p:nvGrpSpPr>
          <p:cNvPr id="5" name="Group 4">
            <a:extLst>
              <a:ext uri="{FF2B5EF4-FFF2-40B4-BE49-F238E27FC236}">
                <a16:creationId xmlns:a16="http://schemas.microsoft.com/office/drawing/2014/main" id="{DFEE0D69-2DEC-2422-0F48-B52D028FB25E}"/>
              </a:ext>
            </a:extLst>
          </p:cNvPr>
          <p:cNvGrpSpPr/>
          <p:nvPr/>
        </p:nvGrpSpPr>
        <p:grpSpPr>
          <a:xfrm>
            <a:off x="6250798" y="1323802"/>
            <a:ext cx="5103001" cy="4643547"/>
            <a:chOff x="6811347" y="1415242"/>
            <a:chExt cx="5103001" cy="4643547"/>
          </a:xfrm>
        </p:grpSpPr>
        <p:pic>
          <p:nvPicPr>
            <p:cNvPr id="6" name="Picture 3">
              <a:extLst>
                <a:ext uri="{FF2B5EF4-FFF2-40B4-BE49-F238E27FC236}">
                  <a16:creationId xmlns:a16="http://schemas.microsoft.com/office/drawing/2014/main" id="{99612E32-A4D7-C035-7515-FD64034E9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347" y="1415242"/>
              <a:ext cx="5103001" cy="46435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FC7348F-1047-6C0B-0CCE-0825CACE74D3}"/>
                </a:ext>
              </a:extLst>
            </p:cNvPr>
            <p:cNvSpPr txBox="1"/>
            <p:nvPr/>
          </p:nvSpPr>
          <p:spPr>
            <a:xfrm>
              <a:off x="10561320" y="4965192"/>
              <a:ext cx="264816" cy="338554"/>
            </a:xfrm>
            <a:prstGeom prst="rect">
              <a:avLst/>
            </a:prstGeom>
            <a:noFill/>
          </p:spPr>
          <p:txBody>
            <a:bodyPr wrap="none" rtlCol="0">
              <a:spAutoFit/>
            </a:bodyPr>
            <a:lstStyle/>
            <a:p>
              <a:r>
                <a:rPr lang="en-GB" sz="1600" dirty="0"/>
                <a:t>s</a:t>
              </a:r>
              <a:endParaRPr lang="nl-NL" sz="1600" dirty="0"/>
            </a:p>
          </p:txBody>
        </p:sp>
      </p:grpSp>
      <p:sp>
        <p:nvSpPr>
          <p:cNvPr id="2" name="Titel 1">
            <a:extLst>
              <a:ext uri="{FF2B5EF4-FFF2-40B4-BE49-F238E27FC236}">
                <a16:creationId xmlns:a16="http://schemas.microsoft.com/office/drawing/2014/main" id="{3AD26022-99B0-F836-9110-8085C6B09AE7}"/>
              </a:ext>
            </a:extLst>
          </p:cNvPr>
          <p:cNvSpPr>
            <a:spLocks noGrp="1"/>
          </p:cNvSpPr>
          <p:nvPr>
            <p:ph type="title"/>
          </p:nvPr>
        </p:nvSpPr>
        <p:spPr>
          <a:xfrm>
            <a:off x="838200" y="294579"/>
            <a:ext cx="10515600" cy="1325563"/>
          </a:xfrm>
        </p:spPr>
        <p:txBody>
          <a:bodyPr/>
          <a:lstStyle/>
          <a:p>
            <a:r>
              <a:rPr lang="en-US" sz="4400" dirty="0">
                <a:solidFill>
                  <a:srgbClr val="00B0F0"/>
                </a:solidFill>
                <a:latin typeface="+mj-lt"/>
              </a:rPr>
              <a:t>The impact of land use (5Ds) on transport</a:t>
            </a:r>
            <a:endParaRPr lang="en-GB" dirty="0">
              <a:solidFill>
                <a:srgbClr val="00B0F0"/>
              </a:solidFill>
            </a:endParaRPr>
          </a:p>
        </p:txBody>
      </p:sp>
      <p:sp>
        <p:nvSpPr>
          <p:cNvPr id="11" name="Oval 10">
            <a:extLst>
              <a:ext uri="{FF2B5EF4-FFF2-40B4-BE49-F238E27FC236}">
                <a16:creationId xmlns:a16="http://schemas.microsoft.com/office/drawing/2014/main" id="{1691EB82-B337-9365-3459-CEB941423E7E}"/>
              </a:ext>
            </a:extLst>
          </p:cNvPr>
          <p:cNvSpPr/>
          <p:nvPr/>
        </p:nvSpPr>
        <p:spPr>
          <a:xfrm>
            <a:off x="6390476" y="2538567"/>
            <a:ext cx="1371600" cy="132556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45251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C4224D7-B9AD-BC99-1EE4-36E0A261F1D7}"/>
              </a:ext>
            </a:extLst>
          </p:cNvPr>
          <p:cNvSpPr txBox="1"/>
          <p:nvPr/>
        </p:nvSpPr>
        <p:spPr>
          <a:xfrm>
            <a:off x="838200" y="1471050"/>
            <a:ext cx="5103001" cy="4401205"/>
          </a:xfrm>
          <a:prstGeom prst="rect">
            <a:avLst/>
          </a:prstGeom>
          <a:noFill/>
        </p:spPr>
        <p:txBody>
          <a:bodyPr wrap="square">
            <a:spAutoFit/>
          </a:bodyPr>
          <a:lstStyle/>
          <a:p>
            <a:r>
              <a:rPr lang="en-GB" sz="2000" dirty="0" err="1">
                <a:effectLst/>
                <a:latin typeface="+mj-lt"/>
              </a:rPr>
              <a:t>Manaugh</a:t>
            </a:r>
            <a:r>
              <a:rPr lang="en-GB" sz="2000" dirty="0">
                <a:effectLst/>
                <a:latin typeface="+mj-lt"/>
              </a:rPr>
              <a:t> and El--</a:t>
            </a:r>
            <a:r>
              <a:rPr lang="en-GB" sz="2000" dirty="0" err="1">
                <a:effectLst/>
                <a:latin typeface="+mj-lt"/>
              </a:rPr>
              <a:t>Geneidy</a:t>
            </a:r>
            <a:r>
              <a:rPr lang="en-GB" sz="2000" dirty="0">
                <a:effectLst/>
                <a:latin typeface="+mj-lt"/>
              </a:rPr>
              <a:t> (2011):</a:t>
            </a:r>
            <a:br>
              <a:rPr lang="en-GB" sz="2000" b="1" dirty="0">
                <a:effectLst/>
                <a:latin typeface="+mj-lt"/>
              </a:rPr>
            </a:br>
            <a:r>
              <a:rPr lang="en-GB" sz="2000" b="1" dirty="0">
                <a:effectLst/>
                <a:latin typeface="+mj-lt"/>
              </a:rPr>
              <a:t>in neighbourhoods with high walkability in Montreal, people make significantly more walking trips for most non-work purposes</a:t>
            </a:r>
            <a:br>
              <a:rPr lang="en-GB" sz="2000" b="1" dirty="0">
                <a:effectLst/>
                <a:latin typeface="+mj-lt"/>
              </a:rPr>
            </a:br>
            <a:br>
              <a:rPr lang="en-GB" sz="2000" b="1" dirty="0">
                <a:effectLst/>
                <a:latin typeface="+mj-lt"/>
              </a:rPr>
            </a:br>
            <a:r>
              <a:rPr lang="en-GB" sz="2000" dirty="0">
                <a:effectLst/>
                <a:latin typeface="+mj-lt"/>
              </a:rPr>
              <a:t>Pan et al. (2009):</a:t>
            </a:r>
            <a:br>
              <a:rPr lang="en-GB" sz="2000" b="1" dirty="0">
                <a:effectLst/>
                <a:latin typeface="+mj-lt"/>
              </a:rPr>
            </a:br>
            <a:r>
              <a:rPr lang="en-GB" sz="2000" b="1" dirty="0">
                <a:effectLst/>
                <a:latin typeface="+mj-lt"/>
              </a:rPr>
              <a:t>in the pedestrian- and cyclist-friendly </a:t>
            </a:r>
            <a:r>
              <a:rPr lang="en-GB" sz="2000" b="1" dirty="0" err="1">
                <a:effectLst/>
                <a:latin typeface="+mj-lt"/>
              </a:rPr>
              <a:t>neighborhoods</a:t>
            </a:r>
            <a:r>
              <a:rPr lang="en-GB" sz="2000" b="1" dirty="0">
                <a:effectLst/>
                <a:latin typeface="+mj-lt"/>
              </a:rPr>
              <a:t> in Shanghai, residents travel shorter distances than in other </a:t>
            </a:r>
            <a:r>
              <a:rPr lang="en-GB" sz="2000" b="1" dirty="0" err="1">
                <a:effectLst/>
                <a:latin typeface="+mj-lt"/>
              </a:rPr>
              <a:t>neighborhoods</a:t>
            </a:r>
            <a:r>
              <a:rPr lang="en-GB" sz="2000" b="1" dirty="0">
                <a:effectLst/>
                <a:latin typeface="+mj-lt"/>
              </a:rPr>
              <a:t>, making non-motorized modes feasible options</a:t>
            </a:r>
            <a:br>
              <a:rPr lang="en-GB" sz="2000" b="1" dirty="0">
                <a:effectLst/>
                <a:latin typeface="+mj-lt"/>
              </a:rPr>
            </a:br>
            <a:br>
              <a:rPr lang="en-GB" sz="2000" b="1" dirty="0">
                <a:effectLst/>
                <a:latin typeface="+mj-lt"/>
              </a:rPr>
            </a:br>
            <a:r>
              <a:rPr lang="en-GB" sz="2000" dirty="0" err="1">
                <a:effectLst/>
                <a:latin typeface="+mj-lt"/>
              </a:rPr>
              <a:t>Shaer</a:t>
            </a:r>
            <a:r>
              <a:rPr lang="en-GB" sz="2000" dirty="0">
                <a:effectLst/>
                <a:latin typeface="+mj-lt"/>
              </a:rPr>
              <a:t> et al. (2021): </a:t>
            </a:r>
            <a:br>
              <a:rPr lang="en-GB" sz="2000" b="1" dirty="0">
                <a:effectLst/>
                <a:latin typeface="+mj-lt"/>
              </a:rPr>
            </a:br>
            <a:r>
              <a:rPr lang="en-GB" sz="2000" b="1" dirty="0">
                <a:effectLst/>
                <a:latin typeface="+mj-lt"/>
              </a:rPr>
              <a:t>local bike sharing infrastructure influences cycling levels in Tehran</a:t>
            </a:r>
            <a:endParaRPr lang="en-GB" sz="2000" b="1" dirty="0">
              <a:latin typeface="+mj-lt"/>
            </a:endParaRPr>
          </a:p>
        </p:txBody>
      </p:sp>
      <p:sp>
        <p:nvSpPr>
          <p:cNvPr id="3" name="Ovaal 2">
            <a:extLst>
              <a:ext uri="{FF2B5EF4-FFF2-40B4-BE49-F238E27FC236}">
                <a16:creationId xmlns:a16="http://schemas.microsoft.com/office/drawing/2014/main" id="{0A77937E-4C83-3E39-419B-D2835520A6FA}"/>
              </a:ext>
            </a:extLst>
          </p:cNvPr>
          <p:cNvSpPr/>
          <p:nvPr/>
        </p:nvSpPr>
        <p:spPr>
          <a:xfrm>
            <a:off x="9881118" y="2481942"/>
            <a:ext cx="1371600" cy="13995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kstvak 6">
            <a:extLst>
              <a:ext uri="{FF2B5EF4-FFF2-40B4-BE49-F238E27FC236}">
                <a16:creationId xmlns:a16="http://schemas.microsoft.com/office/drawing/2014/main" id="{A5EA49D1-1CB5-6BE6-3A54-78E0095394F6}"/>
              </a:ext>
            </a:extLst>
          </p:cNvPr>
          <p:cNvSpPr txBox="1"/>
          <p:nvPr/>
        </p:nvSpPr>
        <p:spPr>
          <a:xfrm>
            <a:off x="0" y="6350169"/>
            <a:ext cx="11353800" cy="507831"/>
          </a:xfrm>
          <a:prstGeom prst="rect">
            <a:avLst/>
          </a:prstGeom>
          <a:noFill/>
        </p:spPr>
        <p:txBody>
          <a:bodyPr wrap="square">
            <a:spAutoFit/>
          </a:bodyPr>
          <a:lstStyle/>
          <a:p>
            <a:r>
              <a:rPr lang="en-GB" sz="900" dirty="0"/>
              <a:t>1) </a:t>
            </a:r>
            <a:r>
              <a:rPr lang="en-GB" sz="900" dirty="0" err="1"/>
              <a:t>Manaugh</a:t>
            </a:r>
            <a:r>
              <a:rPr lang="en-GB" sz="900" dirty="0"/>
              <a:t>, K. and A. El-</a:t>
            </a:r>
            <a:r>
              <a:rPr lang="en-GB" sz="900" dirty="0" err="1"/>
              <a:t>Geneidy</a:t>
            </a:r>
            <a:r>
              <a:rPr lang="en-GB" sz="900" dirty="0"/>
              <a:t> (2011), ‘Validating walkability indices: how do different households respond to the walkability of their neighbourhood?’, Transportation Research Part D, 16, 309–315.</a:t>
            </a:r>
          </a:p>
          <a:p>
            <a:r>
              <a:rPr lang="en-GB" sz="900" dirty="0"/>
              <a:t>2) Pan, H., Q. Shen and M. Zhang (2009), ‘Influence of urban form on travel behaviour in four neighbourhoods of Shanghai’, Urban Studies, 46 (2), 275–294.</a:t>
            </a:r>
          </a:p>
          <a:p>
            <a:r>
              <a:rPr lang="en-GB" sz="900" dirty="0"/>
              <a:t>3) </a:t>
            </a:r>
            <a:r>
              <a:rPr lang="en-GB" sz="900" dirty="0" err="1"/>
              <a:t>Shaer</a:t>
            </a:r>
            <a:r>
              <a:rPr lang="en-GB" sz="900" dirty="0"/>
              <a:t>, A., M. Rezaei, M., B. </a:t>
            </a:r>
            <a:r>
              <a:rPr lang="en-GB" sz="900" dirty="0" err="1"/>
              <a:t>Moghani</a:t>
            </a:r>
            <a:r>
              <a:rPr lang="en-GB" sz="900" dirty="0"/>
              <a:t> Rahimi and F. </a:t>
            </a:r>
            <a:r>
              <a:rPr lang="en-GB" sz="900" dirty="0" err="1"/>
              <a:t>Shaer</a:t>
            </a:r>
            <a:r>
              <a:rPr lang="en-GB" sz="900" dirty="0"/>
              <a:t> (2021), 'Examining the associations between perceived built environment and active travel, before and after the COVID-19 outbreak in Shiraz city, Iran', Cities, 115,103255.</a:t>
            </a:r>
          </a:p>
        </p:txBody>
      </p:sp>
      <p:grpSp>
        <p:nvGrpSpPr>
          <p:cNvPr id="5" name="Group 4">
            <a:extLst>
              <a:ext uri="{FF2B5EF4-FFF2-40B4-BE49-F238E27FC236}">
                <a16:creationId xmlns:a16="http://schemas.microsoft.com/office/drawing/2014/main" id="{41A6F803-BB2F-1EA2-8D2D-C42EEDFF8F4A}"/>
              </a:ext>
            </a:extLst>
          </p:cNvPr>
          <p:cNvGrpSpPr/>
          <p:nvPr/>
        </p:nvGrpSpPr>
        <p:grpSpPr>
          <a:xfrm>
            <a:off x="6259943" y="1322446"/>
            <a:ext cx="5103001" cy="4643547"/>
            <a:chOff x="6811347" y="1415242"/>
            <a:chExt cx="5103001" cy="4643547"/>
          </a:xfrm>
        </p:grpSpPr>
        <p:pic>
          <p:nvPicPr>
            <p:cNvPr id="6" name="Picture 3">
              <a:extLst>
                <a:ext uri="{FF2B5EF4-FFF2-40B4-BE49-F238E27FC236}">
                  <a16:creationId xmlns:a16="http://schemas.microsoft.com/office/drawing/2014/main" id="{D1758F01-A19B-B250-0B99-0CC7A01CF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347" y="1415242"/>
              <a:ext cx="5103001" cy="46435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B75659E-1A80-C175-851A-6F775869E34B}"/>
                </a:ext>
              </a:extLst>
            </p:cNvPr>
            <p:cNvSpPr txBox="1"/>
            <p:nvPr/>
          </p:nvSpPr>
          <p:spPr>
            <a:xfrm>
              <a:off x="10561320" y="4965192"/>
              <a:ext cx="264816" cy="338554"/>
            </a:xfrm>
            <a:prstGeom prst="rect">
              <a:avLst/>
            </a:prstGeom>
            <a:noFill/>
          </p:spPr>
          <p:txBody>
            <a:bodyPr wrap="none" rtlCol="0">
              <a:spAutoFit/>
            </a:bodyPr>
            <a:lstStyle/>
            <a:p>
              <a:r>
                <a:rPr lang="en-GB" sz="1600" dirty="0"/>
                <a:t>s</a:t>
              </a:r>
              <a:endParaRPr lang="nl-NL" sz="1600" dirty="0"/>
            </a:p>
          </p:txBody>
        </p:sp>
      </p:grpSp>
      <p:sp>
        <p:nvSpPr>
          <p:cNvPr id="12" name="Titel 1">
            <a:extLst>
              <a:ext uri="{FF2B5EF4-FFF2-40B4-BE49-F238E27FC236}">
                <a16:creationId xmlns:a16="http://schemas.microsoft.com/office/drawing/2014/main" id="{86E5BBC3-6483-9E69-0677-01D50F1D0CCD}"/>
              </a:ext>
            </a:extLst>
          </p:cNvPr>
          <p:cNvSpPr>
            <a:spLocks noGrp="1"/>
          </p:cNvSpPr>
          <p:nvPr>
            <p:ph type="title"/>
          </p:nvPr>
        </p:nvSpPr>
        <p:spPr>
          <a:xfrm>
            <a:off x="838200" y="294579"/>
            <a:ext cx="10515600" cy="1325563"/>
          </a:xfrm>
        </p:spPr>
        <p:txBody>
          <a:bodyPr/>
          <a:lstStyle/>
          <a:p>
            <a:r>
              <a:rPr lang="en-US" sz="4400" dirty="0">
                <a:solidFill>
                  <a:srgbClr val="00B0F0"/>
                </a:solidFill>
                <a:latin typeface="+mj-lt"/>
              </a:rPr>
              <a:t>The impact of land use (5Ds) on transport</a:t>
            </a:r>
            <a:endParaRPr lang="en-GB" dirty="0">
              <a:solidFill>
                <a:srgbClr val="00B0F0"/>
              </a:solidFill>
            </a:endParaRPr>
          </a:p>
        </p:txBody>
      </p:sp>
    </p:spTree>
    <p:extLst>
      <p:ext uri="{BB962C8B-B14F-4D97-AF65-F5344CB8AC3E}">
        <p14:creationId xmlns:p14="http://schemas.microsoft.com/office/powerpoint/2010/main" val="244896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C4224D7-B9AD-BC99-1EE4-36E0A261F1D7}"/>
              </a:ext>
            </a:extLst>
          </p:cNvPr>
          <p:cNvSpPr txBox="1"/>
          <p:nvPr/>
        </p:nvSpPr>
        <p:spPr>
          <a:xfrm>
            <a:off x="838201" y="1620142"/>
            <a:ext cx="5257799" cy="4154984"/>
          </a:xfrm>
          <a:prstGeom prst="rect">
            <a:avLst/>
          </a:prstGeom>
          <a:noFill/>
        </p:spPr>
        <p:txBody>
          <a:bodyPr wrap="square">
            <a:spAutoFit/>
          </a:bodyPr>
          <a:lstStyle/>
          <a:p>
            <a:r>
              <a:rPr lang="en-GB" sz="2400" dirty="0" err="1">
                <a:latin typeface="+mj-lt"/>
              </a:rPr>
              <a:t>Brons</a:t>
            </a:r>
            <a:r>
              <a:rPr lang="en-GB" sz="2400" dirty="0">
                <a:latin typeface="+mj-lt"/>
              </a:rPr>
              <a:t> et al. (2009): </a:t>
            </a:r>
            <a:br>
              <a:rPr lang="en-GB" sz="2400" b="1" dirty="0">
                <a:latin typeface="+mj-lt"/>
              </a:rPr>
            </a:br>
            <a:r>
              <a:rPr lang="en-GB" sz="2400" b="1" dirty="0">
                <a:latin typeface="+mj-lt"/>
              </a:rPr>
              <a:t>access to railway stations contributes to travel by train, and expanding access services to railway stations can increase the mode share of rail</a:t>
            </a:r>
            <a:br>
              <a:rPr lang="en-GB" sz="2400" b="1" dirty="0">
                <a:latin typeface="+mj-lt"/>
              </a:rPr>
            </a:br>
            <a:br>
              <a:rPr lang="en-GB" sz="2400" b="1" dirty="0">
                <a:latin typeface="+mj-lt"/>
              </a:rPr>
            </a:br>
            <a:r>
              <a:rPr lang="en-GB" sz="2400" dirty="0">
                <a:latin typeface="+mj-lt"/>
              </a:rPr>
              <a:t>Cervero and Duncan (2006: 53): </a:t>
            </a:r>
            <a:br>
              <a:rPr lang="en-GB" sz="2400" b="1" dirty="0">
                <a:latin typeface="+mj-lt"/>
              </a:rPr>
            </a:br>
            <a:r>
              <a:rPr lang="en-GB" sz="2400" b="1" dirty="0">
                <a:latin typeface="+mj-lt"/>
              </a:rPr>
              <a:t>emphasize the importance of both ends of a trip, both ends need to be similarly convenient to increase the use of a transport mode</a:t>
            </a:r>
          </a:p>
        </p:txBody>
      </p:sp>
      <p:sp>
        <p:nvSpPr>
          <p:cNvPr id="3" name="Ovaal 2">
            <a:extLst>
              <a:ext uri="{FF2B5EF4-FFF2-40B4-BE49-F238E27FC236}">
                <a16:creationId xmlns:a16="http://schemas.microsoft.com/office/drawing/2014/main" id="{0A77937E-4C83-3E39-419B-D2835520A6FA}"/>
              </a:ext>
            </a:extLst>
          </p:cNvPr>
          <p:cNvSpPr/>
          <p:nvPr/>
        </p:nvSpPr>
        <p:spPr>
          <a:xfrm>
            <a:off x="9190653" y="4450701"/>
            <a:ext cx="1371600" cy="13995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kstvak 6">
            <a:extLst>
              <a:ext uri="{FF2B5EF4-FFF2-40B4-BE49-F238E27FC236}">
                <a16:creationId xmlns:a16="http://schemas.microsoft.com/office/drawing/2014/main" id="{744591F6-E943-8B2B-421B-89E763FE3162}"/>
              </a:ext>
            </a:extLst>
          </p:cNvPr>
          <p:cNvSpPr txBox="1"/>
          <p:nvPr/>
        </p:nvSpPr>
        <p:spPr>
          <a:xfrm>
            <a:off x="-22550" y="6488668"/>
            <a:ext cx="9248969" cy="369332"/>
          </a:xfrm>
          <a:prstGeom prst="rect">
            <a:avLst/>
          </a:prstGeom>
          <a:noFill/>
        </p:spPr>
        <p:txBody>
          <a:bodyPr wrap="square">
            <a:spAutoFit/>
          </a:bodyPr>
          <a:lstStyle/>
          <a:p>
            <a:r>
              <a:rPr lang="en-GB" sz="900" dirty="0"/>
              <a:t>1) </a:t>
            </a:r>
            <a:r>
              <a:rPr lang="en-GB" sz="900" dirty="0" err="1"/>
              <a:t>Brons</a:t>
            </a:r>
            <a:r>
              <a:rPr lang="en-GB" sz="900" dirty="0"/>
              <a:t>, M., M. </a:t>
            </a:r>
            <a:r>
              <a:rPr lang="en-GB" sz="900" dirty="0" err="1"/>
              <a:t>Givoni</a:t>
            </a:r>
            <a:r>
              <a:rPr lang="en-GB" sz="900" dirty="0"/>
              <a:t> and P. Rietveld (2009), ‘Access to railway stations and its potential in increasing rail use’, Transportation Research Part A, 43 (2), 136–149.</a:t>
            </a:r>
          </a:p>
          <a:p>
            <a:r>
              <a:rPr lang="en-GB" sz="900" dirty="0"/>
              <a:t>2) Cervero, R. and M. Duncan (2006), ‘Which reduces vehicle travel more: jobs–housing balance or retail–housing mixing?’, Journal of the American Planning Association, 74 (4), 475– 490.</a:t>
            </a:r>
          </a:p>
        </p:txBody>
      </p:sp>
      <p:grpSp>
        <p:nvGrpSpPr>
          <p:cNvPr id="5" name="Group 4">
            <a:extLst>
              <a:ext uri="{FF2B5EF4-FFF2-40B4-BE49-F238E27FC236}">
                <a16:creationId xmlns:a16="http://schemas.microsoft.com/office/drawing/2014/main" id="{4D6B0B9F-1358-A2CC-8E88-C3C90B55CF6B}"/>
              </a:ext>
            </a:extLst>
          </p:cNvPr>
          <p:cNvGrpSpPr/>
          <p:nvPr/>
        </p:nvGrpSpPr>
        <p:grpSpPr>
          <a:xfrm>
            <a:off x="6228263" y="1307330"/>
            <a:ext cx="5103001" cy="4643547"/>
            <a:chOff x="6811347" y="1415242"/>
            <a:chExt cx="5103001" cy="4643547"/>
          </a:xfrm>
        </p:grpSpPr>
        <p:pic>
          <p:nvPicPr>
            <p:cNvPr id="6" name="Picture 3">
              <a:extLst>
                <a:ext uri="{FF2B5EF4-FFF2-40B4-BE49-F238E27FC236}">
                  <a16:creationId xmlns:a16="http://schemas.microsoft.com/office/drawing/2014/main" id="{8C0CAFDE-3484-5DF7-CB09-C9DC6A4DA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347" y="1415242"/>
              <a:ext cx="5103001" cy="46435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B7DCF8-9E6A-DDCA-7D1B-8D290E69C6D3}"/>
                </a:ext>
              </a:extLst>
            </p:cNvPr>
            <p:cNvSpPr txBox="1"/>
            <p:nvPr/>
          </p:nvSpPr>
          <p:spPr>
            <a:xfrm>
              <a:off x="10561320" y="4965192"/>
              <a:ext cx="264816" cy="338554"/>
            </a:xfrm>
            <a:prstGeom prst="rect">
              <a:avLst/>
            </a:prstGeom>
            <a:noFill/>
          </p:spPr>
          <p:txBody>
            <a:bodyPr wrap="none" rtlCol="0">
              <a:spAutoFit/>
            </a:bodyPr>
            <a:lstStyle/>
            <a:p>
              <a:r>
                <a:rPr lang="en-GB" sz="1600" dirty="0"/>
                <a:t>s</a:t>
              </a:r>
              <a:endParaRPr lang="nl-NL" sz="1600" dirty="0"/>
            </a:p>
          </p:txBody>
        </p:sp>
      </p:grpSp>
      <p:sp>
        <p:nvSpPr>
          <p:cNvPr id="12" name="Titel 1">
            <a:extLst>
              <a:ext uri="{FF2B5EF4-FFF2-40B4-BE49-F238E27FC236}">
                <a16:creationId xmlns:a16="http://schemas.microsoft.com/office/drawing/2014/main" id="{295D7DA6-F252-2E7E-C2C2-A5AF999E1002}"/>
              </a:ext>
            </a:extLst>
          </p:cNvPr>
          <p:cNvSpPr>
            <a:spLocks noGrp="1"/>
          </p:cNvSpPr>
          <p:nvPr>
            <p:ph type="title"/>
          </p:nvPr>
        </p:nvSpPr>
        <p:spPr>
          <a:xfrm>
            <a:off x="838200" y="294579"/>
            <a:ext cx="10515600" cy="1325563"/>
          </a:xfrm>
        </p:spPr>
        <p:txBody>
          <a:bodyPr/>
          <a:lstStyle/>
          <a:p>
            <a:r>
              <a:rPr lang="en-US" sz="4400" dirty="0">
                <a:solidFill>
                  <a:srgbClr val="00B0F0"/>
                </a:solidFill>
                <a:latin typeface="+mj-lt"/>
              </a:rPr>
              <a:t>The impact of land use (5Ds) on transport</a:t>
            </a:r>
            <a:endParaRPr lang="en-GB" dirty="0">
              <a:solidFill>
                <a:srgbClr val="00B0F0"/>
              </a:solidFill>
            </a:endParaRPr>
          </a:p>
        </p:txBody>
      </p:sp>
      <p:sp>
        <p:nvSpPr>
          <p:cNvPr id="13" name="Oval 12">
            <a:extLst>
              <a:ext uri="{FF2B5EF4-FFF2-40B4-BE49-F238E27FC236}">
                <a16:creationId xmlns:a16="http://schemas.microsoft.com/office/drawing/2014/main" id="{E8C539EA-5437-6DBF-4020-60FAD4E9CB48}"/>
              </a:ext>
            </a:extLst>
          </p:cNvPr>
          <p:cNvSpPr/>
          <p:nvPr/>
        </p:nvSpPr>
        <p:spPr>
          <a:xfrm>
            <a:off x="7050042" y="4487715"/>
            <a:ext cx="1371600" cy="132556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9793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92F97-F4D3-8AF2-B04B-ED3C3D3907CA}"/>
              </a:ext>
            </a:extLst>
          </p:cNvPr>
          <p:cNvSpPr>
            <a:spLocks noGrp="1"/>
          </p:cNvSpPr>
          <p:nvPr>
            <p:ph type="title"/>
          </p:nvPr>
        </p:nvSpPr>
        <p:spPr/>
        <p:txBody>
          <a:bodyPr/>
          <a:lstStyle/>
          <a:p>
            <a:r>
              <a:rPr lang="en-GB" dirty="0">
                <a:solidFill>
                  <a:srgbClr val="00B0F0"/>
                </a:solidFill>
              </a:rPr>
              <a:t>Introduction</a:t>
            </a:r>
          </a:p>
        </p:txBody>
      </p:sp>
      <p:sp>
        <p:nvSpPr>
          <p:cNvPr id="5" name="Tekstvak 4">
            <a:extLst>
              <a:ext uri="{FF2B5EF4-FFF2-40B4-BE49-F238E27FC236}">
                <a16:creationId xmlns:a16="http://schemas.microsoft.com/office/drawing/2014/main" id="{8C2BD184-215A-83F5-3C81-AD415C39A649}"/>
              </a:ext>
            </a:extLst>
          </p:cNvPr>
          <p:cNvSpPr txBox="1"/>
          <p:nvPr/>
        </p:nvSpPr>
        <p:spPr>
          <a:xfrm>
            <a:off x="838200" y="1821038"/>
            <a:ext cx="10570129" cy="4062651"/>
          </a:xfrm>
          <a:prstGeom prst="rect">
            <a:avLst/>
          </a:prstGeom>
          <a:noFill/>
        </p:spPr>
        <p:txBody>
          <a:bodyPr wrap="square" rtlCol="0">
            <a:spAutoFit/>
          </a:bodyPr>
          <a:lstStyle/>
          <a:p>
            <a:r>
              <a:rPr lang="en-GB" sz="2400" i="1" dirty="0">
                <a:latin typeface="+mj-lt"/>
              </a:rPr>
              <a:t>Wat is the impact of land use on travel behaviour?</a:t>
            </a:r>
          </a:p>
          <a:p>
            <a:endParaRPr lang="en-GB" sz="2400" dirty="0">
              <a:latin typeface="+mj-lt"/>
            </a:endParaRPr>
          </a:p>
          <a:p>
            <a:endParaRPr lang="en-GB" sz="2400" dirty="0">
              <a:latin typeface="+mj-lt"/>
            </a:endParaRPr>
          </a:p>
          <a:p>
            <a:endParaRPr lang="en-GB" sz="2400" dirty="0">
              <a:latin typeface="+mj-lt"/>
            </a:endParaRPr>
          </a:p>
          <a:p>
            <a:r>
              <a:rPr lang="en-GB" sz="2400" dirty="0">
                <a:latin typeface="+mj-lt"/>
              </a:rPr>
              <a:t>The question is important because:</a:t>
            </a:r>
          </a:p>
          <a:p>
            <a:pPr marL="800100" lvl="1" indent="-342900">
              <a:buFont typeface="Arial" panose="020B0604020202020204" pitchFamily="34" charset="0"/>
              <a:buChar char="•"/>
            </a:pPr>
            <a:r>
              <a:rPr lang="en-GB" sz="2400" spc="5" dirty="0">
                <a:solidFill>
                  <a:srgbClr val="000000"/>
                </a:solidFill>
                <a:latin typeface="+mj-lt"/>
              </a:rPr>
              <a:t>o</a:t>
            </a:r>
            <a:r>
              <a:rPr lang="en-GB" sz="2400" spc="5" dirty="0">
                <a:solidFill>
                  <a:srgbClr val="000000"/>
                </a:solidFill>
                <a:effectLst/>
                <a:latin typeface="+mj-lt"/>
                <a:ea typeface="Times New Roman" panose="02020603050405020304" pitchFamily="18" charset="0"/>
                <a:cs typeface="ArnoPro-Regular"/>
              </a:rPr>
              <a:t>nce a residential area is designed and built, it is hard to change</a:t>
            </a:r>
          </a:p>
          <a:p>
            <a:pPr marL="800100" lvl="1" indent="-342900">
              <a:buFont typeface="Arial" panose="020B0604020202020204" pitchFamily="34" charset="0"/>
              <a:buChar char="•"/>
            </a:pPr>
            <a:r>
              <a:rPr lang="en-GB" sz="2400" spc="5" dirty="0">
                <a:solidFill>
                  <a:srgbClr val="000000"/>
                </a:solidFill>
                <a:latin typeface="+mj-lt"/>
                <a:ea typeface="Times New Roman" panose="02020603050405020304" pitchFamily="18" charset="0"/>
                <a:cs typeface="ArnoPro-Regular"/>
              </a:rPr>
              <a:t>opportunity to increase the effectiveness of land-use policies</a:t>
            </a:r>
          </a:p>
          <a:p>
            <a:pPr lvl="1"/>
            <a:endParaRPr lang="en-GB" sz="2400" spc="5" dirty="0">
              <a:solidFill>
                <a:srgbClr val="000000"/>
              </a:solidFill>
              <a:effectLst/>
              <a:latin typeface="+mj-lt"/>
              <a:ea typeface="Times New Roman" panose="02020603050405020304" pitchFamily="18" charset="0"/>
              <a:cs typeface="ArnoPro-Regular"/>
            </a:endParaRPr>
          </a:p>
          <a:p>
            <a:r>
              <a:rPr lang="en-GB" sz="2400" b="1" spc="5" dirty="0">
                <a:solidFill>
                  <a:srgbClr val="000000"/>
                </a:solidFill>
                <a:effectLst/>
                <a:latin typeface="+mj-lt"/>
                <a:ea typeface="Times New Roman" panose="02020603050405020304" pitchFamily="18" charset="0"/>
                <a:cs typeface="ArnoPro-Regular"/>
              </a:rPr>
              <a:t>This chapter</a:t>
            </a:r>
            <a:r>
              <a:rPr lang="en-GB" sz="2400" spc="5" dirty="0">
                <a:solidFill>
                  <a:srgbClr val="000000"/>
                </a:solidFill>
                <a:effectLst/>
                <a:latin typeface="+mj-lt"/>
                <a:ea typeface="Times New Roman" panose="02020603050405020304" pitchFamily="18" charset="0"/>
                <a:cs typeface="ArnoPro-Regular"/>
              </a:rPr>
              <a:t> </a:t>
            </a:r>
            <a:r>
              <a:rPr lang="en-GB" sz="2400" b="1" spc="5" dirty="0">
                <a:solidFill>
                  <a:srgbClr val="000000"/>
                </a:solidFill>
                <a:effectLst/>
                <a:latin typeface="+mj-lt"/>
                <a:ea typeface="Times New Roman" panose="02020603050405020304" pitchFamily="18" charset="0"/>
                <a:cs typeface="ArnoPro-Regular"/>
              </a:rPr>
              <a:t>is limited to passenger transport only</a:t>
            </a:r>
            <a:r>
              <a:rPr lang="en-GB" sz="2400" i="0" dirty="0">
                <a:solidFill>
                  <a:srgbClr val="374151"/>
                </a:solidFill>
                <a:effectLst/>
                <a:latin typeface="+mj-lt"/>
              </a:rPr>
              <a:t>, because there is a lot more </a:t>
            </a:r>
            <a:r>
              <a:rPr lang="en-GB" sz="2400" dirty="0">
                <a:solidFill>
                  <a:srgbClr val="374151"/>
                </a:solidFill>
                <a:latin typeface="+mj-lt"/>
              </a:rPr>
              <a:t>r</a:t>
            </a:r>
            <a:r>
              <a:rPr lang="en-GB" sz="2400" i="0" dirty="0">
                <a:solidFill>
                  <a:srgbClr val="374151"/>
                </a:solidFill>
                <a:effectLst/>
                <a:latin typeface="+mj-lt"/>
              </a:rPr>
              <a:t>esearch on this topic, unlike goods transport.</a:t>
            </a:r>
            <a:endParaRPr lang="en-GB" sz="2400" spc="5" dirty="0">
              <a:solidFill>
                <a:srgbClr val="000000"/>
              </a:solidFill>
              <a:effectLst/>
              <a:latin typeface="+mj-lt"/>
              <a:ea typeface="Times New Roman" panose="02020603050405020304" pitchFamily="18" charset="0"/>
              <a:cs typeface="ArnoPro-Regular"/>
            </a:endParaRPr>
          </a:p>
          <a:p>
            <a:endParaRPr lang="en-GB" dirty="0"/>
          </a:p>
        </p:txBody>
      </p:sp>
      <p:pic>
        <p:nvPicPr>
          <p:cNvPr id="8" name="Afbeelding 7" descr="Afbeelding met gebouw, buiten, grond, persoon&#10;&#10;Automatisch gegenereerde beschrijving">
            <a:extLst>
              <a:ext uri="{FF2B5EF4-FFF2-40B4-BE49-F238E27FC236}">
                <a16:creationId xmlns:a16="http://schemas.microsoft.com/office/drawing/2014/main" id="{0E2F6B58-438B-1EB3-D080-D57E5ECF3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056" y="113477"/>
            <a:ext cx="4449661" cy="2965282"/>
          </a:xfrm>
          <a:prstGeom prst="rect">
            <a:avLst/>
          </a:prstGeom>
        </p:spPr>
      </p:pic>
      <p:sp>
        <p:nvSpPr>
          <p:cNvPr id="10" name="Tekstvak 9">
            <a:extLst>
              <a:ext uri="{FF2B5EF4-FFF2-40B4-BE49-F238E27FC236}">
                <a16:creationId xmlns:a16="http://schemas.microsoft.com/office/drawing/2014/main" id="{23E330B1-A570-D7AE-8F08-53712692B2D0}"/>
              </a:ext>
            </a:extLst>
          </p:cNvPr>
          <p:cNvSpPr txBox="1"/>
          <p:nvPr/>
        </p:nvSpPr>
        <p:spPr>
          <a:xfrm>
            <a:off x="8960215" y="3070369"/>
            <a:ext cx="3390477" cy="230832"/>
          </a:xfrm>
          <a:prstGeom prst="rect">
            <a:avLst/>
          </a:prstGeom>
          <a:noFill/>
        </p:spPr>
        <p:txBody>
          <a:bodyPr wrap="square">
            <a:spAutoFit/>
          </a:bodyPr>
          <a:lstStyle/>
          <a:p>
            <a:r>
              <a:rPr lang="en-GB" sz="900" dirty="0">
                <a:hlinkClick r:id="rId3"/>
              </a:rPr>
              <a:t>bikes-bicycle-busy-street-with-cars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2476622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14">
            <a:extLst>
              <a:ext uri="{FF2B5EF4-FFF2-40B4-BE49-F238E27FC236}">
                <a16:creationId xmlns:a16="http://schemas.microsoft.com/office/drawing/2014/main" id="{131AFDD8-501E-2DA7-E1CF-05F52260F23F}"/>
              </a:ext>
            </a:extLst>
          </p:cNvPr>
          <p:cNvSpPr>
            <a:spLocks noGrp="1"/>
          </p:cNvSpPr>
          <p:nvPr>
            <p:ph idx="1"/>
          </p:nvPr>
        </p:nvSpPr>
        <p:spPr>
          <a:xfrm>
            <a:off x="838200" y="1825625"/>
            <a:ext cx="10515600" cy="4679644"/>
          </a:xfrm>
        </p:spPr>
        <p:txBody>
          <a:bodyPr>
            <a:normAutofit lnSpcReduction="10000"/>
          </a:bodyPr>
          <a:lstStyle/>
          <a:p>
            <a:r>
              <a:rPr lang="en-GB" sz="2100" dirty="0">
                <a:latin typeface="+mj-lt"/>
              </a:rPr>
              <a:t>Conceptual perspective from Chapter 2</a:t>
            </a:r>
          </a:p>
          <a:p>
            <a:r>
              <a:rPr lang="en-GB" sz="2100" dirty="0">
                <a:latin typeface="+mj-lt"/>
              </a:rPr>
              <a:t>Theoretical perspective: The theory of utilitarian travel demand</a:t>
            </a:r>
            <a:endParaRPr lang="en-GB" sz="2300" dirty="0">
              <a:latin typeface="+mj-lt"/>
            </a:endParaRPr>
          </a:p>
          <a:p>
            <a:r>
              <a:rPr lang="en-GB" sz="2100" dirty="0">
                <a:latin typeface="+mj-lt"/>
              </a:rPr>
              <a:t>The impact of the 5 key land-use variables on travel behaviour</a:t>
            </a:r>
          </a:p>
          <a:p>
            <a:pPr lvl="1"/>
            <a:r>
              <a:rPr lang="en-GB" sz="1700" dirty="0">
                <a:latin typeface="+mj-lt"/>
              </a:rPr>
              <a:t>Key land-use variables: Density, Diversity, Design, Destination accessibility, </a:t>
            </a:r>
            <a:br>
              <a:rPr lang="en-GB" sz="1700" dirty="0">
                <a:latin typeface="+mj-lt"/>
              </a:rPr>
            </a:br>
            <a:r>
              <a:rPr lang="en-GB" sz="1700" dirty="0">
                <a:latin typeface="+mj-lt"/>
              </a:rPr>
              <a:t>Distance to transit (5D's)</a:t>
            </a:r>
          </a:p>
          <a:p>
            <a:pPr lvl="1"/>
            <a:r>
              <a:rPr lang="en-GB" sz="1700" dirty="0">
                <a:latin typeface="+mj-lt"/>
              </a:rPr>
              <a:t>Interaction between the 5D’s</a:t>
            </a:r>
          </a:p>
          <a:p>
            <a:pPr lvl="1"/>
            <a:r>
              <a:rPr lang="en-GB" sz="1700" dirty="0">
                <a:latin typeface="+mj-lt"/>
              </a:rPr>
              <a:t>Impact of land-use variables on travel behaviour</a:t>
            </a:r>
          </a:p>
          <a:p>
            <a:r>
              <a:rPr lang="en-US" sz="2100" dirty="0">
                <a:latin typeface="+mj-lt"/>
              </a:rPr>
              <a:t>The impact of land use (5Ds) on transport – empirical results</a:t>
            </a:r>
            <a:endParaRPr lang="en-GB" sz="1900" dirty="0">
              <a:latin typeface="+mj-lt"/>
            </a:endParaRPr>
          </a:p>
          <a:p>
            <a:r>
              <a:rPr lang="en-GB" sz="2100" dirty="0">
                <a:latin typeface="+mj-lt"/>
                <a:sym typeface="Wingdings" panose="05000000000000000000" pitchFamily="2" charset="2"/>
              </a:rPr>
              <a:t>Why are empirical conclusions different?</a:t>
            </a:r>
            <a:endParaRPr lang="en-GB" sz="1900" dirty="0">
              <a:latin typeface="+mj-lt"/>
            </a:endParaRPr>
          </a:p>
          <a:p>
            <a:r>
              <a:rPr lang="en-GB" sz="2100" dirty="0">
                <a:latin typeface="+mj-lt"/>
              </a:rPr>
              <a:t>Evaluating the impact of land use on travel behaviour</a:t>
            </a:r>
          </a:p>
          <a:p>
            <a:pPr lvl="1"/>
            <a:r>
              <a:rPr lang="en-GB" sz="1700" dirty="0">
                <a:latin typeface="+mj-lt"/>
              </a:rPr>
              <a:t>Indicators</a:t>
            </a:r>
          </a:p>
          <a:p>
            <a:pPr lvl="1"/>
            <a:r>
              <a:rPr lang="en-GB" sz="1700" dirty="0">
                <a:latin typeface="+mj-lt"/>
              </a:rPr>
              <a:t>Methods</a:t>
            </a:r>
          </a:p>
          <a:p>
            <a:pPr lvl="1"/>
            <a:r>
              <a:rPr lang="en-GB" sz="1700" dirty="0">
                <a:latin typeface="+mj-lt"/>
              </a:rPr>
              <a:t>Environment vs Accessibility</a:t>
            </a:r>
            <a:endParaRPr lang="en-GB" sz="2100" dirty="0">
              <a:latin typeface="+mj-lt"/>
            </a:endParaRPr>
          </a:p>
          <a:p>
            <a:r>
              <a:rPr lang="en-GB" sz="2100" dirty="0">
                <a:latin typeface="+mj-lt"/>
              </a:rPr>
              <a:t>Conclusions</a:t>
            </a:r>
          </a:p>
        </p:txBody>
      </p:sp>
      <p:sp>
        <p:nvSpPr>
          <p:cNvPr id="2" name="Titel 1">
            <a:extLst>
              <a:ext uri="{FF2B5EF4-FFF2-40B4-BE49-F238E27FC236}">
                <a16:creationId xmlns:a16="http://schemas.microsoft.com/office/drawing/2014/main" id="{2F08650D-0A83-D6EE-8A83-1DF4817B7B0F}"/>
              </a:ext>
            </a:extLst>
          </p:cNvPr>
          <p:cNvSpPr>
            <a:spLocks noGrp="1"/>
          </p:cNvSpPr>
          <p:nvPr>
            <p:ph type="title"/>
          </p:nvPr>
        </p:nvSpPr>
        <p:spPr/>
        <p:txBody>
          <a:bodyPr/>
          <a:lstStyle/>
          <a:p>
            <a:pPr lvl="1"/>
            <a:r>
              <a:rPr lang="en-GB" sz="4400" dirty="0">
                <a:solidFill>
                  <a:srgbClr val="00B0F0"/>
                </a:solidFill>
                <a:latin typeface="+mj-lt"/>
              </a:rPr>
              <a:t>Why are empirical conclusions different?</a:t>
            </a:r>
          </a:p>
        </p:txBody>
      </p:sp>
      <p:sp>
        <p:nvSpPr>
          <p:cNvPr id="11" name="Rechthoek 10">
            <a:extLst>
              <a:ext uri="{FF2B5EF4-FFF2-40B4-BE49-F238E27FC236}">
                <a16:creationId xmlns:a16="http://schemas.microsoft.com/office/drawing/2014/main" id="{792923F3-75D4-4C2D-2C39-20E8FF3A6F41}"/>
              </a:ext>
            </a:extLst>
          </p:cNvPr>
          <p:cNvSpPr/>
          <p:nvPr/>
        </p:nvSpPr>
        <p:spPr>
          <a:xfrm>
            <a:off x="838200" y="4314402"/>
            <a:ext cx="6904951" cy="396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Tree>
    <p:extLst>
      <p:ext uri="{BB962C8B-B14F-4D97-AF65-F5344CB8AC3E}">
        <p14:creationId xmlns:p14="http://schemas.microsoft.com/office/powerpoint/2010/main" val="39674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DBE6E-975A-0EA7-1200-20ECDEE0A3BD}"/>
              </a:ext>
            </a:extLst>
          </p:cNvPr>
          <p:cNvSpPr>
            <a:spLocks noGrp="1"/>
          </p:cNvSpPr>
          <p:nvPr>
            <p:ph type="title"/>
          </p:nvPr>
        </p:nvSpPr>
        <p:spPr/>
        <p:txBody>
          <a:bodyPr>
            <a:normAutofit/>
          </a:bodyPr>
          <a:lstStyle/>
          <a:p>
            <a:r>
              <a:rPr lang="en-GB" sz="4000" dirty="0">
                <a:solidFill>
                  <a:srgbClr val="00B0F0"/>
                </a:solidFill>
                <a:latin typeface="+mj-lt"/>
              </a:rPr>
              <a:t>Why are empirical conclusions different?</a:t>
            </a:r>
            <a:endParaRPr lang="en-GB" sz="4000" dirty="0">
              <a:solidFill>
                <a:srgbClr val="00B0F0"/>
              </a:solidFill>
            </a:endParaRPr>
          </a:p>
        </p:txBody>
      </p:sp>
      <p:sp>
        <p:nvSpPr>
          <p:cNvPr id="3" name="Tijdelijke aanduiding voor inhoud 2">
            <a:extLst>
              <a:ext uri="{FF2B5EF4-FFF2-40B4-BE49-F238E27FC236}">
                <a16:creationId xmlns:a16="http://schemas.microsoft.com/office/drawing/2014/main" id="{1BD825C8-CDF4-B90E-2F4D-B95DC4816381}"/>
              </a:ext>
            </a:extLst>
          </p:cNvPr>
          <p:cNvSpPr>
            <a:spLocks noGrp="1"/>
          </p:cNvSpPr>
          <p:nvPr>
            <p:ph idx="1"/>
          </p:nvPr>
        </p:nvSpPr>
        <p:spPr>
          <a:xfrm>
            <a:off x="838200" y="1825625"/>
            <a:ext cx="7606004" cy="4885568"/>
          </a:xfrm>
        </p:spPr>
        <p:txBody>
          <a:bodyPr>
            <a:normAutofit fontScale="92500" lnSpcReduction="20000"/>
          </a:bodyPr>
          <a:lstStyle/>
          <a:p>
            <a:pPr marL="0" indent="0">
              <a:buNone/>
            </a:pPr>
            <a:r>
              <a:rPr lang="en-GB" sz="2400" dirty="0">
                <a:latin typeface="+mj-lt"/>
              </a:rPr>
              <a:t>Why do researchers find different or even contradicting results on the possible impact of land use on transport? Reasons for this are:</a:t>
            </a:r>
          </a:p>
          <a:p>
            <a:pPr marL="0" indent="0">
              <a:buNone/>
            </a:pPr>
            <a:endParaRPr lang="en-GB" sz="2400" dirty="0">
              <a:latin typeface="+mj-lt"/>
            </a:endParaRPr>
          </a:p>
          <a:p>
            <a:pPr marL="457200" indent="-457200" eaLnBrk="0" fontAlgn="base" hangingPunct="0">
              <a:lnSpc>
                <a:spcPct val="100000"/>
              </a:lnSpc>
              <a:spcBef>
                <a:spcPct val="0"/>
              </a:spcBef>
              <a:spcAft>
                <a:spcPct val="0"/>
              </a:spcAft>
              <a:buFont typeface="+mj-lt"/>
              <a:buAutoNum type="arabicPeriod"/>
            </a:pPr>
            <a:r>
              <a:rPr kumimoji="0" lang="en-US" altLang="en-US" sz="2400" b="0" i="0" u="none" strike="noStrike" cap="none" normalizeH="0" baseline="0" dirty="0">
                <a:ln>
                  <a:noFill/>
                </a:ln>
                <a:solidFill>
                  <a:schemeClr val="tx1"/>
                </a:solidFill>
                <a:effectLst/>
                <a:latin typeface="+mj-lt"/>
              </a:rPr>
              <a:t>Research methods: Handy (1996): studies that use more advanced methods tend to find smaller and less significant effects of land use on travel </a:t>
            </a:r>
            <a:r>
              <a:rPr kumimoji="0" lang="en-US" altLang="en-US" sz="2400" b="0" i="0" u="none" strike="noStrike" cap="none" normalizeH="0" baseline="0" dirty="0" err="1">
                <a:ln>
                  <a:noFill/>
                </a:ln>
                <a:solidFill>
                  <a:schemeClr val="tx1"/>
                </a:solidFill>
                <a:effectLst/>
                <a:latin typeface="+mj-lt"/>
              </a:rPr>
              <a:t>behaviour</a:t>
            </a:r>
            <a:endParaRPr lang="en-US" altLang="en-US" sz="2400" dirty="0">
              <a:latin typeface="+mj-lt"/>
            </a:endParaRPr>
          </a:p>
          <a:p>
            <a:pPr marL="457200" indent="-457200" eaLnBrk="0" fontAlgn="base" hangingPunct="0">
              <a:lnSpc>
                <a:spcPct val="100000"/>
              </a:lnSpc>
              <a:spcBef>
                <a:spcPct val="0"/>
              </a:spcBef>
              <a:spcAft>
                <a:spcPct val="0"/>
              </a:spcAft>
              <a:buFont typeface="+mj-lt"/>
              <a:buAutoNum type="arabicPeriod"/>
            </a:pPr>
            <a:endParaRPr kumimoji="0" lang="en-US" altLang="en-US" sz="2400" b="0" i="0" u="none" strike="noStrike" cap="none" normalizeH="0" baseline="0" dirty="0">
              <a:ln>
                <a:noFill/>
              </a:ln>
              <a:solidFill>
                <a:schemeClr val="tx1"/>
              </a:solidFill>
              <a:effectLst/>
              <a:latin typeface="+mj-lt"/>
            </a:endParaRPr>
          </a:p>
          <a:p>
            <a:pPr marL="457200" indent="-457200" eaLnBrk="0" fontAlgn="base" hangingPunct="0">
              <a:lnSpc>
                <a:spcPct val="100000"/>
              </a:lnSpc>
              <a:spcBef>
                <a:spcPct val="0"/>
              </a:spcBef>
              <a:spcAft>
                <a:spcPct val="0"/>
              </a:spcAft>
              <a:buFont typeface="+mj-lt"/>
              <a:buAutoNum type="arabicPeriod"/>
            </a:pPr>
            <a:r>
              <a:rPr kumimoji="0" lang="en-US" altLang="en-US" sz="2400" b="0" i="0" u="none" strike="noStrike" cap="none" normalizeH="0" baseline="0" dirty="0">
                <a:ln>
                  <a:noFill/>
                </a:ln>
                <a:solidFill>
                  <a:schemeClr val="tx1"/>
                </a:solidFill>
                <a:effectLst/>
                <a:latin typeface="+mj-lt"/>
              </a:rPr>
              <a:t>Level of difference in crucial factors: if the study areas do not really differ with respect to the most important land-use factors that influence transport, such as densities and the level of mixed land use, small differences in travel </a:t>
            </a:r>
            <a:r>
              <a:rPr kumimoji="0" lang="en-US" altLang="en-US" sz="2400" b="0" i="0" u="none" strike="noStrike" cap="none" normalizeH="0" baseline="0" dirty="0" err="1">
                <a:ln>
                  <a:noFill/>
                </a:ln>
                <a:solidFill>
                  <a:schemeClr val="tx1"/>
                </a:solidFill>
                <a:effectLst/>
                <a:latin typeface="+mj-lt"/>
              </a:rPr>
              <a:t>behaviour</a:t>
            </a:r>
            <a:r>
              <a:rPr kumimoji="0" lang="en-US" altLang="en-US" sz="2400" b="0" i="0" u="none" strike="noStrike" cap="none" normalizeH="0" baseline="0" dirty="0">
                <a:ln>
                  <a:noFill/>
                </a:ln>
                <a:solidFill>
                  <a:schemeClr val="tx1"/>
                </a:solidFill>
                <a:effectLst/>
                <a:latin typeface="+mj-lt"/>
              </a:rPr>
              <a:t> may be found</a:t>
            </a:r>
          </a:p>
          <a:p>
            <a:pPr marL="457200" indent="-457200" eaLnBrk="0" fontAlgn="base" hangingPunct="0">
              <a:lnSpc>
                <a:spcPct val="100000"/>
              </a:lnSpc>
              <a:spcBef>
                <a:spcPct val="0"/>
              </a:spcBef>
              <a:spcAft>
                <a:spcPct val="0"/>
              </a:spcAft>
              <a:buFont typeface="+mj-lt"/>
              <a:buAutoNum type="arabicPeriod"/>
            </a:pPr>
            <a:endParaRPr kumimoji="0" lang="en-US" altLang="en-US" sz="2400" b="0" i="0" u="none" strike="noStrike" cap="none" normalizeH="0" baseline="0" dirty="0">
              <a:ln>
                <a:noFill/>
              </a:ln>
              <a:solidFill>
                <a:schemeClr val="tx1"/>
              </a:solidFill>
              <a:effectLst/>
              <a:latin typeface="+mj-lt"/>
            </a:endParaRPr>
          </a:p>
          <a:p>
            <a:pPr marL="457200" indent="-457200" eaLnBrk="0" fontAlgn="base" hangingPunct="0">
              <a:lnSpc>
                <a:spcPct val="100000"/>
              </a:lnSpc>
              <a:spcBef>
                <a:spcPct val="0"/>
              </a:spcBef>
              <a:spcAft>
                <a:spcPct val="0"/>
              </a:spcAft>
              <a:buFont typeface="+mj-lt"/>
              <a:buAutoNum type="arabicPeriod"/>
            </a:pPr>
            <a:r>
              <a:rPr kumimoji="0" lang="en-US" altLang="en-US" sz="2400" b="0" i="0" u="none" strike="noStrike" cap="none" normalizeH="0" baseline="0" dirty="0">
                <a:ln>
                  <a:noFill/>
                </a:ln>
                <a:solidFill>
                  <a:schemeClr val="tx1"/>
                </a:solidFill>
                <a:effectLst/>
                <a:latin typeface="+mj-lt"/>
              </a:rPr>
              <a:t>Geographical scale: the size of the area at which forms of mixed use or densities occur matters, and the scale of research may affect the results </a:t>
            </a:r>
          </a:p>
          <a:p>
            <a:pPr marL="0" indent="0">
              <a:buNone/>
            </a:pPr>
            <a:endParaRPr lang="en-GB" sz="2400" dirty="0">
              <a:latin typeface="+mj-lt"/>
            </a:endParaRPr>
          </a:p>
          <a:p>
            <a:pPr marL="0" indent="0">
              <a:buNone/>
            </a:pPr>
            <a:endParaRPr lang="en-GB" sz="2000" dirty="0">
              <a:latin typeface="+mj-lt"/>
            </a:endParaRPr>
          </a:p>
          <a:p>
            <a:pPr lvl="1"/>
            <a:endParaRPr lang="en-GB" sz="2000" dirty="0">
              <a:latin typeface="+mj-lt"/>
            </a:endParaRPr>
          </a:p>
          <a:p>
            <a:endParaRPr lang="en-GB" sz="2400" dirty="0">
              <a:latin typeface="+mj-lt"/>
            </a:endParaRPr>
          </a:p>
          <a:p>
            <a:endParaRPr lang="en-GB" dirty="0"/>
          </a:p>
        </p:txBody>
      </p:sp>
      <p:pic>
        <p:nvPicPr>
          <p:cNvPr id="5" name="Afbeelding 4">
            <a:extLst>
              <a:ext uri="{FF2B5EF4-FFF2-40B4-BE49-F238E27FC236}">
                <a16:creationId xmlns:a16="http://schemas.microsoft.com/office/drawing/2014/main" id="{BA7F8CE5-AF4A-9AD7-663B-86DEA411F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890497" y="2649502"/>
            <a:ext cx="4280903" cy="2853935"/>
          </a:xfrm>
          <a:prstGeom prst="rect">
            <a:avLst/>
          </a:prstGeom>
        </p:spPr>
      </p:pic>
      <p:sp>
        <p:nvSpPr>
          <p:cNvPr id="8" name="Tekstvak 7">
            <a:extLst>
              <a:ext uri="{FF2B5EF4-FFF2-40B4-BE49-F238E27FC236}">
                <a16:creationId xmlns:a16="http://schemas.microsoft.com/office/drawing/2014/main" id="{3BB3CC47-2C7A-69B0-A863-E2856F191A5C}"/>
              </a:ext>
            </a:extLst>
          </p:cNvPr>
          <p:cNvSpPr txBox="1"/>
          <p:nvPr/>
        </p:nvSpPr>
        <p:spPr>
          <a:xfrm>
            <a:off x="8525847" y="6216921"/>
            <a:ext cx="2101721" cy="230832"/>
          </a:xfrm>
          <a:prstGeom prst="rect">
            <a:avLst/>
          </a:prstGeom>
          <a:noFill/>
        </p:spPr>
        <p:txBody>
          <a:bodyPr wrap="square">
            <a:spAutoFit/>
          </a:bodyPr>
          <a:lstStyle/>
          <a:p>
            <a:r>
              <a:rPr lang="en-GB" sz="900" dirty="0">
                <a:hlinkClick r:id="rId3"/>
              </a:rPr>
              <a:t>Contradiction - Free image on </a:t>
            </a:r>
            <a:r>
              <a:rPr lang="en-GB" sz="900" dirty="0" err="1">
                <a:hlinkClick r:id="rId3"/>
              </a:rPr>
              <a:t>Pixabay</a:t>
            </a:r>
            <a:r>
              <a:rPr lang="en-GB" sz="900" dirty="0"/>
              <a:t> </a:t>
            </a:r>
          </a:p>
        </p:txBody>
      </p:sp>
      <p:sp>
        <p:nvSpPr>
          <p:cNvPr id="6" name="Tekstvak 5">
            <a:extLst>
              <a:ext uri="{FF2B5EF4-FFF2-40B4-BE49-F238E27FC236}">
                <a16:creationId xmlns:a16="http://schemas.microsoft.com/office/drawing/2014/main" id="{CF0941DD-5130-D56C-CFBC-91C84DA0E079}"/>
              </a:ext>
            </a:extLst>
          </p:cNvPr>
          <p:cNvSpPr txBox="1"/>
          <p:nvPr/>
        </p:nvSpPr>
        <p:spPr>
          <a:xfrm>
            <a:off x="-17505" y="6615298"/>
            <a:ext cx="8316685" cy="230832"/>
          </a:xfrm>
          <a:prstGeom prst="rect">
            <a:avLst/>
          </a:prstGeom>
          <a:noFill/>
        </p:spPr>
        <p:txBody>
          <a:bodyPr wrap="square">
            <a:spAutoFit/>
          </a:bodyPr>
          <a:lstStyle/>
          <a:p>
            <a:r>
              <a:rPr lang="en-GB" sz="900" dirty="0"/>
              <a:t>Handy, S. (1996), ‘Methodologies for exploring the link between urban form and travel behaviour’, Transportation Research D, 1 (2), 151–165.</a:t>
            </a:r>
          </a:p>
        </p:txBody>
      </p:sp>
    </p:spTree>
    <p:extLst>
      <p:ext uri="{BB962C8B-B14F-4D97-AF65-F5344CB8AC3E}">
        <p14:creationId xmlns:p14="http://schemas.microsoft.com/office/powerpoint/2010/main" val="1518867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DBE6E-975A-0EA7-1200-20ECDEE0A3BD}"/>
              </a:ext>
            </a:extLst>
          </p:cNvPr>
          <p:cNvSpPr>
            <a:spLocks noGrp="1"/>
          </p:cNvSpPr>
          <p:nvPr>
            <p:ph type="title"/>
          </p:nvPr>
        </p:nvSpPr>
        <p:spPr/>
        <p:txBody>
          <a:bodyPr>
            <a:normAutofit/>
          </a:bodyPr>
          <a:lstStyle/>
          <a:p>
            <a:r>
              <a:rPr lang="en-GB" sz="4000" dirty="0">
                <a:solidFill>
                  <a:srgbClr val="00B0F0"/>
                </a:solidFill>
                <a:latin typeface="+mj-lt"/>
              </a:rPr>
              <a:t>Why are empirical conclusions different?</a:t>
            </a:r>
            <a:endParaRPr lang="en-GB" sz="4000" dirty="0">
              <a:solidFill>
                <a:srgbClr val="00B0F0"/>
              </a:solidFill>
            </a:endParaRPr>
          </a:p>
        </p:txBody>
      </p:sp>
      <p:sp>
        <p:nvSpPr>
          <p:cNvPr id="3" name="Tijdelijke aanduiding voor inhoud 2">
            <a:extLst>
              <a:ext uri="{FF2B5EF4-FFF2-40B4-BE49-F238E27FC236}">
                <a16:creationId xmlns:a16="http://schemas.microsoft.com/office/drawing/2014/main" id="{1BD825C8-CDF4-B90E-2F4D-B95DC4816381}"/>
              </a:ext>
            </a:extLst>
          </p:cNvPr>
          <p:cNvSpPr>
            <a:spLocks noGrp="1"/>
          </p:cNvSpPr>
          <p:nvPr>
            <p:ph idx="1"/>
          </p:nvPr>
        </p:nvSpPr>
        <p:spPr>
          <a:xfrm>
            <a:off x="838200" y="1825625"/>
            <a:ext cx="7606004" cy="4885568"/>
          </a:xfrm>
        </p:spPr>
        <p:txBody>
          <a:bodyPr>
            <a:normAutofit fontScale="92500" lnSpcReduction="20000"/>
          </a:bodyPr>
          <a:lstStyle/>
          <a:p>
            <a:pPr marL="457200" indent="-457200">
              <a:buFont typeface="+mj-lt"/>
              <a:buAutoNum type="arabicPeriod" startAt="4"/>
            </a:pPr>
            <a:r>
              <a:rPr lang="en-GB" sz="2400" dirty="0">
                <a:latin typeface="+mj-lt"/>
              </a:rPr>
              <a:t>Time horizon: people will not change their behaviour instantaneously after changes in determinants for travel behaviour, and the relevance of how much time has passed since changes took place and when the empirical research is undertaken has implications for the findings</a:t>
            </a:r>
            <a:br>
              <a:rPr lang="en-GB" sz="2400" dirty="0">
                <a:latin typeface="+mj-lt"/>
              </a:rPr>
            </a:br>
            <a:endParaRPr lang="en-GB" sz="2400" dirty="0">
              <a:latin typeface="+mj-lt"/>
            </a:endParaRPr>
          </a:p>
          <a:p>
            <a:pPr marL="457200" indent="-457200">
              <a:buFont typeface="+mj-lt"/>
              <a:buAutoNum type="arabicPeriod" startAt="4"/>
            </a:pPr>
            <a:r>
              <a:rPr lang="en-GB" sz="2400" dirty="0">
                <a:latin typeface="+mj-lt"/>
              </a:rPr>
              <a:t>Differences between countries: differences in concepts, the role of different modes in the transport system, and cultural differences make the translation of land use effects from one country to another risky</a:t>
            </a:r>
            <a:br>
              <a:rPr lang="en-GB" sz="2400" dirty="0">
                <a:latin typeface="+mj-lt"/>
              </a:rPr>
            </a:br>
            <a:endParaRPr lang="en-GB" sz="2400" dirty="0">
              <a:latin typeface="+mj-lt"/>
            </a:endParaRPr>
          </a:p>
          <a:p>
            <a:pPr marL="457200" indent="-457200">
              <a:buFont typeface="+mj-lt"/>
              <a:buAutoNum type="arabicPeriod" startAt="4"/>
            </a:pPr>
            <a:r>
              <a:rPr lang="en-GB" sz="2400" dirty="0">
                <a:latin typeface="+mj-lt"/>
              </a:rPr>
              <a:t>Indirect effects: land use may have a direct impact on passenger travel, but it also shows the existence of several indirect effects that may be very complex</a:t>
            </a:r>
            <a:br>
              <a:rPr lang="en-GB" sz="2400" dirty="0">
                <a:latin typeface="+mj-lt"/>
              </a:rPr>
            </a:br>
            <a:endParaRPr lang="en-GB" sz="2400" dirty="0">
              <a:latin typeface="+mj-lt"/>
            </a:endParaRPr>
          </a:p>
          <a:p>
            <a:pPr marL="457200" indent="-457200">
              <a:buFont typeface="+mj-lt"/>
              <a:buAutoNum type="arabicPeriod" startAt="4"/>
            </a:pPr>
            <a:r>
              <a:rPr lang="en-GB" sz="2400" dirty="0">
                <a:latin typeface="+mj-lt"/>
              </a:rPr>
              <a:t>The impact of policy: policy can also affect land-use patterns, and this may strongly influence the travel behaviour of people living in a certain area</a:t>
            </a:r>
          </a:p>
          <a:p>
            <a:pPr marL="0" indent="0">
              <a:buNone/>
            </a:pPr>
            <a:endParaRPr lang="en-GB" sz="2400" dirty="0">
              <a:latin typeface="+mj-lt"/>
            </a:endParaRPr>
          </a:p>
          <a:p>
            <a:pPr marL="0" indent="0">
              <a:buNone/>
            </a:pPr>
            <a:endParaRPr lang="en-GB" sz="2000" dirty="0">
              <a:latin typeface="+mj-lt"/>
            </a:endParaRPr>
          </a:p>
          <a:p>
            <a:pPr lvl="1"/>
            <a:endParaRPr lang="en-GB" sz="2000" dirty="0">
              <a:latin typeface="+mj-lt"/>
            </a:endParaRPr>
          </a:p>
          <a:p>
            <a:endParaRPr lang="en-GB" sz="2400" dirty="0">
              <a:latin typeface="+mj-lt"/>
            </a:endParaRPr>
          </a:p>
          <a:p>
            <a:endParaRPr lang="en-GB" dirty="0"/>
          </a:p>
        </p:txBody>
      </p:sp>
      <p:pic>
        <p:nvPicPr>
          <p:cNvPr id="5" name="Afbeelding 4">
            <a:extLst>
              <a:ext uri="{FF2B5EF4-FFF2-40B4-BE49-F238E27FC236}">
                <a16:creationId xmlns:a16="http://schemas.microsoft.com/office/drawing/2014/main" id="{BA7F8CE5-AF4A-9AD7-663B-86DEA411F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890497" y="2649502"/>
            <a:ext cx="4280903" cy="2853935"/>
          </a:xfrm>
          <a:prstGeom prst="rect">
            <a:avLst/>
          </a:prstGeom>
        </p:spPr>
      </p:pic>
      <p:sp>
        <p:nvSpPr>
          <p:cNvPr id="8" name="Tekstvak 7">
            <a:extLst>
              <a:ext uri="{FF2B5EF4-FFF2-40B4-BE49-F238E27FC236}">
                <a16:creationId xmlns:a16="http://schemas.microsoft.com/office/drawing/2014/main" id="{3BB3CC47-2C7A-69B0-A863-E2856F191A5C}"/>
              </a:ext>
            </a:extLst>
          </p:cNvPr>
          <p:cNvSpPr txBox="1"/>
          <p:nvPr/>
        </p:nvSpPr>
        <p:spPr>
          <a:xfrm>
            <a:off x="8525847" y="6216921"/>
            <a:ext cx="2101721" cy="230832"/>
          </a:xfrm>
          <a:prstGeom prst="rect">
            <a:avLst/>
          </a:prstGeom>
          <a:noFill/>
        </p:spPr>
        <p:txBody>
          <a:bodyPr wrap="square">
            <a:spAutoFit/>
          </a:bodyPr>
          <a:lstStyle/>
          <a:p>
            <a:r>
              <a:rPr lang="en-GB" sz="900" dirty="0">
                <a:hlinkClick r:id="rId3"/>
              </a:rPr>
              <a:t>Contradiction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49050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8650D-0A83-D6EE-8A83-1DF4817B7B0F}"/>
              </a:ext>
            </a:extLst>
          </p:cNvPr>
          <p:cNvSpPr>
            <a:spLocks noGrp="1"/>
          </p:cNvSpPr>
          <p:nvPr>
            <p:ph type="title"/>
          </p:nvPr>
        </p:nvSpPr>
        <p:spPr>
          <a:xfrm>
            <a:off x="838200" y="365125"/>
            <a:ext cx="10619792" cy="1325563"/>
          </a:xfrm>
        </p:spPr>
        <p:txBody>
          <a:bodyPr/>
          <a:lstStyle/>
          <a:p>
            <a:r>
              <a:rPr lang="en-GB" sz="4400" dirty="0">
                <a:solidFill>
                  <a:srgbClr val="00B0F0"/>
                </a:solidFill>
                <a:latin typeface="+mj-lt"/>
              </a:rPr>
              <a:t>Evaluating the impact of land use on travel behaviour</a:t>
            </a:r>
          </a:p>
        </p:txBody>
      </p:sp>
      <p:sp>
        <p:nvSpPr>
          <p:cNvPr id="11" name="Rechthoek 10">
            <a:extLst>
              <a:ext uri="{FF2B5EF4-FFF2-40B4-BE49-F238E27FC236}">
                <a16:creationId xmlns:a16="http://schemas.microsoft.com/office/drawing/2014/main" id="{792923F3-75D4-4C2D-2C39-20E8FF3A6F41}"/>
              </a:ext>
            </a:extLst>
          </p:cNvPr>
          <p:cNvSpPr/>
          <p:nvPr/>
        </p:nvSpPr>
        <p:spPr>
          <a:xfrm>
            <a:off x="838200" y="4802222"/>
            <a:ext cx="7362061" cy="1141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8" name="Tijdelijke aanduiding voor inhoud 14">
            <a:extLst>
              <a:ext uri="{FF2B5EF4-FFF2-40B4-BE49-F238E27FC236}">
                <a16:creationId xmlns:a16="http://schemas.microsoft.com/office/drawing/2014/main" id="{31B02836-2EDC-5C6F-B736-BBEDC04C8619}"/>
              </a:ext>
            </a:extLst>
          </p:cNvPr>
          <p:cNvSpPr>
            <a:spLocks noGrp="1"/>
          </p:cNvSpPr>
          <p:nvPr>
            <p:ph idx="1"/>
          </p:nvPr>
        </p:nvSpPr>
        <p:spPr>
          <a:xfrm>
            <a:off x="838200" y="1825625"/>
            <a:ext cx="10515600" cy="4679644"/>
          </a:xfrm>
        </p:spPr>
        <p:txBody>
          <a:bodyPr>
            <a:normAutofit lnSpcReduction="10000"/>
          </a:bodyPr>
          <a:lstStyle/>
          <a:p>
            <a:r>
              <a:rPr lang="en-GB" sz="2100" dirty="0">
                <a:latin typeface="+mj-lt"/>
              </a:rPr>
              <a:t>Conceptual perspective from Chapter 2</a:t>
            </a:r>
          </a:p>
          <a:p>
            <a:r>
              <a:rPr lang="en-GB" sz="2100" dirty="0">
                <a:latin typeface="+mj-lt"/>
              </a:rPr>
              <a:t>Theoretical perspective: The theory of utilitarian travel demand</a:t>
            </a:r>
            <a:endParaRPr lang="en-GB" sz="2300" dirty="0">
              <a:latin typeface="+mj-lt"/>
            </a:endParaRPr>
          </a:p>
          <a:p>
            <a:r>
              <a:rPr lang="en-GB" sz="2100" dirty="0">
                <a:latin typeface="+mj-lt"/>
              </a:rPr>
              <a:t>The impact of the 5 key land-use variables on travel behaviour</a:t>
            </a:r>
          </a:p>
          <a:p>
            <a:pPr lvl="1"/>
            <a:r>
              <a:rPr lang="en-GB" sz="1700" dirty="0">
                <a:latin typeface="+mj-lt"/>
              </a:rPr>
              <a:t>Key land-use variables: Density, Diversity, Design, Destination accessibility, </a:t>
            </a:r>
            <a:br>
              <a:rPr lang="en-GB" sz="1700" dirty="0">
                <a:latin typeface="+mj-lt"/>
              </a:rPr>
            </a:br>
            <a:r>
              <a:rPr lang="en-GB" sz="1700" dirty="0">
                <a:latin typeface="+mj-lt"/>
              </a:rPr>
              <a:t>Distance to transit (5D's)</a:t>
            </a:r>
          </a:p>
          <a:p>
            <a:pPr lvl="1"/>
            <a:r>
              <a:rPr lang="en-GB" sz="1700" dirty="0">
                <a:latin typeface="+mj-lt"/>
              </a:rPr>
              <a:t>Interaction between the 5D’s</a:t>
            </a:r>
          </a:p>
          <a:p>
            <a:pPr lvl="1"/>
            <a:r>
              <a:rPr lang="en-GB" sz="1700" dirty="0">
                <a:latin typeface="+mj-lt"/>
              </a:rPr>
              <a:t>Impact of land-use variables on travel behaviour</a:t>
            </a:r>
          </a:p>
          <a:p>
            <a:r>
              <a:rPr lang="en-US" sz="2100" dirty="0">
                <a:latin typeface="+mj-lt"/>
              </a:rPr>
              <a:t>The impact of land use (5Ds) on transport – empirical results</a:t>
            </a:r>
            <a:endParaRPr lang="en-GB" sz="1900" dirty="0">
              <a:latin typeface="+mj-lt"/>
            </a:endParaRPr>
          </a:p>
          <a:p>
            <a:r>
              <a:rPr lang="en-GB" sz="2100" dirty="0">
                <a:latin typeface="+mj-lt"/>
                <a:sym typeface="Wingdings" panose="05000000000000000000" pitchFamily="2" charset="2"/>
              </a:rPr>
              <a:t>Why are empirical conclusions different?</a:t>
            </a:r>
            <a:endParaRPr lang="en-GB" sz="1900" dirty="0">
              <a:latin typeface="+mj-lt"/>
            </a:endParaRPr>
          </a:p>
          <a:p>
            <a:r>
              <a:rPr lang="en-GB" sz="2100" dirty="0">
                <a:latin typeface="+mj-lt"/>
              </a:rPr>
              <a:t>Evaluating the impact of land use on travel behaviour</a:t>
            </a:r>
          </a:p>
          <a:p>
            <a:pPr lvl="1"/>
            <a:r>
              <a:rPr lang="en-GB" sz="1700" dirty="0">
                <a:latin typeface="+mj-lt"/>
              </a:rPr>
              <a:t>Indicators</a:t>
            </a:r>
          </a:p>
          <a:p>
            <a:pPr lvl="1"/>
            <a:r>
              <a:rPr lang="en-GB" sz="1700" dirty="0">
                <a:latin typeface="+mj-lt"/>
              </a:rPr>
              <a:t>Methods</a:t>
            </a:r>
          </a:p>
          <a:p>
            <a:pPr lvl="1"/>
            <a:r>
              <a:rPr lang="en-GB" sz="1700" dirty="0">
                <a:latin typeface="+mj-lt"/>
              </a:rPr>
              <a:t>Environment vs Accessibility</a:t>
            </a:r>
            <a:endParaRPr lang="en-GB" sz="2100" dirty="0">
              <a:latin typeface="+mj-lt"/>
            </a:endParaRPr>
          </a:p>
          <a:p>
            <a:r>
              <a:rPr lang="en-GB" sz="2100" dirty="0">
                <a:latin typeface="+mj-lt"/>
              </a:rPr>
              <a:t>Conclusions</a:t>
            </a:r>
          </a:p>
        </p:txBody>
      </p:sp>
    </p:spTree>
    <p:extLst>
      <p:ext uri="{BB962C8B-B14F-4D97-AF65-F5344CB8AC3E}">
        <p14:creationId xmlns:p14="http://schemas.microsoft.com/office/powerpoint/2010/main" val="23997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5C4B0-5736-6C50-C599-A015A623CFE2}"/>
              </a:ext>
            </a:extLst>
          </p:cNvPr>
          <p:cNvSpPr>
            <a:spLocks noGrp="1"/>
          </p:cNvSpPr>
          <p:nvPr>
            <p:ph type="title"/>
          </p:nvPr>
        </p:nvSpPr>
        <p:spPr/>
        <p:txBody>
          <a:bodyPr>
            <a:normAutofit/>
          </a:bodyPr>
          <a:lstStyle/>
          <a:p>
            <a:r>
              <a:rPr lang="en-GB" sz="4000" dirty="0">
                <a:solidFill>
                  <a:srgbClr val="00B0F0"/>
                </a:solidFill>
                <a:latin typeface="+mj-lt"/>
              </a:rPr>
              <a:t>Evaluating the impact of land use on travel behaviour: indicators</a:t>
            </a:r>
            <a:endParaRPr lang="en-GB" sz="4000" dirty="0">
              <a:solidFill>
                <a:srgbClr val="00B0F0"/>
              </a:solidFill>
            </a:endParaRPr>
          </a:p>
        </p:txBody>
      </p:sp>
      <p:sp>
        <p:nvSpPr>
          <p:cNvPr id="3" name="Tijdelijke aanduiding voor inhoud 2">
            <a:extLst>
              <a:ext uri="{FF2B5EF4-FFF2-40B4-BE49-F238E27FC236}">
                <a16:creationId xmlns:a16="http://schemas.microsoft.com/office/drawing/2014/main" id="{DABAEC90-B6CB-7D1F-84EF-9E7A2BABF417}"/>
              </a:ext>
            </a:extLst>
          </p:cNvPr>
          <p:cNvSpPr>
            <a:spLocks noGrp="1"/>
          </p:cNvSpPr>
          <p:nvPr>
            <p:ph idx="1"/>
          </p:nvPr>
        </p:nvSpPr>
        <p:spPr>
          <a:xfrm>
            <a:off x="301449" y="1690688"/>
            <a:ext cx="4387951" cy="4351338"/>
          </a:xfrm>
        </p:spPr>
        <p:txBody>
          <a:bodyPr>
            <a:normAutofit/>
          </a:bodyPr>
          <a:lstStyle/>
          <a:p>
            <a:pPr marL="0" indent="0">
              <a:buNone/>
            </a:pPr>
            <a:endParaRPr lang="en-GB" sz="2000" dirty="0">
              <a:latin typeface="+mj-lt"/>
            </a:endParaRPr>
          </a:p>
          <a:p>
            <a:pPr marL="0" indent="0">
              <a:buNone/>
            </a:pPr>
            <a:endParaRPr lang="en-GB" sz="2400" dirty="0">
              <a:latin typeface="+mj-lt"/>
            </a:endParaRPr>
          </a:p>
          <a:p>
            <a:endParaRPr lang="en-GB" sz="2400" dirty="0">
              <a:latin typeface="+mj-lt"/>
            </a:endParaRPr>
          </a:p>
        </p:txBody>
      </p:sp>
      <p:grpSp>
        <p:nvGrpSpPr>
          <p:cNvPr id="21" name="Group 20">
            <a:extLst>
              <a:ext uri="{FF2B5EF4-FFF2-40B4-BE49-F238E27FC236}">
                <a16:creationId xmlns:a16="http://schemas.microsoft.com/office/drawing/2014/main" id="{C80101E0-3A1C-7E0A-F14D-CF2F07D51E58}"/>
              </a:ext>
            </a:extLst>
          </p:cNvPr>
          <p:cNvGrpSpPr/>
          <p:nvPr/>
        </p:nvGrpSpPr>
        <p:grpSpPr>
          <a:xfrm>
            <a:off x="5856979" y="2214410"/>
            <a:ext cx="5580836" cy="4478998"/>
            <a:chOff x="5856979" y="2214410"/>
            <a:chExt cx="5580836" cy="4478998"/>
          </a:xfrm>
        </p:grpSpPr>
        <p:sp>
          <p:nvSpPr>
            <p:cNvPr id="5" name="Oval 4">
              <a:extLst>
                <a:ext uri="{FF2B5EF4-FFF2-40B4-BE49-F238E27FC236}">
                  <a16:creationId xmlns:a16="http://schemas.microsoft.com/office/drawing/2014/main" id="{228B2F5F-6861-6CDD-D30D-BCC439964136}"/>
                </a:ext>
              </a:extLst>
            </p:cNvPr>
            <p:cNvSpPr/>
            <p:nvPr/>
          </p:nvSpPr>
          <p:spPr>
            <a:xfrm>
              <a:off x="5856979" y="2214410"/>
              <a:ext cx="5109972" cy="447899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Indicators</a:t>
              </a:r>
              <a:endParaRPr lang="nl-NL" sz="2800" b="1" dirty="0"/>
            </a:p>
          </p:txBody>
        </p:sp>
        <p:sp>
          <p:nvSpPr>
            <p:cNvPr id="7" name="TextBox 6">
              <a:extLst>
                <a:ext uri="{FF2B5EF4-FFF2-40B4-BE49-F238E27FC236}">
                  <a16:creationId xmlns:a16="http://schemas.microsoft.com/office/drawing/2014/main" id="{DCDB9651-D081-4790-66C3-508ABB169756}"/>
                </a:ext>
              </a:extLst>
            </p:cNvPr>
            <p:cNvSpPr txBox="1"/>
            <p:nvPr/>
          </p:nvSpPr>
          <p:spPr>
            <a:xfrm>
              <a:off x="6334771" y="5353724"/>
              <a:ext cx="1871472" cy="369332"/>
            </a:xfrm>
            <a:prstGeom prst="rect">
              <a:avLst/>
            </a:prstGeom>
            <a:solidFill>
              <a:schemeClr val="accent5"/>
            </a:solidFill>
          </p:spPr>
          <p:txBody>
            <a:bodyPr wrap="square" rtlCol="0">
              <a:spAutoFit/>
            </a:bodyPr>
            <a:lstStyle/>
            <a:p>
              <a:r>
                <a:rPr lang="en-GB" dirty="0">
                  <a:solidFill>
                    <a:schemeClr val="bg1"/>
                  </a:solidFill>
                </a:rPr>
                <a:t>Financial</a:t>
              </a:r>
              <a:endParaRPr lang="nl-NL" dirty="0">
                <a:solidFill>
                  <a:schemeClr val="bg1"/>
                </a:solidFill>
              </a:endParaRPr>
            </a:p>
          </p:txBody>
        </p:sp>
        <p:sp>
          <p:nvSpPr>
            <p:cNvPr id="10" name="TextBox 9">
              <a:extLst>
                <a:ext uri="{FF2B5EF4-FFF2-40B4-BE49-F238E27FC236}">
                  <a16:creationId xmlns:a16="http://schemas.microsoft.com/office/drawing/2014/main" id="{905DBD64-443E-77A1-9C06-682077623BC1}"/>
                </a:ext>
              </a:extLst>
            </p:cNvPr>
            <p:cNvSpPr txBox="1"/>
            <p:nvPr/>
          </p:nvSpPr>
          <p:spPr>
            <a:xfrm>
              <a:off x="9304241" y="3169763"/>
              <a:ext cx="1871472" cy="369332"/>
            </a:xfrm>
            <a:prstGeom prst="rect">
              <a:avLst/>
            </a:prstGeom>
            <a:noFill/>
          </p:spPr>
          <p:txBody>
            <a:bodyPr wrap="square" rtlCol="0">
              <a:spAutoFit/>
            </a:bodyPr>
            <a:lstStyle/>
            <a:p>
              <a:r>
                <a:rPr lang="en-GB" dirty="0">
                  <a:solidFill>
                    <a:schemeClr val="bg1"/>
                  </a:solidFill>
                </a:rPr>
                <a:t>Accessibility</a:t>
              </a:r>
              <a:endParaRPr lang="nl-NL" dirty="0">
                <a:solidFill>
                  <a:schemeClr val="bg1"/>
                </a:solidFill>
              </a:endParaRPr>
            </a:p>
          </p:txBody>
        </p:sp>
        <p:sp>
          <p:nvSpPr>
            <p:cNvPr id="11" name="TextBox 10">
              <a:extLst>
                <a:ext uri="{FF2B5EF4-FFF2-40B4-BE49-F238E27FC236}">
                  <a16:creationId xmlns:a16="http://schemas.microsoft.com/office/drawing/2014/main" id="{771CBB07-4169-CC94-69FE-5F01BA5B8E7E}"/>
                </a:ext>
              </a:extLst>
            </p:cNvPr>
            <p:cNvSpPr txBox="1"/>
            <p:nvPr/>
          </p:nvSpPr>
          <p:spPr>
            <a:xfrm>
              <a:off x="9566343" y="4221153"/>
              <a:ext cx="1871472" cy="369332"/>
            </a:xfrm>
            <a:prstGeom prst="rect">
              <a:avLst/>
            </a:prstGeom>
            <a:noFill/>
          </p:spPr>
          <p:txBody>
            <a:bodyPr wrap="square" rtlCol="0">
              <a:spAutoFit/>
            </a:bodyPr>
            <a:lstStyle/>
            <a:p>
              <a:r>
                <a:rPr lang="en-GB" dirty="0">
                  <a:solidFill>
                    <a:schemeClr val="bg1"/>
                  </a:solidFill>
                </a:rPr>
                <a:t>Option value</a:t>
              </a:r>
              <a:endParaRPr lang="nl-NL" dirty="0">
                <a:solidFill>
                  <a:schemeClr val="bg1"/>
                </a:solidFill>
              </a:endParaRPr>
            </a:p>
          </p:txBody>
        </p:sp>
        <p:sp>
          <p:nvSpPr>
            <p:cNvPr id="12" name="TextBox 11">
              <a:extLst>
                <a:ext uri="{FF2B5EF4-FFF2-40B4-BE49-F238E27FC236}">
                  <a16:creationId xmlns:a16="http://schemas.microsoft.com/office/drawing/2014/main" id="{F3E55D4D-F4F6-E9E7-7016-1B1AC8D0626A}"/>
                </a:ext>
              </a:extLst>
            </p:cNvPr>
            <p:cNvSpPr txBox="1"/>
            <p:nvPr/>
          </p:nvSpPr>
          <p:spPr>
            <a:xfrm>
              <a:off x="8833968" y="5206452"/>
              <a:ext cx="1871472" cy="369332"/>
            </a:xfrm>
            <a:prstGeom prst="rect">
              <a:avLst/>
            </a:prstGeom>
            <a:noFill/>
          </p:spPr>
          <p:txBody>
            <a:bodyPr wrap="square" rtlCol="0">
              <a:spAutoFit/>
            </a:bodyPr>
            <a:lstStyle/>
            <a:p>
              <a:r>
                <a:rPr lang="en-GB" dirty="0">
                  <a:solidFill>
                    <a:schemeClr val="bg1"/>
                  </a:solidFill>
                </a:rPr>
                <a:t>Consumer surplus</a:t>
              </a:r>
              <a:endParaRPr lang="nl-NL" dirty="0">
                <a:solidFill>
                  <a:schemeClr val="bg1"/>
                </a:solidFill>
              </a:endParaRPr>
            </a:p>
          </p:txBody>
        </p:sp>
        <p:sp>
          <p:nvSpPr>
            <p:cNvPr id="13" name="TextBox 12">
              <a:extLst>
                <a:ext uri="{FF2B5EF4-FFF2-40B4-BE49-F238E27FC236}">
                  <a16:creationId xmlns:a16="http://schemas.microsoft.com/office/drawing/2014/main" id="{314A5B97-2957-7EB3-C5E5-F69E7800B93B}"/>
                </a:ext>
              </a:extLst>
            </p:cNvPr>
            <p:cNvSpPr txBox="1"/>
            <p:nvPr/>
          </p:nvSpPr>
          <p:spPr>
            <a:xfrm>
              <a:off x="7668219" y="6081609"/>
              <a:ext cx="1871472" cy="369332"/>
            </a:xfrm>
            <a:prstGeom prst="rect">
              <a:avLst/>
            </a:prstGeom>
            <a:solidFill>
              <a:schemeClr val="accent5"/>
            </a:solidFill>
          </p:spPr>
          <p:txBody>
            <a:bodyPr wrap="square" rtlCol="0">
              <a:spAutoFit/>
            </a:bodyPr>
            <a:lstStyle/>
            <a:p>
              <a:r>
                <a:rPr lang="en-GB" dirty="0">
                  <a:solidFill>
                    <a:schemeClr val="bg1"/>
                  </a:solidFill>
                </a:rPr>
                <a:t>Safety and health</a:t>
              </a:r>
              <a:endParaRPr lang="nl-NL" dirty="0">
                <a:solidFill>
                  <a:schemeClr val="bg1"/>
                </a:solidFill>
              </a:endParaRPr>
            </a:p>
          </p:txBody>
        </p:sp>
        <p:sp>
          <p:nvSpPr>
            <p:cNvPr id="14" name="TextBox 13">
              <a:extLst>
                <a:ext uri="{FF2B5EF4-FFF2-40B4-BE49-F238E27FC236}">
                  <a16:creationId xmlns:a16="http://schemas.microsoft.com/office/drawing/2014/main" id="{1C6946DD-4E71-FB95-15F2-000737E1111F}"/>
                </a:ext>
              </a:extLst>
            </p:cNvPr>
            <p:cNvSpPr txBox="1"/>
            <p:nvPr/>
          </p:nvSpPr>
          <p:spPr>
            <a:xfrm>
              <a:off x="7486135" y="2520527"/>
              <a:ext cx="1871472" cy="369332"/>
            </a:xfrm>
            <a:prstGeom prst="rect">
              <a:avLst/>
            </a:prstGeom>
            <a:solidFill>
              <a:schemeClr val="accent5"/>
            </a:solidFill>
          </p:spPr>
          <p:txBody>
            <a:bodyPr wrap="square" rtlCol="0">
              <a:spAutoFit/>
            </a:bodyPr>
            <a:lstStyle/>
            <a:p>
              <a:r>
                <a:rPr lang="en-GB" dirty="0">
                  <a:solidFill>
                    <a:schemeClr val="bg1"/>
                  </a:solidFill>
                </a:rPr>
                <a:t>Environmental</a:t>
              </a:r>
              <a:endParaRPr lang="nl-NL" dirty="0">
                <a:solidFill>
                  <a:schemeClr val="bg1"/>
                </a:solidFill>
              </a:endParaRPr>
            </a:p>
          </p:txBody>
        </p:sp>
        <p:sp>
          <p:nvSpPr>
            <p:cNvPr id="16" name="TextBox 15">
              <a:extLst>
                <a:ext uri="{FF2B5EF4-FFF2-40B4-BE49-F238E27FC236}">
                  <a16:creationId xmlns:a16="http://schemas.microsoft.com/office/drawing/2014/main" id="{C600B791-C989-2501-878C-E832A53A5BEE}"/>
                </a:ext>
              </a:extLst>
            </p:cNvPr>
            <p:cNvSpPr txBox="1"/>
            <p:nvPr/>
          </p:nvSpPr>
          <p:spPr>
            <a:xfrm>
              <a:off x="5930131" y="4362647"/>
              <a:ext cx="1375925" cy="369332"/>
            </a:xfrm>
            <a:prstGeom prst="rect">
              <a:avLst/>
            </a:prstGeom>
            <a:solidFill>
              <a:schemeClr val="accent5"/>
            </a:solidFill>
          </p:spPr>
          <p:txBody>
            <a:bodyPr wrap="square" rtlCol="0">
              <a:spAutoFit/>
            </a:bodyPr>
            <a:lstStyle/>
            <a:p>
              <a:r>
                <a:rPr lang="en-GB" dirty="0">
                  <a:solidFill>
                    <a:schemeClr val="bg1"/>
                  </a:solidFill>
                </a:rPr>
                <a:t>Robustness</a:t>
              </a:r>
              <a:endParaRPr lang="nl-NL" dirty="0">
                <a:solidFill>
                  <a:schemeClr val="bg1"/>
                </a:solidFill>
              </a:endParaRPr>
            </a:p>
          </p:txBody>
        </p:sp>
        <p:sp>
          <p:nvSpPr>
            <p:cNvPr id="17" name="TextBox 16">
              <a:extLst>
                <a:ext uri="{FF2B5EF4-FFF2-40B4-BE49-F238E27FC236}">
                  <a16:creationId xmlns:a16="http://schemas.microsoft.com/office/drawing/2014/main" id="{3DD6F846-1550-F230-D37C-DE341BC3BCF2}"/>
                </a:ext>
              </a:extLst>
            </p:cNvPr>
            <p:cNvSpPr txBox="1"/>
            <p:nvPr/>
          </p:nvSpPr>
          <p:spPr>
            <a:xfrm>
              <a:off x="6269355" y="3256921"/>
              <a:ext cx="1871472" cy="369332"/>
            </a:xfrm>
            <a:prstGeom prst="rect">
              <a:avLst/>
            </a:prstGeom>
            <a:solidFill>
              <a:schemeClr val="accent5"/>
            </a:solidFill>
          </p:spPr>
          <p:txBody>
            <a:bodyPr wrap="square" rtlCol="0">
              <a:spAutoFit/>
            </a:bodyPr>
            <a:lstStyle/>
            <a:p>
              <a:r>
                <a:rPr lang="en-GB" dirty="0">
                  <a:solidFill>
                    <a:schemeClr val="bg1"/>
                  </a:solidFill>
                </a:rPr>
                <a:t>Fairness</a:t>
              </a:r>
              <a:endParaRPr lang="nl-NL" dirty="0">
                <a:solidFill>
                  <a:schemeClr val="bg1"/>
                </a:solidFill>
              </a:endParaRPr>
            </a:p>
          </p:txBody>
        </p:sp>
      </p:grpSp>
      <p:sp>
        <p:nvSpPr>
          <p:cNvPr id="18" name="TextBox 17">
            <a:extLst>
              <a:ext uri="{FF2B5EF4-FFF2-40B4-BE49-F238E27FC236}">
                <a16:creationId xmlns:a16="http://schemas.microsoft.com/office/drawing/2014/main" id="{A592C974-A083-D6A5-B4BD-3550D9DE32DD}"/>
              </a:ext>
            </a:extLst>
          </p:cNvPr>
          <p:cNvSpPr txBox="1"/>
          <p:nvPr/>
        </p:nvSpPr>
        <p:spPr>
          <a:xfrm>
            <a:off x="838200" y="1756424"/>
            <a:ext cx="9689127" cy="1477328"/>
          </a:xfrm>
          <a:prstGeom prst="rect">
            <a:avLst/>
          </a:prstGeom>
          <a:noFill/>
        </p:spPr>
        <p:txBody>
          <a:bodyPr wrap="none" rtlCol="0">
            <a:spAutoFit/>
          </a:bodyPr>
          <a:lstStyle/>
          <a:p>
            <a:r>
              <a:rPr lang="en-GB" dirty="0"/>
              <a:t>Given that land use impacts travel behaviour, how to evaluate land-use policies that aim to change it?</a:t>
            </a:r>
          </a:p>
          <a:p>
            <a:r>
              <a:rPr lang="en-GB" dirty="0"/>
              <a:t>In any given context, should policy makers:</a:t>
            </a:r>
          </a:p>
          <a:p>
            <a:pPr marL="285750" indent="-285750">
              <a:buFont typeface="Arial" panose="020B0604020202020204" pitchFamily="34" charset="0"/>
              <a:buChar char="•"/>
            </a:pPr>
            <a:r>
              <a:rPr lang="en-GB" dirty="0"/>
              <a:t>Increase density</a:t>
            </a:r>
          </a:p>
          <a:p>
            <a:pPr marL="285750" indent="-285750">
              <a:buFont typeface="Arial" panose="020B0604020202020204" pitchFamily="34" charset="0"/>
              <a:buChar char="•"/>
            </a:pPr>
            <a:r>
              <a:rPr lang="en-GB" dirty="0"/>
              <a:t>Use mixed land-use practices</a:t>
            </a:r>
          </a:p>
          <a:p>
            <a:pPr marL="285750" indent="-285750">
              <a:buFont typeface="Arial" panose="020B0604020202020204" pitchFamily="34" charset="0"/>
              <a:buChar char="•"/>
            </a:pPr>
            <a:r>
              <a:rPr lang="en-GB" dirty="0"/>
              <a:t>…?</a:t>
            </a:r>
            <a:endParaRPr lang="nl-NL" dirty="0"/>
          </a:p>
        </p:txBody>
      </p:sp>
      <p:sp>
        <p:nvSpPr>
          <p:cNvPr id="20" name="TextBox 19">
            <a:extLst>
              <a:ext uri="{FF2B5EF4-FFF2-40B4-BE49-F238E27FC236}">
                <a16:creationId xmlns:a16="http://schemas.microsoft.com/office/drawing/2014/main" id="{432519BF-F66A-FA31-BD60-3BD2A23494B9}"/>
              </a:ext>
            </a:extLst>
          </p:cNvPr>
          <p:cNvSpPr txBox="1"/>
          <p:nvPr/>
        </p:nvSpPr>
        <p:spPr>
          <a:xfrm>
            <a:off x="838200" y="3494463"/>
            <a:ext cx="4328992" cy="3139321"/>
          </a:xfrm>
          <a:prstGeom prst="rect">
            <a:avLst/>
          </a:prstGeom>
          <a:noFill/>
        </p:spPr>
        <p:txBody>
          <a:bodyPr wrap="square" rtlCol="0">
            <a:spAutoFit/>
          </a:bodyPr>
          <a:lstStyle/>
          <a:p>
            <a:r>
              <a:rPr lang="en-GB" dirty="0"/>
              <a:t>Most studies analyse the impact on</a:t>
            </a:r>
          </a:p>
          <a:p>
            <a:pPr marL="285750" indent="-285750">
              <a:buFont typeface="Arial" panose="020B0604020202020204" pitchFamily="34" charset="0"/>
              <a:buChar char="•"/>
            </a:pPr>
            <a:r>
              <a:rPr lang="en-GB" dirty="0"/>
              <a:t>Km (of vehicles or passengers)</a:t>
            </a:r>
          </a:p>
          <a:p>
            <a:pPr marL="285750" indent="-285750">
              <a:buFont typeface="Arial" panose="020B0604020202020204" pitchFamily="34" charset="0"/>
              <a:buChar char="•"/>
            </a:pPr>
            <a:r>
              <a:rPr lang="en-GB" dirty="0"/>
              <a:t>Number of trips / trip distances</a:t>
            </a:r>
          </a:p>
          <a:p>
            <a:pPr marL="285750" indent="-285750">
              <a:buFont typeface="Arial" panose="020B0604020202020204" pitchFamily="34" charset="0"/>
              <a:buChar char="•"/>
            </a:pPr>
            <a:endParaRPr lang="en-GB" dirty="0"/>
          </a:p>
          <a:p>
            <a:r>
              <a:rPr lang="nl-NL" dirty="0"/>
              <a:t>These indicators are </a:t>
            </a:r>
            <a:r>
              <a:rPr lang="nl-NL" b="1" dirty="0" err="1"/>
              <a:t>motivated</a:t>
            </a:r>
            <a:r>
              <a:rPr lang="nl-NL" b="1" dirty="0"/>
              <a:t> </a:t>
            </a:r>
            <a:r>
              <a:rPr lang="nl-NL" b="1" dirty="0" err="1"/>
              <a:t>by</a:t>
            </a:r>
            <a:r>
              <a:rPr lang="nl-NL" b="1" dirty="0"/>
              <a:t> </a:t>
            </a:r>
            <a:r>
              <a:rPr lang="nl-NL" b="1" dirty="0" err="1"/>
              <a:t>environmental</a:t>
            </a:r>
            <a:r>
              <a:rPr lang="nl-NL" b="1" dirty="0"/>
              <a:t> </a:t>
            </a:r>
            <a:r>
              <a:rPr lang="nl-NL" b="1" dirty="0" err="1"/>
              <a:t>considerations</a:t>
            </a:r>
            <a:r>
              <a:rPr lang="nl-NL" dirty="0"/>
              <a:t>, </a:t>
            </a:r>
            <a:r>
              <a:rPr lang="nl-NL" dirty="0" err="1"/>
              <a:t>although</a:t>
            </a:r>
            <a:r>
              <a:rPr lang="nl-NL" dirty="0"/>
              <a:t> do </a:t>
            </a:r>
            <a:r>
              <a:rPr lang="nl-NL" dirty="0" err="1"/>
              <a:t>not</a:t>
            </a:r>
            <a:r>
              <a:rPr lang="nl-NL" dirty="0"/>
              <a:t> </a:t>
            </a:r>
            <a:r>
              <a:rPr lang="nl-NL" dirty="0" err="1"/>
              <a:t>directly</a:t>
            </a:r>
            <a:r>
              <a:rPr lang="nl-NL" dirty="0"/>
              <a:t> </a:t>
            </a:r>
            <a:r>
              <a:rPr lang="nl-NL" dirty="0" err="1"/>
              <a:t>capture</a:t>
            </a:r>
            <a:r>
              <a:rPr lang="nl-NL" dirty="0"/>
              <a:t> </a:t>
            </a:r>
            <a:r>
              <a:rPr lang="nl-NL" dirty="0" err="1"/>
              <a:t>the</a:t>
            </a:r>
            <a:r>
              <a:rPr lang="nl-NL" dirty="0"/>
              <a:t> </a:t>
            </a:r>
            <a:r>
              <a:rPr lang="nl-NL" dirty="0" err="1"/>
              <a:t>environmental</a:t>
            </a:r>
            <a:r>
              <a:rPr lang="nl-NL" dirty="0"/>
              <a:t> impact.</a:t>
            </a:r>
          </a:p>
          <a:p>
            <a:endParaRPr lang="nl-NL" dirty="0"/>
          </a:p>
          <a:p>
            <a:r>
              <a:rPr lang="nl-NL" dirty="0" err="1"/>
              <a:t>Other</a:t>
            </a:r>
            <a:r>
              <a:rPr lang="nl-NL" dirty="0"/>
              <a:t> </a:t>
            </a:r>
            <a:r>
              <a:rPr lang="nl-NL" dirty="0" err="1"/>
              <a:t>categories</a:t>
            </a:r>
            <a:r>
              <a:rPr lang="nl-NL" dirty="0"/>
              <a:t> of indicators </a:t>
            </a:r>
            <a:r>
              <a:rPr lang="nl-NL" dirty="0" err="1"/>
              <a:t>should</a:t>
            </a:r>
            <a:r>
              <a:rPr lang="nl-NL" dirty="0"/>
              <a:t> </a:t>
            </a:r>
            <a:r>
              <a:rPr lang="nl-NL" dirty="0" err="1"/>
              <a:t>be</a:t>
            </a:r>
            <a:r>
              <a:rPr lang="nl-NL" dirty="0"/>
              <a:t> </a:t>
            </a:r>
            <a:r>
              <a:rPr lang="nl-NL" dirty="0" err="1"/>
              <a:t>considered</a:t>
            </a:r>
            <a:r>
              <a:rPr lang="nl-NL" dirty="0"/>
              <a:t> as well </a:t>
            </a:r>
            <a:r>
              <a:rPr lang="nl-NL" dirty="0">
                <a:sym typeface="Wingdings" panose="05000000000000000000" pitchFamily="2" charset="2"/>
              </a:rPr>
              <a:t> </a:t>
            </a:r>
            <a:endParaRPr lang="nl-NL" dirty="0"/>
          </a:p>
        </p:txBody>
      </p:sp>
    </p:spTree>
    <p:extLst>
      <p:ext uri="{BB962C8B-B14F-4D97-AF65-F5344CB8AC3E}">
        <p14:creationId xmlns:p14="http://schemas.microsoft.com/office/powerpoint/2010/main" val="115981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5C4B0-5736-6C50-C599-A015A623CFE2}"/>
              </a:ext>
            </a:extLst>
          </p:cNvPr>
          <p:cNvSpPr>
            <a:spLocks noGrp="1"/>
          </p:cNvSpPr>
          <p:nvPr>
            <p:ph type="title"/>
          </p:nvPr>
        </p:nvSpPr>
        <p:spPr/>
        <p:txBody>
          <a:bodyPr>
            <a:normAutofit/>
          </a:bodyPr>
          <a:lstStyle/>
          <a:p>
            <a:r>
              <a:rPr lang="en-GB" sz="4000" dirty="0">
                <a:solidFill>
                  <a:srgbClr val="00B0F0"/>
                </a:solidFill>
                <a:latin typeface="+mj-lt"/>
              </a:rPr>
              <a:t>Evaluating the impact of land use on travel behaviour: indicators</a:t>
            </a:r>
            <a:endParaRPr lang="en-GB" sz="4000" dirty="0">
              <a:solidFill>
                <a:srgbClr val="00B0F0"/>
              </a:solidFill>
            </a:endParaRPr>
          </a:p>
        </p:txBody>
      </p:sp>
      <p:sp>
        <p:nvSpPr>
          <p:cNvPr id="3" name="Tijdelijke aanduiding voor inhoud 2">
            <a:extLst>
              <a:ext uri="{FF2B5EF4-FFF2-40B4-BE49-F238E27FC236}">
                <a16:creationId xmlns:a16="http://schemas.microsoft.com/office/drawing/2014/main" id="{DABAEC90-B6CB-7D1F-84EF-9E7A2BABF417}"/>
              </a:ext>
            </a:extLst>
          </p:cNvPr>
          <p:cNvSpPr>
            <a:spLocks noGrp="1"/>
          </p:cNvSpPr>
          <p:nvPr>
            <p:ph idx="1"/>
          </p:nvPr>
        </p:nvSpPr>
        <p:spPr>
          <a:xfrm>
            <a:off x="955975" y="1914937"/>
            <a:ext cx="4473176" cy="4351338"/>
          </a:xfrm>
        </p:spPr>
        <p:txBody>
          <a:bodyPr>
            <a:normAutofit/>
          </a:bodyPr>
          <a:lstStyle/>
          <a:p>
            <a:pPr marL="0" indent="0">
              <a:buNone/>
            </a:pPr>
            <a:r>
              <a:rPr lang="en-GB" sz="2000" b="1" i="1" dirty="0">
                <a:latin typeface="+mj-lt"/>
              </a:rPr>
              <a:t>Environmental impacts</a:t>
            </a:r>
          </a:p>
          <a:p>
            <a:pPr marL="0" indent="0">
              <a:buNone/>
            </a:pPr>
            <a:r>
              <a:rPr lang="en-GB" sz="2000" dirty="0">
                <a:latin typeface="+mj-lt"/>
              </a:rPr>
              <a:t>Small share of studies provide </a:t>
            </a:r>
            <a:r>
              <a:rPr lang="en-GB" sz="2000" b="1" dirty="0">
                <a:latin typeface="+mj-lt"/>
              </a:rPr>
              <a:t>direct environmental indicators</a:t>
            </a:r>
            <a:r>
              <a:rPr lang="en-GB" sz="2000" dirty="0">
                <a:latin typeface="+mj-lt"/>
              </a:rPr>
              <a:t>, such as CO</a:t>
            </a:r>
            <a:r>
              <a:rPr lang="en-GB" sz="2000" baseline="-25000" dirty="0">
                <a:latin typeface="+mj-lt"/>
              </a:rPr>
              <a:t>2</a:t>
            </a:r>
            <a:r>
              <a:rPr lang="en-GB" sz="2000" dirty="0">
                <a:latin typeface="+mj-lt"/>
              </a:rPr>
              <a:t> and NO</a:t>
            </a:r>
            <a:r>
              <a:rPr lang="en-GB" sz="2000" baseline="-25000" dirty="0">
                <a:latin typeface="+mj-lt"/>
              </a:rPr>
              <a:t>X</a:t>
            </a:r>
            <a:r>
              <a:rPr lang="en-GB" sz="2000" dirty="0">
                <a:latin typeface="+mj-lt"/>
              </a:rPr>
              <a:t> emissions.</a:t>
            </a:r>
          </a:p>
          <a:p>
            <a:pPr marL="0" indent="0">
              <a:buNone/>
            </a:pPr>
            <a:r>
              <a:rPr lang="en-GB" sz="2000" dirty="0">
                <a:latin typeface="+mj-lt"/>
              </a:rPr>
              <a:t>If these indicators are used, they usually do not account for the </a:t>
            </a:r>
            <a:r>
              <a:rPr lang="en-GB" sz="2000" b="1" dirty="0">
                <a:latin typeface="+mj-lt"/>
              </a:rPr>
              <a:t>exposure</a:t>
            </a:r>
            <a:r>
              <a:rPr lang="en-GB" sz="2000" dirty="0">
                <a:latin typeface="+mj-lt"/>
              </a:rPr>
              <a:t>: e.g., air pollution and noise emissions in residential and agricultural areas have different impacts.</a:t>
            </a:r>
          </a:p>
          <a:p>
            <a:pPr marL="0" indent="0">
              <a:buNone/>
            </a:pPr>
            <a:r>
              <a:rPr lang="en-GB" sz="2000" dirty="0">
                <a:latin typeface="+mj-lt"/>
              </a:rPr>
              <a:t>There is not enough attention to </a:t>
            </a:r>
            <a:r>
              <a:rPr lang="en-GB" sz="2000" b="1" dirty="0">
                <a:latin typeface="+mj-lt"/>
              </a:rPr>
              <a:t>wider liveability effects</a:t>
            </a:r>
            <a:r>
              <a:rPr lang="en-GB" sz="2000" dirty="0">
                <a:latin typeface="+mj-lt"/>
              </a:rPr>
              <a:t>, such as the impacts resulting from moving and parked vehicles, regardless of their exhaust and noise emissions.</a:t>
            </a:r>
          </a:p>
          <a:p>
            <a:endParaRPr lang="en-GB" sz="2400" dirty="0">
              <a:latin typeface="+mj-lt"/>
            </a:endParaRPr>
          </a:p>
          <a:p>
            <a:endParaRPr lang="en-GB" sz="2400" dirty="0">
              <a:latin typeface="+mj-lt"/>
            </a:endParaRPr>
          </a:p>
        </p:txBody>
      </p:sp>
      <p:grpSp>
        <p:nvGrpSpPr>
          <p:cNvPr id="16" name="Group 15">
            <a:extLst>
              <a:ext uri="{FF2B5EF4-FFF2-40B4-BE49-F238E27FC236}">
                <a16:creationId xmlns:a16="http://schemas.microsoft.com/office/drawing/2014/main" id="{D1FE7ECF-A166-6DEA-3CEB-B7A89CF7EDCE}"/>
              </a:ext>
            </a:extLst>
          </p:cNvPr>
          <p:cNvGrpSpPr/>
          <p:nvPr/>
        </p:nvGrpSpPr>
        <p:grpSpPr>
          <a:xfrm>
            <a:off x="5856979" y="2214410"/>
            <a:ext cx="5580836" cy="4478998"/>
            <a:chOff x="5856979" y="2214410"/>
            <a:chExt cx="5580836" cy="4478998"/>
          </a:xfrm>
        </p:grpSpPr>
        <p:sp>
          <p:nvSpPr>
            <p:cNvPr id="17" name="Oval 16">
              <a:extLst>
                <a:ext uri="{FF2B5EF4-FFF2-40B4-BE49-F238E27FC236}">
                  <a16:creationId xmlns:a16="http://schemas.microsoft.com/office/drawing/2014/main" id="{01573953-2EF2-4EE6-5DF3-68EDA07E6A9A}"/>
                </a:ext>
              </a:extLst>
            </p:cNvPr>
            <p:cNvSpPr/>
            <p:nvPr/>
          </p:nvSpPr>
          <p:spPr>
            <a:xfrm>
              <a:off x="5856979" y="2214410"/>
              <a:ext cx="5109972" cy="447899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Indicators</a:t>
              </a:r>
              <a:endParaRPr lang="nl-NL" sz="2800" b="1" dirty="0"/>
            </a:p>
          </p:txBody>
        </p:sp>
        <p:sp>
          <p:nvSpPr>
            <p:cNvPr id="18" name="TextBox 17">
              <a:extLst>
                <a:ext uri="{FF2B5EF4-FFF2-40B4-BE49-F238E27FC236}">
                  <a16:creationId xmlns:a16="http://schemas.microsoft.com/office/drawing/2014/main" id="{5CA2692A-BFD0-611F-778F-BAB01C985219}"/>
                </a:ext>
              </a:extLst>
            </p:cNvPr>
            <p:cNvSpPr txBox="1"/>
            <p:nvPr/>
          </p:nvSpPr>
          <p:spPr>
            <a:xfrm>
              <a:off x="6334771" y="5353724"/>
              <a:ext cx="1871472" cy="369332"/>
            </a:xfrm>
            <a:prstGeom prst="rect">
              <a:avLst/>
            </a:prstGeom>
            <a:solidFill>
              <a:schemeClr val="accent5"/>
            </a:solidFill>
          </p:spPr>
          <p:txBody>
            <a:bodyPr wrap="square" rtlCol="0">
              <a:spAutoFit/>
            </a:bodyPr>
            <a:lstStyle/>
            <a:p>
              <a:r>
                <a:rPr lang="en-GB" dirty="0">
                  <a:solidFill>
                    <a:schemeClr val="bg1"/>
                  </a:solidFill>
                </a:rPr>
                <a:t>Financial</a:t>
              </a:r>
              <a:endParaRPr lang="nl-NL" dirty="0">
                <a:solidFill>
                  <a:schemeClr val="bg1"/>
                </a:solidFill>
              </a:endParaRPr>
            </a:p>
          </p:txBody>
        </p:sp>
        <p:sp>
          <p:nvSpPr>
            <p:cNvPr id="19" name="TextBox 18">
              <a:extLst>
                <a:ext uri="{FF2B5EF4-FFF2-40B4-BE49-F238E27FC236}">
                  <a16:creationId xmlns:a16="http://schemas.microsoft.com/office/drawing/2014/main" id="{E22221C8-20BE-1B8B-77C5-D49E186C7A58}"/>
                </a:ext>
              </a:extLst>
            </p:cNvPr>
            <p:cNvSpPr txBox="1"/>
            <p:nvPr/>
          </p:nvSpPr>
          <p:spPr>
            <a:xfrm>
              <a:off x="9304241" y="3169763"/>
              <a:ext cx="1871472" cy="369332"/>
            </a:xfrm>
            <a:prstGeom prst="rect">
              <a:avLst/>
            </a:prstGeom>
            <a:noFill/>
          </p:spPr>
          <p:txBody>
            <a:bodyPr wrap="square" rtlCol="0">
              <a:spAutoFit/>
            </a:bodyPr>
            <a:lstStyle/>
            <a:p>
              <a:r>
                <a:rPr lang="en-GB" dirty="0">
                  <a:solidFill>
                    <a:schemeClr val="bg1"/>
                  </a:solidFill>
                </a:rPr>
                <a:t>Accessibility</a:t>
              </a:r>
              <a:endParaRPr lang="nl-NL" dirty="0">
                <a:solidFill>
                  <a:schemeClr val="bg1"/>
                </a:solidFill>
              </a:endParaRPr>
            </a:p>
          </p:txBody>
        </p:sp>
        <p:sp>
          <p:nvSpPr>
            <p:cNvPr id="20" name="TextBox 19">
              <a:extLst>
                <a:ext uri="{FF2B5EF4-FFF2-40B4-BE49-F238E27FC236}">
                  <a16:creationId xmlns:a16="http://schemas.microsoft.com/office/drawing/2014/main" id="{1BAEB6FB-7433-7AF2-4A85-27DB77EE3255}"/>
                </a:ext>
              </a:extLst>
            </p:cNvPr>
            <p:cNvSpPr txBox="1"/>
            <p:nvPr/>
          </p:nvSpPr>
          <p:spPr>
            <a:xfrm>
              <a:off x="9566343" y="4221153"/>
              <a:ext cx="1871472" cy="369332"/>
            </a:xfrm>
            <a:prstGeom prst="rect">
              <a:avLst/>
            </a:prstGeom>
            <a:noFill/>
          </p:spPr>
          <p:txBody>
            <a:bodyPr wrap="square" rtlCol="0">
              <a:spAutoFit/>
            </a:bodyPr>
            <a:lstStyle/>
            <a:p>
              <a:r>
                <a:rPr lang="en-GB" dirty="0">
                  <a:solidFill>
                    <a:schemeClr val="bg1"/>
                  </a:solidFill>
                </a:rPr>
                <a:t>Option value</a:t>
              </a:r>
              <a:endParaRPr lang="nl-NL" dirty="0">
                <a:solidFill>
                  <a:schemeClr val="bg1"/>
                </a:solidFill>
              </a:endParaRPr>
            </a:p>
          </p:txBody>
        </p:sp>
        <p:sp>
          <p:nvSpPr>
            <p:cNvPr id="21" name="TextBox 20">
              <a:extLst>
                <a:ext uri="{FF2B5EF4-FFF2-40B4-BE49-F238E27FC236}">
                  <a16:creationId xmlns:a16="http://schemas.microsoft.com/office/drawing/2014/main" id="{818CF17F-ECFE-7A34-CFFD-9D61B4B27E75}"/>
                </a:ext>
              </a:extLst>
            </p:cNvPr>
            <p:cNvSpPr txBox="1"/>
            <p:nvPr/>
          </p:nvSpPr>
          <p:spPr>
            <a:xfrm>
              <a:off x="8833968" y="5206452"/>
              <a:ext cx="1871472" cy="369332"/>
            </a:xfrm>
            <a:prstGeom prst="rect">
              <a:avLst/>
            </a:prstGeom>
            <a:noFill/>
          </p:spPr>
          <p:txBody>
            <a:bodyPr wrap="square" rtlCol="0">
              <a:spAutoFit/>
            </a:bodyPr>
            <a:lstStyle/>
            <a:p>
              <a:r>
                <a:rPr lang="en-GB" dirty="0">
                  <a:solidFill>
                    <a:schemeClr val="bg1"/>
                  </a:solidFill>
                </a:rPr>
                <a:t>Consumer surplus</a:t>
              </a:r>
              <a:endParaRPr lang="nl-NL" dirty="0">
                <a:solidFill>
                  <a:schemeClr val="bg1"/>
                </a:solidFill>
              </a:endParaRPr>
            </a:p>
          </p:txBody>
        </p:sp>
        <p:sp>
          <p:nvSpPr>
            <p:cNvPr id="22" name="TextBox 21">
              <a:extLst>
                <a:ext uri="{FF2B5EF4-FFF2-40B4-BE49-F238E27FC236}">
                  <a16:creationId xmlns:a16="http://schemas.microsoft.com/office/drawing/2014/main" id="{84A7AA4E-0190-05AF-270D-0075D94F44F9}"/>
                </a:ext>
              </a:extLst>
            </p:cNvPr>
            <p:cNvSpPr txBox="1"/>
            <p:nvPr/>
          </p:nvSpPr>
          <p:spPr>
            <a:xfrm>
              <a:off x="7668219" y="6081609"/>
              <a:ext cx="1871472" cy="369332"/>
            </a:xfrm>
            <a:prstGeom prst="rect">
              <a:avLst/>
            </a:prstGeom>
            <a:solidFill>
              <a:schemeClr val="accent5"/>
            </a:solidFill>
          </p:spPr>
          <p:txBody>
            <a:bodyPr wrap="square" rtlCol="0">
              <a:spAutoFit/>
            </a:bodyPr>
            <a:lstStyle/>
            <a:p>
              <a:r>
                <a:rPr lang="en-GB" dirty="0">
                  <a:solidFill>
                    <a:schemeClr val="bg1"/>
                  </a:solidFill>
                </a:rPr>
                <a:t>Safety and health</a:t>
              </a:r>
              <a:endParaRPr lang="nl-NL" dirty="0">
                <a:solidFill>
                  <a:schemeClr val="bg1"/>
                </a:solidFill>
              </a:endParaRPr>
            </a:p>
          </p:txBody>
        </p:sp>
        <p:sp>
          <p:nvSpPr>
            <p:cNvPr id="23" name="TextBox 22">
              <a:extLst>
                <a:ext uri="{FF2B5EF4-FFF2-40B4-BE49-F238E27FC236}">
                  <a16:creationId xmlns:a16="http://schemas.microsoft.com/office/drawing/2014/main" id="{D4D260C7-2356-AF87-6D31-71ECDD59B1A7}"/>
                </a:ext>
              </a:extLst>
            </p:cNvPr>
            <p:cNvSpPr txBox="1"/>
            <p:nvPr/>
          </p:nvSpPr>
          <p:spPr>
            <a:xfrm>
              <a:off x="7486135" y="2520527"/>
              <a:ext cx="1871472" cy="369332"/>
            </a:xfrm>
            <a:prstGeom prst="rect">
              <a:avLst/>
            </a:prstGeom>
            <a:solidFill>
              <a:schemeClr val="accent5"/>
            </a:solidFill>
          </p:spPr>
          <p:txBody>
            <a:bodyPr wrap="square" rtlCol="0">
              <a:spAutoFit/>
            </a:bodyPr>
            <a:lstStyle/>
            <a:p>
              <a:r>
                <a:rPr lang="en-GB" b="1" i="1" u="sng" dirty="0">
                  <a:solidFill>
                    <a:schemeClr val="bg1"/>
                  </a:solidFill>
                </a:rPr>
                <a:t>Environmental</a:t>
              </a:r>
              <a:endParaRPr lang="nl-NL" b="1" i="1" u="sng" dirty="0">
                <a:solidFill>
                  <a:schemeClr val="bg1"/>
                </a:solidFill>
              </a:endParaRPr>
            </a:p>
          </p:txBody>
        </p:sp>
        <p:sp>
          <p:nvSpPr>
            <p:cNvPr id="24" name="TextBox 23">
              <a:extLst>
                <a:ext uri="{FF2B5EF4-FFF2-40B4-BE49-F238E27FC236}">
                  <a16:creationId xmlns:a16="http://schemas.microsoft.com/office/drawing/2014/main" id="{48277363-86E6-6864-E55C-31AEE61CD2BB}"/>
                </a:ext>
              </a:extLst>
            </p:cNvPr>
            <p:cNvSpPr txBox="1"/>
            <p:nvPr/>
          </p:nvSpPr>
          <p:spPr>
            <a:xfrm>
              <a:off x="5930131" y="4362647"/>
              <a:ext cx="1375925" cy="369332"/>
            </a:xfrm>
            <a:prstGeom prst="rect">
              <a:avLst/>
            </a:prstGeom>
            <a:solidFill>
              <a:schemeClr val="accent5"/>
            </a:solidFill>
          </p:spPr>
          <p:txBody>
            <a:bodyPr wrap="square" rtlCol="0">
              <a:spAutoFit/>
            </a:bodyPr>
            <a:lstStyle/>
            <a:p>
              <a:r>
                <a:rPr lang="en-GB" dirty="0">
                  <a:solidFill>
                    <a:schemeClr val="bg1"/>
                  </a:solidFill>
                </a:rPr>
                <a:t>Robustness</a:t>
              </a:r>
              <a:endParaRPr lang="nl-NL" dirty="0">
                <a:solidFill>
                  <a:schemeClr val="bg1"/>
                </a:solidFill>
              </a:endParaRPr>
            </a:p>
          </p:txBody>
        </p:sp>
        <p:sp>
          <p:nvSpPr>
            <p:cNvPr id="25" name="TextBox 24">
              <a:extLst>
                <a:ext uri="{FF2B5EF4-FFF2-40B4-BE49-F238E27FC236}">
                  <a16:creationId xmlns:a16="http://schemas.microsoft.com/office/drawing/2014/main" id="{F852AF74-9CE6-85D4-D8BA-93D067EAADF3}"/>
                </a:ext>
              </a:extLst>
            </p:cNvPr>
            <p:cNvSpPr txBox="1"/>
            <p:nvPr/>
          </p:nvSpPr>
          <p:spPr>
            <a:xfrm>
              <a:off x="6269355" y="3256921"/>
              <a:ext cx="1871472" cy="369332"/>
            </a:xfrm>
            <a:prstGeom prst="rect">
              <a:avLst/>
            </a:prstGeom>
            <a:solidFill>
              <a:schemeClr val="accent5"/>
            </a:solidFill>
          </p:spPr>
          <p:txBody>
            <a:bodyPr wrap="square" rtlCol="0">
              <a:spAutoFit/>
            </a:bodyPr>
            <a:lstStyle/>
            <a:p>
              <a:r>
                <a:rPr lang="en-GB" dirty="0">
                  <a:solidFill>
                    <a:schemeClr val="bg1"/>
                  </a:solidFill>
                </a:rPr>
                <a:t>Fairness</a:t>
              </a:r>
              <a:endParaRPr lang="nl-NL" dirty="0">
                <a:solidFill>
                  <a:schemeClr val="bg1"/>
                </a:solidFill>
              </a:endParaRPr>
            </a:p>
          </p:txBody>
        </p:sp>
      </p:grpSp>
    </p:spTree>
    <p:extLst>
      <p:ext uri="{BB962C8B-B14F-4D97-AF65-F5344CB8AC3E}">
        <p14:creationId xmlns:p14="http://schemas.microsoft.com/office/powerpoint/2010/main" val="403161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5C4B0-5736-6C50-C599-A015A623CFE2}"/>
              </a:ext>
            </a:extLst>
          </p:cNvPr>
          <p:cNvSpPr>
            <a:spLocks noGrp="1"/>
          </p:cNvSpPr>
          <p:nvPr>
            <p:ph type="title"/>
          </p:nvPr>
        </p:nvSpPr>
        <p:spPr/>
        <p:txBody>
          <a:bodyPr>
            <a:normAutofit/>
          </a:bodyPr>
          <a:lstStyle/>
          <a:p>
            <a:r>
              <a:rPr lang="en-GB" sz="4000" dirty="0">
                <a:solidFill>
                  <a:srgbClr val="00B0F0"/>
                </a:solidFill>
                <a:latin typeface="+mj-lt"/>
              </a:rPr>
              <a:t>Evaluating the impact of land use on travel behaviour: indicators</a:t>
            </a:r>
            <a:endParaRPr lang="en-GB" sz="4000" dirty="0">
              <a:solidFill>
                <a:srgbClr val="00B0F0"/>
              </a:solidFill>
            </a:endParaRPr>
          </a:p>
        </p:txBody>
      </p:sp>
      <p:sp>
        <p:nvSpPr>
          <p:cNvPr id="3" name="Tijdelijke aanduiding voor inhoud 2">
            <a:extLst>
              <a:ext uri="{FF2B5EF4-FFF2-40B4-BE49-F238E27FC236}">
                <a16:creationId xmlns:a16="http://schemas.microsoft.com/office/drawing/2014/main" id="{DABAEC90-B6CB-7D1F-84EF-9E7A2BABF417}"/>
              </a:ext>
            </a:extLst>
          </p:cNvPr>
          <p:cNvSpPr>
            <a:spLocks noGrp="1"/>
          </p:cNvSpPr>
          <p:nvPr>
            <p:ph idx="1"/>
          </p:nvPr>
        </p:nvSpPr>
        <p:spPr>
          <a:xfrm>
            <a:off x="954942" y="1690688"/>
            <a:ext cx="4320330" cy="5325932"/>
          </a:xfrm>
        </p:spPr>
        <p:txBody>
          <a:bodyPr>
            <a:normAutofit/>
          </a:bodyPr>
          <a:lstStyle/>
          <a:p>
            <a:pPr marL="0" indent="0">
              <a:buNone/>
            </a:pPr>
            <a:r>
              <a:rPr lang="en-GB" sz="2000" b="1" i="1" dirty="0">
                <a:latin typeface="+mj-lt"/>
              </a:rPr>
              <a:t>Accessibility impacts</a:t>
            </a:r>
          </a:p>
          <a:p>
            <a:pPr marL="0" indent="0">
              <a:buNone/>
            </a:pPr>
            <a:r>
              <a:rPr lang="en-GB" sz="1800" dirty="0">
                <a:latin typeface="+mj-lt"/>
              </a:rPr>
              <a:t>Not considered in most studies.</a:t>
            </a:r>
          </a:p>
          <a:p>
            <a:pPr marL="0" indent="0">
              <a:buNone/>
            </a:pPr>
            <a:r>
              <a:rPr lang="en-GB" sz="1800" dirty="0">
                <a:latin typeface="+mj-lt"/>
              </a:rPr>
              <a:t>Accessibility describes the extent the system enables people to travel between locations they want to visit and thereby participate in the activities desired</a:t>
            </a:r>
          </a:p>
          <a:p>
            <a:pPr marL="0" indent="0">
              <a:buNone/>
            </a:pPr>
            <a:r>
              <a:rPr lang="en-GB" sz="1800" dirty="0">
                <a:latin typeface="+mj-lt"/>
                <a:sym typeface="Wingdings" panose="05000000000000000000" pitchFamily="2" charset="2"/>
              </a:rPr>
              <a:t>Examples of</a:t>
            </a:r>
            <a:r>
              <a:rPr lang="en-GB" sz="1800" dirty="0">
                <a:latin typeface="+mj-lt"/>
              </a:rPr>
              <a:t> indicators (see also </a:t>
            </a:r>
            <a:r>
              <a:rPr lang="en-GB" sz="1800" dirty="0" err="1">
                <a:latin typeface="+mj-lt"/>
              </a:rPr>
              <a:t>ch.</a:t>
            </a:r>
            <a:r>
              <a:rPr lang="en-GB" sz="1800" dirty="0">
                <a:latin typeface="+mj-lt"/>
              </a:rPr>
              <a:t> 9):</a:t>
            </a:r>
          </a:p>
          <a:p>
            <a:r>
              <a:rPr lang="en-GB" sz="1800" dirty="0">
                <a:latin typeface="+mj-lt"/>
              </a:rPr>
              <a:t>From geography: potential accessibility, time–space related accessibility indicators</a:t>
            </a:r>
          </a:p>
          <a:p>
            <a:r>
              <a:rPr lang="en-GB" sz="1800" dirty="0">
                <a:latin typeface="+mj-lt"/>
              </a:rPr>
              <a:t>Utility-based indicators (see </a:t>
            </a:r>
            <a:r>
              <a:rPr lang="en-GB" sz="1800" dirty="0" err="1">
                <a:latin typeface="+mj-lt"/>
              </a:rPr>
              <a:t>Geurs</a:t>
            </a:r>
            <a:r>
              <a:rPr lang="en-GB" sz="1800" dirty="0">
                <a:latin typeface="+mj-lt"/>
              </a:rPr>
              <a:t> and van Wee, 2004, for a literature review of accessibility indicators) </a:t>
            </a:r>
          </a:p>
          <a:p>
            <a:r>
              <a:rPr lang="en-GB" sz="1800" dirty="0">
                <a:latin typeface="+mj-lt"/>
              </a:rPr>
              <a:t>Travel time indicators (e.g. </a:t>
            </a:r>
            <a:r>
              <a:rPr lang="en-GB" sz="1800" dirty="0" err="1">
                <a:latin typeface="+mj-lt"/>
              </a:rPr>
              <a:t>Schwanen</a:t>
            </a:r>
            <a:r>
              <a:rPr lang="en-GB" sz="1800" dirty="0">
                <a:latin typeface="+mj-lt"/>
              </a:rPr>
              <a:t> et al., 2002)</a:t>
            </a:r>
            <a:endParaRPr lang="en-GB" sz="2400" dirty="0">
              <a:latin typeface="+mj-lt"/>
            </a:endParaRPr>
          </a:p>
        </p:txBody>
      </p:sp>
      <p:sp>
        <p:nvSpPr>
          <p:cNvPr id="8" name="Tekstvak 7">
            <a:extLst>
              <a:ext uri="{FF2B5EF4-FFF2-40B4-BE49-F238E27FC236}">
                <a16:creationId xmlns:a16="http://schemas.microsoft.com/office/drawing/2014/main" id="{AECEB416-D10F-F023-19BC-FE7FAF139674}"/>
              </a:ext>
            </a:extLst>
          </p:cNvPr>
          <p:cNvSpPr txBox="1"/>
          <p:nvPr/>
        </p:nvSpPr>
        <p:spPr>
          <a:xfrm>
            <a:off x="954942" y="6145928"/>
            <a:ext cx="5934633" cy="646331"/>
          </a:xfrm>
          <a:prstGeom prst="rect">
            <a:avLst/>
          </a:prstGeom>
          <a:noFill/>
        </p:spPr>
        <p:txBody>
          <a:bodyPr wrap="square">
            <a:spAutoFit/>
          </a:bodyPr>
          <a:lstStyle/>
          <a:p>
            <a:r>
              <a:rPr lang="en-GB" sz="900" dirty="0"/>
              <a:t>1) </a:t>
            </a:r>
            <a:r>
              <a:rPr lang="en-US" sz="900" dirty="0" err="1"/>
              <a:t>Geurs</a:t>
            </a:r>
            <a:r>
              <a:rPr lang="en-US" sz="900" dirty="0"/>
              <a:t>, K. T., &amp; Van Wee, B. (2004). Accessibility evaluation of land-use and transport strategies: review and research directions. Journal of Transport geography, 12(2), 127-140.</a:t>
            </a:r>
            <a:br>
              <a:rPr lang="en-US" sz="900" dirty="0"/>
            </a:br>
            <a:r>
              <a:rPr lang="en-GB" sz="900" dirty="0"/>
              <a:t>2) </a:t>
            </a:r>
            <a:r>
              <a:rPr lang="en-US" sz="900" dirty="0" err="1"/>
              <a:t>Schwanen</a:t>
            </a:r>
            <a:r>
              <a:rPr lang="en-US" sz="900" dirty="0"/>
              <a:t>, T., </a:t>
            </a:r>
            <a:r>
              <a:rPr lang="en-US" sz="900" dirty="0" err="1"/>
              <a:t>Dijst</a:t>
            </a:r>
            <a:r>
              <a:rPr lang="en-US" sz="900" dirty="0"/>
              <a:t>, M., &amp; Dieleman, F. M. (2002). A microlevel analysis of residential context and travel time. Environment and Planning A, 34(8), 1487-1507.</a:t>
            </a:r>
            <a:r>
              <a:rPr lang="en-GB" sz="900" dirty="0"/>
              <a:t>.</a:t>
            </a:r>
          </a:p>
        </p:txBody>
      </p:sp>
      <p:grpSp>
        <p:nvGrpSpPr>
          <p:cNvPr id="5" name="Group 4">
            <a:extLst>
              <a:ext uri="{FF2B5EF4-FFF2-40B4-BE49-F238E27FC236}">
                <a16:creationId xmlns:a16="http://schemas.microsoft.com/office/drawing/2014/main" id="{B514B6A1-9B47-740F-50E2-B03FB8794BAA}"/>
              </a:ext>
            </a:extLst>
          </p:cNvPr>
          <p:cNvGrpSpPr/>
          <p:nvPr/>
        </p:nvGrpSpPr>
        <p:grpSpPr>
          <a:xfrm>
            <a:off x="5856979" y="2214410"/>
            <a:ext cx="5580836" cy="4478998"/>
            <a:chOff x="5856979" y="2214410"/>
            <a:chExt cx="5580836" cy="4478998"/>
          </a:xfrm>
        </p:grpSpPr>
        <p:sp>
          <p:nvSpPr>
            <p:cNvPr id="7" name="Oval 6">
              <a:extLst>
                <a:ext uri="{FF2B5EF4-FFF2-40B4-BE49-F238E27FC236}">
                  <a16:creationId xmlns:a16="http://schemas.microsoft.com/office/drawing/2014/main" id="{7E49BFDB-5609-AB7F-95AA-4C6C38393A78}"/>
                </a:ext>
              </a:extLst>
            </p:cNvPr>
            <p:cNvSpPr/>
            <p:nvPr/>
          </p:nvSpPr>
          <p:spPr>
            <a:xfrm>
              <a:off x="5856979" y="2214410"/>
              <a:ext cx="5109972" cy="447899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Indicators</a:t>
              </a:r>
              <a:endParaRPr lang="nl-NL" sz="2800" b="1" dirty="0"/>
            </a:p>
          </p:txBody>
        </p:sp>
        <p:sp>
          <p:nvSpPr>
            <p:cNvPr id="9" name="TextBox 8">
              <a:extLst>
                <a:ext uri="{FF2B5EF4-FFF2-40B4-BE49-F238E27FC236}">
                  <a16:creationId xmlns:a16="http://schemas.microsoft.com/office/drawing/2014/main" id="{16A4C5B6-2C85-9F81-DAFF-82C3F701D1CB}"/>
                </a:ext>
              </a:extLst>
            </p:cNvPr>
            <p:cNvSpPr txBox="1"/>
            <p:nvPr/>
          </p:nvSpPr>
          <p:spPr>
            <a:xfrm>
              <a:off x="6334771" y="5353724"/>
              <a:ext cx="1871472" cy="369332"/>
            </a:xfrm>
            <a:prstGeom prst="rect">
              <a:avLst/>
            </a:prstGeom>
            <a:solidFill>
              <a:schemeClr val="accent5"/>
            </a:solidFill>
          </p:spPr>
          <p:txBody>
            <a:bodyPr wrap="square" rtlCol="0">
              <a:spAutoFit/>
            </a:bodyPr>
            <a:lstStyle/>
            <a:p>
              <a:r>
                <a:rPr lang="en-GB" dirty="0">
                  <a:solidFill>
                    <a:schemeClr val="bg1"/>
                  </a:solidFill>
                </a:rPr>
                <a:t>Financial</a:t>
              </a:r>
              <a:endParaRPr lang="nl-NL" dirty="0">
                <a:solidFill>
                  <a:schemeClr val="bg1"/>
                </a:solidFill>
              </a:endParaRPr>
            </a:p>
          </p:txBody>
        </p:sp>
        <p:sp>
          <p:nvSpPr>
            <p:cNvPr id="10" name="TextBox 9">
              <a:extLst>
                <a:ext uri="{FF2B5EF4-FFF2-40B4-BE49-F238E27FC236}">
                  <a16:creationId xmlns:a16="http://schemas.microsoft.com/office/drawing/2014/main" id="{70027006-A974-6792-33AA-39763A43FCE2}"/>
                </a:ext>
              </a:extLst>
            </p:cNvPr>
            <p:cNvSpPr txBox="1"/>
            <p:nvPr/>
          </p:nvSpPr>
          <p:spPr>
            <a:xfrm>
              <a:off x="9304241" y="3169763"/>
              <a:ext cx="1871472" cy="369332"/>
            </a:xfrm>
            <a:prstGeom prst="rect">
              <a:avLst/>
            </a:prstGeom>
            <a:noFill/>
          </p:spPr>
          <p:txBody>
            <a:bodyPr wrap="square" rtlCol="0">
              <a:spAutoFit/>
            </a:bodyPr>
            <a:lstStyle/>
            <a:p>
              <a:r>
                <a:rPr lang="en-GB" b="1" i="1" u="sng" dirty="0">
                  <a:solidFill>
                    <a:schemeClr val="bg1"/>
                  </a:solidFill>
                </a:rPr>
                <a:t>Accessibility</a:t>
              </a:r>
              <a:endParaRPr lang="nl-NL" b="1" i="1" u="sng" dirty="0">
                <a:solidFill>
                  <a:schemeClr val="bg1"/>
                </a:solidFill>
              </a:endParaRPr>
            </a:p>
          </p:txBody>
        </p:sp>
        <p:sp>
          <p:nvSpPr>
            <p:cNvPr id="11" name="TextBox 10">
              <a:extLst>
                <a:ext uri="{FF2B5EF4-FFF2-40B4-BE49-F238E27FC236}">
                  <a16:creationId xmlns:a16="http://schemas.microsoft.com/office/drawing/2014/main" id="{41890FF9-24AD-109A-C174-B043FC434642}"/>
                </a:ext>
              </a:extLst>
            </p:cNvPr>
            <p:cNvSpPr txBox="1"/>
            <p:nvPr/>
          </p:nvSpPr>
          <p:spPr>
            <a:xfrm>
              <a:off x="9566343" y="4221153"/>
              <a:ext cx="1871472" cy="369332"/>
            </a:xfrm>
            <a:prstGeom prst="rect">
              <a:avLst/>
            </a:prstGeom>
            <a:noFill/>
          </p:spPr>
          <p:txBody>
            <a:bodyPr wrap="square" rtlCol="0">
              <a:spAutoFit/>
            </a:bodyPr>
            <a:lstStyle/>
            <a:p>
              <a:r>
                <a:rPr lang="en-GB" dirty="0">
                  <a:solidFill>
                    <a:schemeClr val="bg1"/>
                  </a:solidFill>
                </a:rPr>
                <a:t>Option value</a:t>
              </a:r>
              <a:endParaRPr lang="nl-NL" dirty="0">
                <a:solidFill>
                  <a:schemeClr val="bg1"/>
                </a:solidFill>
              </a:endParaRPr>
            </a:p>
          </p:txBody>
        </p:sp>
        <p:sp>
          <p:nvSpPr>
            <p:cNvPr id="12" name="TextBox 11">
              <a:extLst>
                <a:ext uri="{FF2B5EF4-FFF2-40B4-BE49-F238E27FC236}">
                  <a16:creationId xmlns:a16="http://schemas.microsoft.com/office/drawing/2014/main" id="{C826A37F-C2FB-44FD-1B1A-ED25D4AA355B}"/>
                </a:ext>
              </a:extLst>
            </p:cNvPr>
            <p:cNvSpPr txBox="1"/>
            <p:nvPr/>
          </p:nvSpPr>
          <p:spPr>
            <a:xfrm>
              <a:off x="8833968" y="5206452"/>
              <a:ext cx="1871472" cy="369332"/>
            </a:xfrm>
            <a:prstGeom prst="rect">
              <a:avLst/>
            </a:prstGeom>
            <a:noFill/>
          </p:spPr>
          <p:txBody>
            <a:bodyPr wrap="square" rtlCol="0">
              <a:spAutoFit/>
            </a:bodyPr>
            <a:lstStyle/>
            <a:p>
              <a:r>
                <a:rPr lang="en-GB" dirty="0">
                  <a:solidFill>
                    <a:schemeClr val="bg1"/>
                  </a:solidFill>
                </a:rPr>
                <a:t>Consumer surplus</a:t>
              </a:r>
              <a:endParaRPr lang="nl-NL" dirty="0">
                <a:solidFill>
                  <a:schemeClr val="bg1"/>
                </a:solidFill>
              </a:endParaRPr>
            </a:p>
          </p:txBody>
        </p:sp>
        <p:sp>
          <p:nvSpPr>
            <p:cNvPr id="13" name="TextBox 12">
              <a:extLst>
                <a:ext uri="{FF2B5EF4-FFF2-40B4-BE49-F238E27FC236}">
                  <a16:creationId xmlns:a16="http://schemas.microsoft.com/office/drawing/2014/main" id="{32A1E95F-D20A-7E0F-BDA6-6C84DB2EDC76}"/>
                </a:ext>
              </a:extLst>
            </p:cNvPr>
            <p:cNvSpPr txBox="1"/>
            <p:nvPr/>
          </p:nvSpPr>
          <p:spPr>
            <a:xfrm>
              <a:off x="7668219" y="6081609"/>
              <a:ext cx="1871472" cy="369332"/>
            </a:xfrm>
            <a:prstGeom prst="rect">
              <a:avLst/>
            </a:prstGeom>
            <a:solidFill>
              <a:schemeClr val="accent5"/>
            </a:solidFill>
          </p:spPr>
          <p:txBody>
            <a:bodyPr wrap="square" rtlCol="0">
              <a:spAutoFit/>
            </a:bodyPr>
            <a:lstStyle/>
            <a:p>
              <a:r>
                <a:rPr lang="en-GB" dirty="0">
                  <a:solidFill>
                    <a:schemeClr val="bg1"/>
                  </a:solidFill>
                </a:rPr>
                <a:t>Safety and health</a:t>
              </a:r>
              <a:endParaRPr lang="nl-NL" dirty="0">
                <a:solidFill>
                  <a:schemeClr val="bg1"/>
                </a:solidFill>
              </a:endParaRPr>
            </a:p>
          </p:txBody>
        </p:sp>
        <p:sp>
          <p:nvSpPr>
            <p:cNvPr id="14" name="TextBox 13">
              <a:extLst>
                <a:ext uri="{FF2B5EF4-FFF2-40B4-BE49-F238E27FC236}">
                  <a16:creationId xmlns:a16="http://schemas.microsoft.com/office/drawing/2014/main" id="{DC147FDD-9421-D110-AEAE-F9E7FF94E8F6}"/>
                </a:ext>
              </a:extLst>
            </p:cNvPr>
            <p:cNvSpPr txBox="1"/>
            <p:nvPr/>
          </p:nvSpPr>
          <p:spPr>
            <a:xfrm>
              <a:off x="7486135" y="2520527"/>
              <a:ext cx="1871472" cy="369332"/>
            </a:xfrm>
            <a:prstGeom prst="rect">
              <a:avLst/>
            </a:prstGeom>
            <a:solidFill>
              <a:schemeClr val="accent5"/>
            </a:solidFill>
          </p:spPr>
          <p:txBody>
            <a:bodyPr wrap="square" rtlCol="0">
              <a:spAutoFit/>
            </a:bodyPr>
            <a:lstStyle/>
            <a:p>
              <a:r>
                <a:rPr lang="en-GB" dirty="0">
                  <a:solidFill>
                    <a:schemeClr val="bg1"/>
                  </a:solidFill>
                </a:rPr>
                <a:t>Environmental</a:t>
              </a:r>
              <a:endParaRPr lang="nl-NL" dirty="0">
                <a:solidFill>
                  <a:schemeClr val="bg1"/>
                </a:solidFill>
              </a:endParaRPr>
            </a:p>
          </p:txBody>
        </p:sp>
        <p:sp>
          <p:nvSpPr>
            <p:cNvPr id="15" name="TextBox 14">
              <a:extLst>
                <a:ext uri="{FF2B5EF4-FFF2-40B4-BE49-F238E27FC236}">
                  <a16:creationId xmlns:a16="http://schemas.microsoft.com/office/drawing/2014/main" id="{1D173387-DE33-E46A-32C9-8931BD2F08C7}"/>
                </a:ext>
              </a:extLst>
            </p:cNvPr>
            <p:cNvSpPr txBox="1"/>
            <p:nvPr/>
          </p:nvSpPr>
          <p:spPr>
            <a:xfrm>
              <a:off x="5930131" y="4362647"/>
              <a:ext cx="1375925" cy="369332"/>
            </a:xfrm>
            <a:prstGeom prst="rect">
              <a:avLst/>
            </a:prstGeom>
            <a:solidFill>
              <a:schemeClr val="accent5"/>
            </a:solidFill>
          </p:spPr>
          <p:txBody>
            <a:bodyPr wrap="square" rtlCol="0">
              <a:spAutoFit/>
            </a:bodyPr>
            <a:lstStyle/>
            <a:p>
              <a:r>
                <a:rPr lang="en-GB" dirty="0">
                  <a:solidFill>
                    <a:schemeClr val="bg1"/>
                  </a:solidFill>
                </a:rPr>
                <a:t>Robustness</a:t>
              </a:r>
              <a:endParaRPr lang="nl-NL" dirty="0">
                <a:solidFill>
                  <a:schemeClr val="bg1"/>
                </a:solidFill>
              </a:endParaRPr>
            </a:p>
          </p:txBody>
        </p:sp>
        <p:sp>
          <p:nvSpPr>
            <p:cNvPr id="16" name="TextBox 15">
              <a:extLst>
                <a:ext uri="{FF2B5EF4-FFF2-40B4-BE49-F238E27FC236}">
                  <a16:creationId xmlns:a16="http://schemas.microsoft.com/office/drawing/2014/main" id="{6D550C4E-B0CB-83D2-9102-FDC757788BD3}"/>
                </a:ext>
              </a:extLst>
            </p:cNvPr>
            <p:cNvSpPr txBox="1"/>
            <p:nvPr/>
          </p:nvSpPr>
          <p:spPr>
            <a:xfrm>
              <a:off x="6269355" y="3256921"/>
              <a:ext cx="1871472" cy="369332"/>
            </a:xfrm>
            <a:prstGeom prst="rect">
              <a:avLst/>
            </a:prstGeom>
            <a:solidFill>
              <a:schemeClr val="accent5"/>
            </a:solidFill>
          </p:spPr>
          <p:txBody>
            <a:bodyPr wrap="square" rtlCol="0">
              <a:spAutoFit/>
            </a:bodyPr>
            <a:lstStyle/>
            <a:p>
              <a:r>
                <a:rPr lang="en-GB" dirty="0">
                  <a:solidFill>
                    <a:schemeClr val="bg1"/>
                  </a:solidFill>
                </a:rPr>
                <a:t>Fairness</a:t>
              </a:r>
              <a:endParaRPr lang="nl-NL" dirty="0">
                <a:solidFill>
                  <a:schemeClr val="bg1"/>
                </a:solidFill>
              </a:endParaRPr>
            </a:p>
          </p:txBody>
        </p:sp>
      </p:grpSp>
    </p:spTree>
    <p:extLst>
      <p:ext uri="{BB962C8B-B14F-4D97-AF65-F5344CB8AC3E}">
        <p14:creationId xmlns:p14="http://schemas.microsoft.com/office/powerpoint/2010/main" val="4231894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5C4B0-5736-6C50-C599-A015A623CFE2}"/>
              </a:ext>
            </a:extLst>
          </p:cNvPr>
          <p:cNvSpPr>
            <a:spLocks noGrp="1"/>
          </p:cNvSpPr>
          <p:nvPr>
            <p:ph type="title"/>
          </p:nvPr>
        </p:nvSpPr>
        <p:spPr/>
        <p:txBody>
          <a:bodyPr>
            <a:normAutofit/>
          </a:bodyPr>
          <a:lstStyle/>
          <a:p>
            <a:r>
              <a:rPr lang="en-GB" sz="4000" dirty="0">
                <a:solidFill>
                  <a:srgbClr val="00B0F0"/>
                </a:solidFill>
                <a:latin typeface="+mj-lt"/>
              </a:rPr>
              <a:t>Evaluating the impact of land use on travel behaviour: indicators</a:t>
            </a:r>
            <a:endParaRPr lang="en-GB" sz="4000" dirty="0">
              <a:solidFill>
                <a:srgbClr val="00B0F0"/>
              </a:solidFill>
            </a:endParaRPr>
          </a:p>
        </p:txBody>
      </p:sp>
      <p:sp>
        <p:nvSpPr>
          <p:cNvPr id="3" name="Tijdelijke aanduiding voor inhoud 2">
            <a:extLst>
              <a:ext uri="{FF2B5EF4-FFF2-40B4-BE49-F238E27FC236}">
                <a16:creationId xmlns:a16="http://schemas.microsoft.com/office/drawing/2014/main" id="{DABAEC90-B6CB-7D1F-84EF-9E7A2BABF417}"/>
              </a:ext>
            </a:extLst>
          </p:cNvPr>
          <p:cNvSpPr>
            <a:spLocks noGrp="1"/>
          </p:cNvSpPr>
          <p:nvPr>
            <p:ph idx="1"/>
          </p:nvPr>
        </p:nvSpPr>
        <p:spPr>
          <a:xfrm>
            <a:off x="972866" y="1800416"/>
            <a:ext cx="4320330" cy="4351338"/>
          </a:xfrm>
        </p:spPr>
        <p:txBody>
          <a:bodyPr>
            <a:normAutofit lnSpcReduction="10000"/>
          </a:bodyPr>
          <a:lstStyle/>
          <a:p>
            <a:pPr marL="0" indent="0">
              <a:buNone/>
            </a:pPr>
            <a:r>
              <a:rPr lang="en-GB" sz="2000" b="1" i="1" dirty="0">
                <a:latin typeface="+mj-lt"/>
              </a:rPr>
              <a:t>The option value captures non-user benefits</a:t>
            </a:r>
            <a:r>
              <a:rPr lang="en-GB" sz="2000" i="1" dirty="0">
                <a:latin typeface="+mj-lt"/>
              </a:rPr>
              <a:t> </a:t>
            </a:r>
          </a:p>
          <a:p>
            <a:pPr marL="0" indent="0">
              <a:buNone/>
            </a:pPr>
            <a:r>
              <a:rPr lang="en-GB" sz="2000" dirty="0">
                <a:latin typeface="+mj-lt"/>
              </a:rPr>
              <a:t>The option value is the individual’s valuation of the opportunity to be able to use a particular transport mode or piece of infrastructure in the future that is not being used in the present, or the option to have access to a specific destination that is currently not visited.</a:t>
            </a:r>
          </a:p>
          <a:p>
            <a:pPr marL="0" indent="0">
              <a:buNone/>
            </a:pPr>
            <a:r>
              <a:rPr lang="en-GB" sz="2000" dirty="0">
                <a:latin typeface="+mj-lt"/>
              </a:rPr>
              <a:t>E.g., car user may value access to PT, if their car breaks down.</a:t>
            </a:r>
          </a:p>
          <a:p>
            <a:pPr marL="0" indent="0">
              <a:buNone/>
            </a:pPr>
            <a:r>
              <a:rPr lang="en-GB" sz="2000" dirty="0">
                <a:latin typeface="+mj-lt"/>
              </a:rPr>
              <a:t>Current evaluations focus on user benefits only, but, if non-user benefits are relevant, then the option value may be important.</a:t>
            </a:r>
          </a:p>
          <a:p>
            <a:endParaRPr lang="en-GB" sz="2400" dirty="0">
              <a:latin typeface="+mj-lt"/>
            </a:endParaRPr>
          </a:p>
        </p:txBody>
      </p:sp>
      <p:grpSp>
        <p:nvGrpSpPr>
          <p:cNvPr id="4" name="Group 3">
            <a:extLst>
              <a:ext uri="{FF2B5EF4-FFF2-40B4-BE49-F238E27FC236}">
                <a16:creationId xmlns:a16="http://schemas.microsoft.com/office/drawing/2014/main" id="{99BFD30C-ABFB-AF2E-5347-6B248280BBFD}"/>
              </a:ext>
            </a:extLst>
          </p:cNvPr>
          <p:cNvGrpSpPr/>
          <p:nvPr/>
        </p:nvGrpSpPr>
        <p:grpSpPr>
          <a:xfrm>
            <a:off x="5856979" y="2214410"/>
            <a:ext cx="5580836" cy="4478998"/>
            <a:chOff x="5856979" y="2214410"/>
            <a:chExt cx="5580836" cy="4478998"/>
          </a:xfrm>
        </p:grpSpPr>
        <p:sp>
          <p:nvSpPr>
            <p:cNvPr id="7" name="Oval 6">
              <a:extLst>
                <a:ext uri="{FF2B5EF4-FFF2-40B4-BE49-F238E27FC236}">
                  <a16:creationId xmlns:a16="http://schemas.microsoft.com/office/drawing/2014/main" id="{932D8263-D5CC-23E6-0B59-4F41BBFEFD04}"/>
                </a:ext>
              </a:extLst>
            </p:cNvPr>
            <p:cNvSpPr/>
            <p:nvPr/>
          </p:nvSpPr>
          <p:spPr>
            <a:xfrm>
              <a:off x="5856979" y="2214410"/>
              <a:ext cx="5109972" cy="447899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Indicators</a:t>
              </a:r>
              <a:endParaRPr lang="nl-NL" sz="2800" b="1" dirty="0"/>
            </a:p>
          </p:txBody>
        </p:sp>
        <p:sp>
          <p:nvSpPr>
            <p:cNvPr id="8" name="TextBox 7">
              <a:extLst>
                <a:ext uri="{FF2B5EF4-FFF2-40B4-BE49-F238E27FC236}">
                  <a16:creationId xmlns:a16="http://schemas.microsoft.com/office/drawing/2014/main" id="{1420AC45-3692-0A07-5064-72575826D032}"/>
                </a:ext>
              </a:extLst>
            </p:cNvPr>
            <p:cNvSpPr txBox="1"/>
            <p:nvPr/>
          </p:nvSpPr>
          <p:spPr>
            <a:xfrm>
              <a:off x="6334771" y="5353724"/>
              <a:ext cx="1871472" cy="369332"/>
            </a:xfrm>
            <a:prstGeom prst="rect">
              <a:avLst/>
            </a:prstGeom>
            <a:solidFill>
              <a:schemeClr val="accent5"/>
            </a:solidFill>
          </p:spPr>
          <p:txBody>
            <a:bodyPr wrap="square" rtlCol="0">
              <a:spAutoFit/>
            </a:bodyPr>
            <a:lstStyle/>
            <a:p>
              <a:r>
                <a:rPr lang="en-GB" dirty="0">
                  <a:solidFill>
                    <a:schemeClr val="bg1"/>
                  </a:solidFill>
                </a:rPr>
                <a:t>Financial</a:t>
              </a:r>
              <a:endParaRPr lang="nl-NL" dirty="0">
                <a:solidFill>
                  <a:schemeClr val="bg1"/>
                </a:solidFill>
              </a:endParaRPr>
            </a:p>
          </p:txBody>
        </p:sp>
        <p:sp>
          <p:nvSpPr>
            <p:cNvPr id="9" name="TextBox 8">
              <a:extLst>
                <a:ext uri="{FF2B5EF4-FFF2-40B4-BE49-F238E27FC236}">
                  <a16:creationId xmlns:a16="http://schemas.microsoft.com/office/drawing/2014/main" id="{874DF5BA-5C08-2506-0FE0-C416800765DA}"/>
                </a:ext>
              </a:extLst>
            </p:cNvPr>
            <p:cNvSpPr txBox="1"/>
            <p:nvPr/>
          </p:nvSpPr>
          <p:spPr>
            <a:xfrm>
              <a:off x="9304241" y="3169763"/>
              <a:ext cx="1871472" cy="369332"/>
            </a:xfrm>
            <a:prstGeom prst="rect">
              <a:avLst/>
            </a:prstGeom>
            <a:noFill/>
          </p:spPr>
          <p:txBody>
            <a:bodyPr wrap="square" rtlCol="0">
              <a:spAutoFit/>
            </a:bodyPr>
            <a:lstStyle/>
            <a:p>
              <a:r>
                <a:rPr lang="en-GB" dirty="0">
                  <a:solidFill>
                    <a:schemeClr val="bg1"/>
                  </a:solidFill>
                </a:rPr>
                <a:t>Accessibility</a:t>
              </a:r>
              <a:endParaRPr lang="nl-NL" dirty="0">
                <a:solidFill>
                  <a:schemeClr val="bg1"/>
                </a:solidFill>
              </a:endParaRPr>
            </a:p>
          </p:txBody>
        </p:sp>
        <p:sp>
          <p:nvSpPr>
            <p:cNvPr id="10" name="TextBox 9">
              <a:extLst>
                <a:ext uri="{FF2B5EF4-FFF2-40B4-BE49-F238E27FC236}">
                  <a16:creationId xmlns:a16="http://schemas.microsoft.com/office/drawing/2014/main" id="{1BEF003B-56F9-E7CD-2DD9-C9C6249F60B8}"/>
                </a:ext>
              </a:extLst>
            </p:cNvPr>
            <p:cNvSpPr txBox="1"/>
            <p:nvPr/>
          </p:nvSpPr>
          <p:spPr>
            <a:xfrm>
              <a:off x="9566343" y="4221153"/>
              <a:ext cx="1871472" cy="369332"/>
            </a:xfrm>
            <a:prstGeom prst="rect">
              <a:avLst/>
            </a:prstGeom>
            <a:noFill/>
          </p:spPr>
          <p:txBody>
            <a:bodyPr wrap="square" rtlCol="0">
              <a:spAutoFit/>
            </a:bodyPr>
            <a:lstStyle/>
            <a:p>
              <a:r>
                <a:rPr lang="en-GB" b="1" i="1" u="sng" dirty="0">
                  <a:solidFill>
                    <a:schemeClr val="bg1"/>
                  </a:solidFill>
                </a:rPr>
                <a:t>Option value</a:t>
              </a:r>
              <a:endParaRPr lang="nl-NL" b="1" i="1" u="sng" dirty="0">
                <a:solidFill>
                  <a:schemeClr val="bg1"/>
                </a:solidFill>
              </a:endParaRPr>
            </a:p>
          </p:txBody>
        </p:sp>
        <p:sp>
          <p:nvSpPr>
            <p:cNvPr id="11" name="TextBox 10">
              <a:extLst>
                <a:ext uri="{FF2B5EF4-FFF2-40B4-BE49-F238E27FC236}">
                  <a16:creationId xmlns:a16="http://schemas.microsoft.com/office/drawing/2014/main" id="{73B4DC57-BECA-E478-0326-78B41995DE02}"/>
                </a:ext>
              </a:extLst>
            </p:cNvPr>
            <p:cNvSpPr txBox="1"/>
            <p:nvPr/>
          </p:nvSpPr>
          <p:spPr>
            <a:xfrm>
              <a:off x="8833968" y="5206452"/>
              <a:ext cx="1871472" cy="369332"/>
            </a:xfrm>
            <a:prstGeom prst="rect">
              <a:avLst/>
            </a:prstGeom>
            <a:noFill/>
          </p:spPr>
          <p:txBody>
            <a:bodyPr wrap="square" rtlCol="0">
              <a:spAutoFit/>
            </a:bodyPr>
            <a:lstStyle/>
            <a:p>
              <a:r>
                <a:rPr lang="en-GB" dirty="0">
                  <a:solidFill>
                    <a:schemeClr val="bg1"/>
                  </a:solidFill>
                </a:rPr>
                <a:t>Consumer surplus</a:t>
              </a:r>
              <a:endParaRPr lang="nl-NL" dirty="0">
                <a:solidFill>
                  <a:schemeClr val="bg1"/>
                </a:solidFill>
              </a:endParaRPr>
            </a:p>
          </p:txBody>
        </p:sp>
        <p:sp>
          <p:nvSpPr>
            <p:cNvPr id="12" name="TextBox 11">
              <a:extLst>
                <a:ext uri="{FF2B5EF4-FFF2-40B4-BE49-F238E27FC236}">
                  <a16:creationId xmlns:a16="http://schemas.microsoft.com/office/drawing/2014/main" id="{9460A696-D92B-E738-5F2F-2CAA701D8727}"/>
                </a:ext>
              </a:extLst>
            </p:cNvPr>
            <p:cNvSpPr txBox="1"/>
            <p:nvPr/>
          </p:nvSpPr>
          <p:spPr>
            <a:xfrm>
              <a:off x="7668219" y="6081609"/>
              <a:ext cx="1871472" cy="369332"/>
            </a:xfrm>
            <a:prstGeom prst="rect">
              <a:avLst/>
            </a:prstGeom>
            <a:solidFill>
              <a:schemeClr val="accent5"/>
            </a:solidFill>
          </p:spPr>
          <p:txBody>
            <a:bodyPr wrap="square" rtlCol="0">
              <a:spAutoFit/>
            </a:bodyPr>
            <a:lstStyle/>
            <a:p>
              <a:r>
                <a:rPr lang="en-GB" dirty="0">
                  <a:solidFill>
                    <a:schemeClr val="bg1"/>
                  </a:solidFill>
                </a:rPr>
                <a:t>Safety and health</a:t>
              </a:r>
              <a:endParaRPr lang="nl-NL" dirty="0">
                <a:solidFill>
                  <a:schemeClr val="bg1"/>
                </a:solidFill>
              </a:endParaRPr>
            </a:p>
          </p:txBody>
        </p:sp>
        <p:sp>
          <p:nvSpPr>
            <p:cNvPr id="13" name="TextBox 12">
              <a:extLst>
                <a:ext uri="{FF2B5EF4-FFF2-40B4-BE49-F238E27FC236}">
                  <a16:creationId xmlns:a16="http://schemas.microsoft.com/office/drawing/2014/main" id="{38D5F9EE-391E-F0B1-A992-17A8C03B31AF}"/>
                </a:ext>
              </a:extLst>
            </p:cNvPr>
            <p:cNvSpPr txBox="1"/>
            <p:nvPr/>
          </p:nvSpPr>
          <p:spPr>
            <a:xfrm>
              <a:off x="7486135" y="2520527"/>
              <a:ext cx="1871472" cy="369332"/>
            </a:xfrm>
            <a:prstGeom prst="rect">
              <a:avLst/>
            </a:prstGeom>
            <a:solidFill>
              <a:schemeClr val="accent5"/>
            </a:solidFill>
          </p:spPr>
          <p:txBody>
            <a:bodyPr wrap="square" rtlCol="0">
              <a:spAutoFit/>
            </a:bodyPr>
            <a:lstStyle/>
            <a:p>
              <a:r>
                <a:rPr lang="en-GB" dirty="0">
                  <a:solidFill>
                    <a:schemeClr val="bg1"/>
                  </a:solidFill>
                </a:rPr>
                <a:t>Environmental</a:t>
              </a:r>
              <a:endParaRPr lang="nl-NL" dirty="0">
                <a:solidFill>
                  <a:schemeClr val="bg1"/>
                </a:solidFill>
              </a:endParaRPr>
            </a:p>
          </p:txBody>
        </p:sp>
        <p:sp>
          <p:nvSpPr>
            <p:cNvPr id="14" name="TextBox 13">
              <a:extLst>
                <a:ext uri="{FF2B5EF4-FFF2-40B4-BE49-F238E27FC236}">
                  <a16:creationId xmlns:a16="http://schemas.microsoft.com/office/drawing/2014/main" id="{D7F8017A-5A4A-CC0E-325C-4E1A65954AC9}"/>
                </a:ext>
              </a:extLst>
            </p:cNvPr>
            <p:cNvSpPr txBox="1"/>
            <p:nvPr/>
          </p:nvSpPr>
          <p:spPr>
            <a:xfrm>
              <a:off x="5930131" y="4362647"/>
              <a:ext cx="1375925" cy="369332"/>
            </a:xfrm>
            <a:prstGeom prst="rect">
              <a:avLst/>
            </a:prstGeom>
            <a:solidFill>
              <a:schemeClr val="accent5"/>
            </a:solidFill>
          </p:spPr>
          <p:txBody>
            <a:bodyPr wrap="square" rtlCol="0">
              <a:spAutoFit/>
            </a:bodyPr>
            <a:lstStyle/>
            <a:p>
              <a:r>
                <a:rPr lang="en-GB" dirty="0">
                  <a:solidFill>
                    <a:schemeClr val="bg1"/>
                  </a:solidFill>
                </a:rPr>
                <a:t>Robustness</a:t>
              </a:r>
              <a:endParaRPr lang="nl-NL" dirty="0">
                <a:solidFill>
                  <a:schemeClr val="bg1"/>
                </a:solidFill>
              </a:endParaRPr>
            </a:p>
          </p:txBody>
        </p:sp>
        <p:sp>
          <p:nvSpPr>
            <p:cNvPr id="15" name="TextBox 14">
              <a:extLst>
                <a:ext uri="{FF2B5EF4-FFF2-40B4-BE49-F238E27FC236}">
                  <a16:creationId xmlns:a16="http://schemas.microsoft.com/office/drawing/2014/main" id="{6DBA7E2D-7701-105B-14D3-B0B4B5B231DF}"/>
                </a:ext>
              </a:extLst>
            </p:cNvPr>
            <p:cNvSpPr txBox="1"/>
            <p:nvPr/>
          </p:nvSpPr>
          <p:spPr>
            <a:xfrm>
              <a:off x="6269355" y="3256921"/>
              <a:ext cx="1871472" cy="369332"/>
            </a:xfrm>
            <a:prstGeom prst="rect">
              <a:avLst/>
            </a:prstGeom>
            <a:solidFill>
              <a:schemeClr val="accent5"/>
            </a:solidFill>
          </p:spPr>
          <p:txBody>
            <a:bodyPr wrap="square" rtlCol="0">
              <a:spAutoFit/>
            </a:bodyPr>
            <a:lstStyle/>
            <a:p>
              <a:r>
                <a:rPr lang="en-GB" dirty="0">
                  <a:solidFill>
                    <a:schemeClr val="bg1"/>
                  </a:solidFill>
                </a:rPr>
                <a:t>Fairness</a:t>
              </a:r>
              <a:endParaRPr lang="nl-NL" dirty="0">
                <a:solidFill>
                  <a:schemeClr val="bg1"/>
                </a:solidFill>
              </a:endParaRPr>
            </a:p>
          </p:txBody>
        </p:sp>
      </p:grpSp>
    </p:spTree>
    <p:extLst>
      <p:ext uri="{BB962C8B-B14F-4D97-AF65-F5344CB8AC3E}">
        <p14:creationId xmlns:p14="http://schemas.microsoft.com/office/powerpoint/2010/main" val="3399438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5C4B0-5736-6C50-C599-A015A623CFE2}"/>
              </a:ext>
            </a:extLst>
          </p:cNvPr>
          <p:cNvSpPr>
            <a:spLocks noGrp="1"/>
          </p:cNvSpPr>
          <p:nvPr>
            <p:ph type="title"/>
          </p:nvPr>
        </p:nvSpPr>
        <p:spPr/>
        <p:txBody>
          <a:bodyPr>
            <a:normAutofit/>
          </a:bodyPr>
          <a:lstStyle/>
          <a:p>
            <a:r>
              <a:rPr lang="en-GB" sz="4000" dirty="0">
                <a:solidFill>
                  <a:srgbClr val="00B0F0"/>
                </a:solidFill>
                <a:latin typeface="+mj-lt"/>
              </a:rPr>
              <a:t>Evaluating the impact of land use on travel behaviour: indicators</a:t>
            </a:r>
            <a:endParaRPr lang="en-GB" sz="4000" dirty="0">
              <a:solidFill>
                <a:srgbClr val="00B0F0"/>
              </a:solidFill>
            </a:endParaRPr>
          </a:p>
        </p:txBody>
      </p:sp>
      <p:sp>
        <p:nvSpPr>
          <p:cNvPr id="3" name="Tijdelijke aanduiding voor inhoud 2">
            <a:extLst>
              <a:ext uri="{FF2B5EF4-FFF2-40B4-BE49-F238E27FC236}">
                <a16:creationId xmlns:a16="http://schemas.microsoft.com/office/drawing/2014/main" id="{DABAEC90-B6CB-7D1F-84EF-9E7A2BABF417}"/>
              </a:ext>
            </a:extLst>
          </p:cNvPr>
          <p:cNvSpPr>
            <a:spLocks noGrp="1"/>
          </p:cNvSpPr>
          <p:nvPr>
            <p:ph idx="1"/>
          </p:nvPr>
        </p:nvSpPr>
        <p:spPr>
          <a:xfrm>
            <a:off x="982076" y="1836992"/>
            <a:ext cx="4759124" cy="5021008"/>
          </a:xfrm>
        </p:spPr>
        <p:txBody>
          <a:bodyPr>
            <a:normAutofit lnSpcReduction="10000"/>
          </a:bodyPr>
          <a:lstStyle/>
          <a:p>
            <a:pPr marL="0" indent="0">
              <a:buNone/>
            </a:pPr>
            <a:r>
              <a:rPr lang="en-GB" sz="2000" b="1" i="1" dirty="0">
                <a:latin typeface="+mj-lt"/>
              </a:rPr>
              <a:t>The consumers’ surplus </a:t>
            </a:r>
          </a:p>
          <a:p>
            <a:pPr marL="0" indent="0">
              <a:buNone/>
            </a:pPr>
            <a:r>
              <a:rPr lang="en-GB" sz="2000" dirty="0">
                <a:latin typeface="+mj-lt"/>
              </a:rPr>
              <a:t>The consumers’ surplus is the difference between the market price of a product or service and the value for a consumer</a:t>
            </a:r>
          </a:p>
          <a:p>
            <a:pPr marL="0" indent="0">
              <a:buNone/>
            </a:pPr>
            <a:r>
              <a:rPr lang="en-GB" sz="2000" dirty="0">
                <a:latin typeface="+mj-lt"/>
              </a:rPr>
              <a:t>The consumer surplus plays an important role in evaluations (including cost–benefit analyses – CBAs) of infrastructure projects</a:t>
            </a:r>
          </a:p>
          <a:p>
            <a:pPr marL="0" indent="0">
              <a:buNone/>
            </a:pPr>
            <a:endParaRPr lang="en-GB" sz="2000" dirty="0">
              <a:latin typeface="+mj-lt"/>
            </a:endParaRPr>
          </a:p>
          <a:p>
            <a:pPr marL="0" indent="0">
              <a:buNone/>
            </a:pPr>
            <a:r>
              <a:rPr lang="en-GB" sz="2000" b="1" i="1" dirty="0">
                <a:latin typeface="+mj-lt"/>
              </a:rPr>
              <a:t>Valuation by people</a:t>
            </a:r>
          </a:p>
          <a:p>
            <a:pPr marL="0" indent="0">
              <a:buNone/>
            </a:pPr>
            <a:r>
              <a:rPr lang="en-US" sz="2000" dirty="0">
                <a:latin typeface="+mj-lt"/>
              </a:rPr>
              <a:t>Building in low densities results in more spacious homes and land plots, but also less accessibility to opportunities and less green space between cities and towns.</a:t>
            </a:r>
          </a:p>
          <a:p>
            <a:pPr marL="0" indent="0">
              <a:buNone/>
            </a:pPr>
            <a:r>
              <a:rPr lang="en-US" sz="2000" dirty="0">
                <a:latin typeface="+mj-lt"/>
              </a:rPr>
              <a:t>How do people value such trade-offs?</a:t>
            </a:r>
          </a:p>
          <a:p>
            <a:pPr marL="0" indent="0">
              <a:buNone/>
            </a:pPr>
            <a:r>
              <a:rPr lang="en-US" sz="2000" dirty="0">
                <a:latin typeface="+mj-lt"/>
              </a:rPr>
              <a:t>What type of job locations do people prefer?</a:t>
            </a:r>
          </a:p>
          <a:p>
            <a:endParaRPr lang="en-GB" sz="2400" dirty="0">
              <a:latin typeface="+mj-lt"/>
            </a:endParaRPr>
          </a:p>
        </p:txBody>
      </p:sp>
      <p:grpSp>
        <p:nvGrpSpPr>
          <p:cNvPr id="4" name="Group 3">
            <a:extLst>
              <a:ext uri="{FF2B5EF4-FFF2-40B4-BE49-F238E27FC236}">
                <a16:creationId xmlns:a16="http://schemas.microsoft.com/office/drawing/2014/main" id="{748B7E40-2155-4DD4-D424-2B1061689EFB}"/>
              </a:ext>
            </a:extLst>
          </p:cNvPr>
          <p:cNvGrpSpPr/>
          <p:nvPr/>
        </p:nvGrpSpPr>
        <p:grpSpPr>
          <a:xfrm>
            <a:off x="5856979" y="2214410"/>
            <a:ext cx="5580836" cy="4478998"/>
            <a:chOff x="5856979" y="2214410"/>
            <a:chExt cx="5580836" cy="4478998"/>
          </a:xfrm>
        </p:grpSpPr>
        <p:sp>
          <p:nvSpPr>
            <p:cNvPr id="7" name="Oval 6">
              <a:extLst>
                <a:ext uri="{FF2B5EF4-FFF2-40B4-BE49-F238E27FC236}">
                  <a16:creationId xmlns:a16="http://schemas.microsoft.com/office/drawing/2014/main" id="{25945CDD-90E2-BD48-5E2E-131C99DC78BA}"/>
                </a:ext>
              </a:extLst>
            </p:cNvPr>
            <p:cNvSpPr/>
            <p:nvPr/>
          </p:nvSpPr>
          <p:spPr>
            <a:xfrm>
              <a:off x="5856979" y="2214410"/>
              <a:ext cx="5109972" cy="447899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Indicators</a:t>
              </a:r>
              <a:endParaRPr lang="nl-NL" sz="2800" b="1" dirty="0"/>
            </a:p>
          </p:txBody>
        </p:sp>
        <p:sp>
          <p:nvSpPr>
            <p:cNvPr id="8" name="TextBox 7">
              <a:extLst>
                <a:ext uri="{FF2B5EF4-FFF2-40B4-BE49-F238E27FC236}">
                  <a16:creationId xmlns:a16="http://schemas.microsoft.com/office/drawing/2014/main" id="{3E4803E8-7AEE-CE2F-F2F2-12C49F9AEA0A}"/>
                </a:ext>
              </a:extLst>
            </p:cNvPr>
            <p:cNvSpPr txBox="1"/>
            <p:nvPr/>
          </p:nvSpPr>
          <p:spPr>
            <a:xfrm>
              <a:off x="6334771" y="5353724"/>
              <a:ext cx="1871472" cy="369332"/>
            </a:xfrm>
            <a:prstGeom prst="rect">
              <a:avLst/>
            </a:prstGeom>
            <a:solidFill>
              <a:schemeClr val="accent5"/>
            </a:solidFill>
          </p:spPr>
          <p:txBody>
            <a:bodyPr wrap="square" rtlCol="0">
              <a:spAutoFit/>
            </a:bodyPr>
            <a:lstStyle/>
            <a:p>
              <a:r>
                <a:rPr lang="en-GB" dirty="0">
                  <a:solidFill>
                    <a:schemeClr val="bg1"/>
                  </a:solidFill>
                </a:rPr>
                <a:t>Financial</a:t>
              </a:r>
              <a:endParaRPr lang="nl-NL" dirty="0">
                <a:solidFill>
                  <a:schemeClr val="bg1"/>
                </a:solidFill>
              </a:endParaRPr>
            </a:p>
          </p:txBody>
        </p:sp>
        <p:sp>
          <p:nvSpPr>
            <p:cNvPr id="9" name="TextBox 8">
              <a:extLst>
                <a:ext uri="{FF2B5EF4-FFF2-40B4-BE49-F238E27FC236}">
                  <a16:creationId xmlns:a16="http://schemas.microsoft.com/office/drawing/2014/main" id="{22C4FC20-85A5-1D1E-7D86-9874E5E099C2}"/>
                </a:ext>
              </a:extLst>
            </p:cNvPr>
            <p:cNvSpPr txBox="1"/>
            <p:nvPr/>
          </p:nvSpPr>
          <p:spPr>
            <a:xfrm>
              <a:off x="9304241" y="3169763"/>
              <a:ext cx="1871472" cy="369332"/>
            </a:xfrm>
            <a:prstGeom prst="rect">
              <a:avLst/>
            </a:prstGeom>
            <a:noFill/>
          </p:spPr>
          <p:txBody>
            <a:bodyPr wrap="square" rtlCol="0">
              <a:spAutoFit/>
            </a:bodyPr>
            <a:lstStyle/>
            <a:p>
              <a:r>
                <a:rPr lang="en-GB" dirty="0">
                  <a:solidFill>
                    <a:schemeClr val="bg1"/>
                  </a:solidFill>
                </a:rPr>
                <a:t>Accessibility</a:t>
              </a:r>
              <a:endParaRPr lang="nl-NL" dirty="0">
                <a:solidFill>
                  <a:schemeClr val="bg1"/>
                </a:solidFill>
              </a:endParaRPr>
            </a:p>
          </p:txBody>
        </p:sp>
        <p:sp>
          <p:nvSpPr>
            <p:cNvPr id="10" name="TextBox 9">
              <a:extLst>
                <a:ext uri="{FF2B5EF4-FFF2-40B4-BE49-F238E27FC236}">
                  <a16:creationId xmlns:a16="http://schemas.microsoft.com/office/drawing/2014/main" id="{9372E100-18A8-B031-62F8-1EFC1DABC6C3}"/>
                </a:ext>
              </a:extLst>
            </p:cNvPr>
            <p:cNvSpPr txBox="1"/>
            <p:nvPr/>
          </p:nvSpPr>
          <p:spPr>
            <a:xfrm>
              <a:off x="9566343" y="4221153"/>
              <a:ext cx="1871472" cy="369332"/>
            </a:xfrm>
            <a:prstGeom prst="rect">
              <a:avLst/>
            </a:prstGeom>
            <a:noFill/>
          </p:spPr>
          <p:txBody>
            <a:bodyPr wrap="square" rtlCol="0">
              <a:spAutoFit/>
            </a:bodyPr>
            <a:lstStyle/>
            <a:p>
              <a:r>
                <a:rPr lang="en-GB" dirty="0">
                  <a:solidFill>
                    <a:schemeClr val="bg1"/>
                  </a:solidFill>
                </a:rPr>
                <a:t>Option value</a:t>
              </a:r>
              <a:endParaRPr lang="nl-NL" dirty="0">
                <a:solidFill>
                  <a:schemeClr val="bg1"/>
                </a:solidFill>
              </a:endParaRPr>
            </a:p>
          </p:txBody>
        </p:sp>
        <p:sp>
          <p:nvSpPr>
            <p:cNvPr id="11" name="TextBox 10">
              <a:extLst>
                <a:ext uri="{FF2B5EF4-FFF2-40B4-BE49-F238E27FC236}">
                  <a16:creationId xmlns:a16="http://schemas.microsoft.com/office/drawing/2014/main" id="{A48FBD39-8ECB-2AD3-5812-7363639298B2}"/>
                </a:ext>
              </a:extLst>
            </p:cNvPr>
            <p:cNvSpPr txBox="1"/>
            <p:nvPr/>
          </p:nvSpPr>
          <p:spPr>
            <a:xfrm>
              <a:off x="8531352" y="5206452"/>
              <a:ext cx="2174088" cy="369332"/>
            </a:xfrm>
            <a:prstGeom prst="rect">
              <a:avLst/>
            </a:prstGeom>
            <a:noFill/>
          </p:spPr>
          <p:txBody>
            <a:bodyPr wrap="square" rtlCol="0">
              <a:spAutoFit/>
            </a:bodyPr>
            <a:lstStyle/>
            <a:p>
              <a:r>
                <a:rPr lang="en-GB" b="1" i="1" u="sng" dirty="0">
                  <a:solidFill>
                    <a:schemeClr val="bg1"/>
                  </a:solidFill>
                </a:rPr>
                <a:t>Consumer surplus &amp;</a:t>
              </a:r>
              <a:endParaRPr lang="nl-NL" b="1" i="1" u="sng" dirty="0">
                <a:solidFill>
                  <a:schemeClr val="bg1"/>
                </a:solidFill>
              </a:endParaRPr>
            </a:p>
          </p:txBody>
        </p:sp>
        <p:sp>
          <p:nvSpPr>
            <p:cNvPr id="12" name="TextBox 11">
              <a:extLst>
                <a:ext uri="{FF2B5EF4-FFF2-40B4-BE49-F238E27FC236}">
                  <a16:creationId xmlns:a16="http://schemas.microsoft.com/office/drawing/2014/main" id="{221C8799-7C57-8E40-AE09-164BF9778D18}"/>
                </a:ext>
              </a:extLst>
            </p:cNvPr>
            <p:cNvSpPr txBox="1"/>
            <p:nvPr/>
          </p:nvSpPr>
          <p:spPr>
            <a:xfrm>
              <a:off x="7668219" y="6081609"/>
              <a:ext cx="1871472" cy="369332"/>
            </a:xfrm>
            <a:prstGeom prst="rect">
              <a:avLst/>
            </a:prstGeom>
            <a:solidFill>
              <a:schemeClr val="accent5"/>
            </a:solidFill>
          </p:spPr>
          <p:txBody>
            <a:bodyPr wrap="square" rtlCol="0">
              <a:spAutoFit/>
            </a:bodyPr>
            <a:lstStyle/>
            <a:p>
              <a:r>
                <a:rPr lang="en-GB" dirty="0">
                  <a:solidFill>
                    <a:schemeClr val="bg1"/>
                  </a:solidFill>
                </a:rPr>
                <a:t>Safety and health</a:t>
              </a:r>
              <a:endParaRPr lang="nl-NL" dirty="0">
                <a:solidFill>
                  <a:schemeClr val="bg1"/>
                </a:solidFill>
              </a:endParaRPr>
            </a:p>
          </p:txBody>
        </p:sp>
        <p:sp>
          <p:nvSpPr>
            <p:cNvPr id="13" name="TextBox 12">
              <a:extLst>
                <a:ext uri="{FF2B5EF4-FFF2-40B4-BE49-F238E27FC236}">
                  <a16:creationId xmlns:a16="http://schemas.microsoft.com/office/drawing/2014/main" id="{232BBEEA-97CE-45BA-B6A8-16DE3D104BE1}"/>
                </a:ext>
              </a:extLst>
            </p:cNvPr>
            <p:cNvSpPr txBox="1"/>
            <p:nvPr/>
          </p:nvSpPr>
          <p:spPr>
            <a:xfrm>
              <a:off x="7486135" y="2520527"/>
              <a:ext cx="1871472" cy="369332"/>
            </a:xfrm>
            <a:prstGeom prst="rect">
              <a:avLst/>
            </a:prstGeom>
            <a:solidFill>
              <a:schemeClr val="accent5"/>
            </a:solidFill>
          </p:spPr>
          <p:txBody>
            <a:bodyPr wrap="square" rtlCol="0">
              <a:spAutoFit/>
            </a:bodyPr>
            <a:lstStyle/>
            <a:p>
              <a:r>
                <a:rPr lang="en-GB" dirty="0">
                  <a:solidFill>
                    <a:schemeClr val="bg1"/>
                  </a:solidFill>
                </a:rPr>
                <a:t>Environmental</a:t>
              </a:r>
              <a:endParaRPr lang="nl-NL" dirty="0">
                <a:solidFill>
                  <a:schemeClr val="bg1"/>
                </a:solidFill>
              </a:endParaRPr>
            </a:p>
          </p:txBody>
        </p:sp>
        <p:sp>
          <p:nvSpPr>
            <p:cNvPr id="14" name="TextBox 13">
              <a:extLst>
                <a:ext uri="{FF2B5EF4-FFF2-40B4-BE49-F238E27FC236}">
                  <a16:creationId xmlns:a16="http://schemas.microsoft.com/office/drawing/2014/main" id="{0A972F85-F87D-F971-E749-3AF394FD8B0D}"/>
                </a:ext>
              </a:extLst>
            </p:cNvPr>
            <p:cNvSpPr txBox="1"/>
            <p:nvPr/>
          </p:nvSpPr>
          <p:spPr>
            <a:xfrm>
              <a:off x="5930131" y="4362647"/>
              <a:ext cx="1375925" cy="369332"/>
            </a:xfrm>
            <a:prstGeom prst="rect">
              <a:avLst/>
            </a:prstGeom>
            <a:solidFill>
              <a:schemeClr val="accent5"/>
            </a:solidFill>
          </p:spPr>
          <p:txBody>
            <a:bodyPr wrap="square" rtlCol="0">
              <a:spAutoFit/>
            </a:bodyPr>
            <a:lstStyle/>
            <a:p>
              <a:r>
                <a:rPr lang="en-GB" dirty="0">
                  <a:solidFill>
                    <a:schemeClr val="bg1"/>
                  </a:solidFill>
                </a:rPr>
                <a:t>Robustness</a:t>
              </a:r>
              <a:endParaRPr lang="nl-NL" dirty="0">
                <a:solidFill>
                  <a:schemeClr val="bg1"/>
                </a:solidFill>
              </a:endParaRPr>
            </a:p>
          </p:txBody>
        </p:sp>
        <p:sp>
          <p:nvSpPr>
            <p:cNvPr id="15" name="TextBox 14">
              <a:extLst>
                <a:ext uri="{FF2B5EF4-FFF2-40B4-BE49-F238E27FC236}">
                  <a16:creationId xmlns:a16="http://schemas.microsoft.com/office/drawing/2014/main" id="{A813143E-4904-7A15-51FA-8CD985CE64A9}"/>
                </a:ext>
              </a:extLst>
            </p:cNvPr>
            <p:cNvSpPr txBox="1"/>
            <p:nvPr/>
          </p:nvSpPr>
          <p:spPr>
            <a:xfrm>
              <a:off x="6269355" y="3256921"/>
              <a:ext cx="1871472" cy="369332"/>
            </a:xfrm>
            <a:prstGeom prst="rect">
              <a:avLst/>
            </a:prstGeom>
            <a:solidFill>
              <a:schemeClr val="accent5"/>
            </a:solidFill>
          </p:spPr>
          <p:txBody>
            <a:bodyPr wrap="square" rtlCol="0">
              <a:spAutoFit/>
            </a:bodyPr>
            <a:lstStyle/>
            <a:p>
              <a:r>
                <a:rPr lang="en-GB" dirty="0">
                  <a:solidFill>
                    <a:schemeClr val="bg1"/>
                  </a:solidFill>
                </a:rPr>
                <a:t>Fairness</a:t>
              </a:r>
              <a:endParaRPr lang="nl-NL" dirty="0">
                <a:solidFill>
                  <a:schemeClr val="bg1"/>
                </a:solidFill>
              </a:endParaRPr>
            </a:p>
          </p:txBody>
        </p:sp>
      </p:grpSp>
      <p:sp>
        <p:nvSpPr>
          <p:cNvPr id="16" name="TextBox 15">
            <a:extLst>
              <a:ext uri="{FF2B5EF4-FFF2-40B4-BE49-F238E27FC236}">
                <a16:creationId xmlns:a16="http://schemas.microsoft.com/office/drawing/2014/main" id="{9C14ADDA-93D9-5E78-F02F-0990D80525DC}"/>
              </a:ext>
            </a:extLst>
          </p:cNvPr>
          <p:cNvSpPr txBox="1"/>
          <p:nvPr/>
        </p:nvSpPr>
        <p:spPr>
          <a:xfrm>
            <a:off x="8395174" y="5459364"/>
            <a:ext cx="2571777" cy="369332"/>
          </a:xfrm>
          <a:prstGeom prst="rect">
            <a:avLst/>
          </a:prstGeom>
          <a:noFill/>
        </p:spPr>
        <p:txBody>
          <a:bodyPr wrap="square" rtlCol="0">
            <a:spAutoFit/>
          </a:bodyPr>
          <a:lstStyle/>
          <a:p>
            <a:r>
              <a:rPr lang="en-GB" b="1" i="1" u="sng" dirty="0">
                <a:solidFill>
                  <a:schemeClr val="bg1"/>
                </a:solidFill>
              </a:rPr>
              <a:t>Valuation by people</a:t>
            </a:r>
            <a:endParaRPr lang="nl-NL" b="1" i="1" u="sng" dirty="0">
              <a:solidFill>
                <a:schemeClr val="bg1"/>
              </a:solidFill>
            </a:endParaRPr>
          </a:p>
        </p:txBody>
      </p:sp>
    </p:spTree>
    <p:extLst>
      <p:ext uri="{BB962C8B-B14F-4D97-AF65-F5344CB8AC3E}">
        <p14:creationId xmlns:p14="http://schemas.microsoft.com/office/powerpoint/2010/main" val="3279110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5C4B0-5736-6C50-C599-A015A623CFE2}"/>
              </a:ext>
            </a:extLst>
          </p:cNvPr>
          <p:cNvSpPr>
            <a:spLocks noGrp="1"/>
          </p:cNvSpPr>
          <p:nvPr>
            <p:ph type="title"/>
          </p:nvPr>
        </p:nvSpPr>
        <p:spPr/>
        <p:txBody>
          <a:bodyPr>
            <a:normAutofit/>
          </a:bodyPr>
          <a:lstStyle/>
          <a:p>
            <a:r>
              <a:rPr lang="en-GB" sz="4000" dirty="0">
                <a:solidFill>
                  <a:srgbClr val="00B0F0"/>
                </a:solidFill>
                <a:latin typeface="+mj-lt"/>
              </a:rPr>
              <a:t>Evaluating the impact of land use on travel behaviour: indicators</a:t>
            </a:r>
            <a:endParaRPr lang="en-GB" sz="4000" dirty="0">
              <a:solidFill>
                <a:srgbClr val="00B0F0"/>
              </a:solidFill>
            </a:endParaRPr>
          </a:p>
        </p:txBody>
      </p:sp>
      <p:sp>
        <p:nvSpPr>
          <p:cNvPr id="3" name="Tijdelijke aanduiding voor inhoud 2">
            <a:extLst>
              <a:ext uri="{FF2B5EF4-FFF2-40B4-BE49-F238E27FC236}">
                <a16:creationId xmlns:a16="http://schemas.microsoft.com/office/drawing/2014/main" id="{DABAEC90-B6CB-7D1F-84EF-9E7A2BABF417}"/>
              </a:ext>
            </a:extLst>
          </p:cNvPr>
          <p:cNvSpPr>
            <a:spLocks noGrp="1"/>
          </p:cNvSpPr>
          <p:nvPr>
            <p:ph idx="1"/>
          </p:nvPr>
        </p:nvSpPr>
        <p:spPr>
          <a:xfrm>
            <a:off x="1051417" y="1914937"/>
            <a:ext cx="4491700" cy="4351338"/>
          </a:xfrm>
        </p:spPr>
        <p:txBody>
          <a:bodyPr>
            <a:normAutofit/>
          </a:bodyPr>
          <a:lstStyle/>
          <a:p>
            <a:pPr marL="0" indent="0">
              <a:buNone/>
            </a:pPr>
            <a:r>
              <a:rPr lang="en-GB" sz="2000" b="1" i="1" dirty="0">
                <a:latin typeface="+mj-lt"/>
              </a:rPr>
              <a:t>Health and safety impacts</a:t>
            </a:r>
          </a:p>
          <a:p>
            <a:pPr marL="0" indent="0">
              <a:buNone/>
            </a:pPr>
            <a:r>
              <a:rPr lang="en-GB" sz="2000" dirty="0">
                <a:latin typeface="+mj-lt"/>
              </a:rPr>
              <a:t>If people travelled more by active modes, this would have not only environmental and safety advantages but also health advantages (see Chapter 12)</a:t>
            </a:r>
          </a:p>
          <a:p>
            <a:pPr marL="0" indent="0">
              <a:buNone/>
            </a:pPr>
            <a:r>
              <a:rPr lang="en-GB" sz="2000" dirty="0">
                <a:latin typeface="+mj-lt"/>
              </a:rPr>
              <a:t>Safety impacts of land-use and transport alternatives may differ (see Chapter 11)</a:t>
            </a:r>
          </a:p>
          <a:p>
            <a:pPr marL="0" indent="0">
              <a:buNone/>
            </a:pPr>
            <a:r>
              <a:rPr lang="en-GB" sz="2000" dirty="0">
                <a:latin typeface="+mj-lt"/>
              </a:rPr>
              <a:t>Such impacts should be included in the ex-ante evaluation of these alternatives</a:t>
            </a:r>
          </a:p>
          <a:p>
            <a:pPr marL="0" indent="0">
              <a:buNone/>
            </a:pPr>
            <a:endParaRPr lang="en-GB" sz="2000" dirty="0">
              <a:latin typeface="+mj-lt"/>
            </a:endParaRPr>
          </a:p>
          <a:p>
            <a:endParaRPr lang="en-GB" sz="2400" dirty="0">
              <a:latin typeface="+mj-lt"/>
            </a:endParaRPr>
          </a:p>
          <a:p>
            <a:endParaRPr lang="en-GB" sz="2400" dirty="0">
              <a:latin typeface="+mj-lt"/>
            </a:endParaRPr>
          </a:p>
        </p:txBody>
      </p:sp>
      <p:grpSp>
        <p:nvGrpSpPr>
          <p:cNvPr id="4" name="Group 3">
            <a:extLst>
              <a:ext uri="{FF2B5EF4-FFF2-40B4-BE49-F238E27FC236}">
                <a16:creationId xmlns:a16="http://schemas.microsoft.com/office/drawing/2014/main" id="{51BAC86F-8182-4BF6-91A7-0999EFA9B177}"/>
              </a:ext>
            </a:extLst>
          </p:cNvPr>
          <p:cNvGrpSpPr/>
          <p:nvPr/>
        </p:nvGrpSpPr>
        <p:grpSpPr>
          <a:xfrm>
            <a:off x="5856979" y="2214410"/>
            <a:ext cx="5580836" cy="4478998"/>
            <a:chOff x="5856979" y="2214410"/>
            <a:chExt cx="5580836" cy="4478998"/>
          </a:xfrm>
        </p:grpSpPr>
        <p:sp>
          <p:nvSpPr>
            <p:cNvPr id="7" name="Oval 6">
              <a:extLst>
                <a:ext uri="{FF2B5EF4-FFF2-40B4-BE49-F238E27FC236}">
                  <a16:creationId xmlns:a16="http://schemas.microsoft.com/office/drawing/2014/main" id="{D7667B47-BB48-3606-27DB-7ADEA89C3DCD}"/>
                </a:ext>
              </a:extLst>
            </p:cNvPr>
            <p:cNvSpPr/>
            <p:nvPr/>
          </p:nvSpPr>
          <p:spPr>
            <a:xfrm>
              <a:off x="5856979" y="2214410"/>
              <a:ext cx="5109972" cy="447899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Indicators</a:t>
              </a:r>
              <a:endParaRPr lang="nl-NL" sz="2800" b="1" dirty="0"/>
            </a:p>
          </p:txBody>
        </p:sp>
        <p:sp>
          <p:nvSpPr>
            <p:cNvPr id="8" name="TextBox 7">
              <a:extLst>
                <a:ext uri="{FF2B5EF4-FFF2-40B4-BE49-F238E27FC236}">
                  <a16:creationId xmlns:a16="http://schemas.microsoft.com/office/drawing/2014/main" id="{1E1202B6-C16F-814A-73FA-D186EDEE6777}"/>
                </a:ext>
              </a:extLst>
            </p:cNvPr>
            <p:cNvSpPr txBox="1"/>
            <p:nvPr/>
          </p:nvSpPr>
          <p:spPr>
            <a:xfrm>
              <a:off x="6334771" y="5353724"/>
              <a:ext cx="1871472" cy="369332"/>
            </a:xfrm>
            <a:prstGeom prst="rect">
              <a:avLst/>
            </a:prstGeom>
            <a:solidFill>
              <a:schemeClr val="accent5"/>
            </a:solidFill>
          </p:spPr>
          <p:txBody>
            <a:bodyPr wrap="square" rtlCol="0">
              <a:spAutoFit/>
            </a:bodyPr>
            <a:lstStyle/>
            <a:p>
              <a:r>
                <a:rPr lang="en-GB" dirty="0">
                  <a:solidFill>
                    <a:schemeClr val="bg1"/>
                  </a:solidFill>
                </a:rPr>
                <a:t>Financial</a:t>
              </a:r>
              <a:endParaRPr lang="nl-NL" dirty="0">
                <a:solidFill>
                  <a:schemeClr val="bg1"/>
                </a:solidFill>
              </a:endParaRPr>
            </a:p>
          </p:txBody>
        </p:sp>
        <p:sp>
          <p:nvSpPr>
            <p:cNvPr id="9" name="TextBox 8">
              <a:extLst>
                <a:ext uri="{FF2B5EF4-FFF2-40B4-BE49-F238E27FC236}">
                  <a16:creationId xmlns:a16="http://schemas.microsoft.com/office/drawing/2014/main" id="{DD34B360-968F-C5B7-7F14-D4BCDEF89961}"/>
                </a:ext>
              </a:extLst>
            </p:cNvPr>
            <p:cNvSpPr txBox="1"/>
            <p:nvPr/>
          </p:nvSpPr>
          <p:spPr>
            <a:xfrm>
              <a:off x="9304241" y="3169763"/>
              <a:ext cx="1871472" cy="369332"/>
            </a:xfrm>
            <a:prstGeom prst="rect">
              <a:avLst/>
            </a:prstGeom>
            <a:noFill/>
          </p:spPr>
          <p:txBody>
            <a:bodyPr wrap="square" rtlCol="0">
              <a:spAutoFit/>
            </a:bodyPr>
            <a:lstStyle/>
            <a:p>
              <a:r>
                <a:rPr lang="en-GB" dirty="0">
                  <a:solidFill>
                    <a:schemeClr val="bg1"/>
                  </a:solidFill>
                </a:rPr>
                <a:t>Accessibility</a:t>
              </a:r>
              <a:endParaRPr lang="nl-NL" dirty="0">
                <a:solidFill>
                  <a:schemeClr val="bg1"/>
                </a:solidFill>
              </a:endParaRPr>
            </a:p>
          </p:txBody>
        </p:sp>
        <p:sp>
          <p:nvSpPr>
            <p:cNvPr id="10" name="TextBox 9">
              <a:extLst>
                <a:ext uri="{FF2B5EF4-FFF2-40B4-BE49-F238E27FC236}">
                  <a16:creationId xmlns:a16="http://schemas.microsoft.com/office/drawing/2014/main" id="{8569BB22-3B17-C3DB-C834-2D95A8DC9D94}"/>
                </a:ext>
              </a:extLst>
            </p:cNvPr>
            <p:cNvSpPr txBox="1"/>
            <p:nvPr/>
          </p:nvSpPr>
          <p:spPr>
            <a:xfrm>
              <a:off x="9566343" y="4221153"/>
              <a:ext cx="1871472" cy="369332"/>
            </a:xfrm>
            <a:prstGeom prst="rect">
              <a:avLst/>
            </a:prstGeom>
            <a:noFill/>
          </p:spPr>
          <p:txBody>
            <a:bodyPr wrap="square" rtlCol="0">
              <a:spAutoFit/>
            </a:bodyPr>
            <a:lstStyle/>
            <a:p>
              <a:r>
                <a:rPr lang="en-GB" dirty="0">
                  <a:solidFill>
                    <a:schemeClr val="bg1"/>
                  </a:solidFill>
                </a:rPr>
                <a:t>Option value</a:t>
              </a:r>
              <a:endParaRPr lang="nl-NL" dirty="0">
                <a:solidFill>
                  <a:schemeClr val="bg1"/>
                </a:solidFill>
              </a:endParaRPr>
            </a:p>
          </p:txBody>
        </p:sp>
        <p:sp>
          <p:nvSpPr>
            <p:cNvPr id="11" name="TextBox 10">
              <a:extLst>
                <a:ext uri="{FF2B5EF4-FFF2-40B4-BE49-F238E27FC236}">
                  <a16:creationId xmlns:a16="http://schemas.microsoft.com/office/drawing/2014/main" id="{DEB039CD-D0F3-78B5-0B0D-D432E675D072}"/>
                </a:ext>
              </a:extLst>
            </p:cNvPr>
            <p:cNvSpPr txBox="1"/>
            <p:nvPr/>
          </p:nvSpPr>
          <p:spPr>
            <a:xfrm>
              <a:off x="8833968" y="5206452"/>
              <a:ext cx="1871472" cy="369332"/>
            </a:xfrm>
            <a:prstGeom prst="rect">
              <a:avLst/>
            </a:prstGeom>
            <a:noFill/>
          </p:spPr>
          <p:txBody>
            <a:bodyPr wrap="square" rtlCol="0">
              <a:spAutoFit/>
            </a:bodyPr>
            <a:lstStyle/>
            <a:p>
              <a:r>
                <a:rPr lang="en-GB" dirty="0">
                  <a:solidFill>
                    <a:schemeClr val="bg1"/>
                  </a:solidFill>
                </a:rPr>
                <a:t>Consumer surplus</a:t>
              </a:r>
              <a:endParaRPr lang="nl-NL" dirty="0">
                <a:solidFill>
                  <a:schemeClr val="bg1"/>
                </a:solidFill>
              </a:endParaRPr>
            </a:p>
          </p:txBody>
        </p:sp>
        <p:sp>
          <p:nvSpPr>
            <p:cNvPr id="12" name="TextBox 11">
              <a:extLst>
                <a:ext uri="{FF2B5EF4-FFF2-40B4-BE49-F238E27FC236}">
                  <a16:creationId xmlns:a16="http://schemas.microsoft.com/office/drawing/2014/main" id="{47DAA82A-3DDB-7F9B-ECB4-E96F312E5F4C}"/>
                </a:ext>
              </a:extLst>
            </p:cNvPr>
            <p:cNvSpPr txBox="1"/>
            <p:nvPr/>
          </p:nvSpPr>
          <p:spPr>
            <a:xfrm>
              <a:off x="7668219" y="6081609"/>
              <a:ext cx="1871472" cy="369332"/>
            </a:xfrm>
            <a:prstGeom prst="rect">
              <a:avLst/>
            </a:prstGeom>
            <a:solidFill>
              <a:schemeClr val="accent5"/>
            </a:solidFill>
          </p:spPr>
          <p:txBody>
            <a:bodyPr wrap="square" rtlCol="0">
              <a:spAutoFit/>
            </a:bodyPr>
            <a:lstStyle/>
            <a:p>
              <a:r>
                <a:rPr lang="en-GB" b="1" i="1" u="sng" dirty="0">
                  <a:solidFill>
                    <a:schemeClr val="bg1"/>
                  </a:solidFill>
                </a:rPr>
                <a:t>Safety and health</a:t>
              </a:r>
              <a:endParaRPr lang="nl-NL" b="1" i="1" u="sng" dirty="0">
                <a:solidFill>
                  <a:schemeClr val="bg1"/>
                </a:solidFill>
              </a:endParaRPr>
            </a:p>
          </p:txBody>
        </p:sp>
        <p:sp>
          <p:nvSpPr>
            <p:cNvPr id="13" name="TextBox 12">
              <a:extLst>
                <a:ext uri="{FF2B5EF4-FFF2-40B4-BE49-F238E27FC236}">
                  <a16:creationId xmlns:a16="http://schemas.microsoft.com/office/drawing/2014/main" id="{F74C65CA-DE80-0F28-6A59-882AB6510CB9}"/>
                </a:ext>
              </a:extLst>
            </p:cNvPr>
            <p:cNvSpPr txBox="1"/>
            <p:nvPr/>
          </p:nvSpPr>
          <p:spPr>
            <a:xfrm>
              <a:off x="7486135" y="2520527"/>
              <a:ext cx="1871472" cy="369332"/>
            </a:xfrm>
            <a:prstGeom prst="rect">
              <a:avLst/>
            </a:prstGeom>
            <a:solidFill>
              <a:schemeClr val="accent5"/>
            </a:solidFill>
          </p:spPr>
          <p:txBody>
            <a:bodyPr wrap="square" rtlCol="0">
              <a:spAutoFit/>
            </a:bodyPr>
            <a:lstStyle/>
            <a:p>
              <a:r>
                <a:rPr lang="en-GB" dirty="0">
                  <a:solidFill>
                    <a:schemeClr val="bg1"/>
                  </a:solidFill>
                </a:rPr>
                <a:t>Environmental</a:t>
              </a:r>
              <a:endParaRPr lang="nl-NL" dirty="0">
                <a:solidFill>
                  <a:schemeClr val="bg1"/>
                </a:solidFill>
              </a:endParaRPr>
            </a:p>
          </p:txBody>
        </p:sp>
        <p:sp>
          <p:nvSpPr>
            <p:cNvPr id="14" name="TextBox 13">
              <a:extLst>
                <a:ext uri="{FF2B5EF4-FFF2-40B4-BE49-F238E27FC236}">
                  <a16:creationId xmlns:a16="http://schemas.microsoft.com/office/drawing/2014/main" id="{7687A909-B5B9-968D-E757-8F5C99523717}"/>
                </a:ext>
              </a:extLst>
            </p:cNvPr>
            <p:cNvSpPr txBox="1"/>
            <p:nvPr/>
          </p:nvSpPr>
          <p:spPr>
            <a:xfrm>
              <a:off x="5930131" y="4362647"/>
              <a:ext cx="1375925" cy="369332"/>
            </a:xfrm>
            <a:prstGeom prst="rect">
              <a:avLst/>
            </a:prstGeom>
            <a:solidFill>
              <a:schemeClr val="accent5"/>
            </a:solidFill>
          </p:spPr>
          <p:txBody>
            <a:bodyPr wrap="square" rtlCol="0">
              <a:spAutoFit/>
            </a:bodyPr>
            <a:lstStyle/>
            <a:p>
              <a:r>
                <a:rPr lang="en-GB" dirty="0">
                  <a:solidFill>
                    <a:schemeClr val="bg1"/>
                  </a:solidFill>
                </a:rPr>
                <a:t>Robustness</a:t>
              </a:r>
              <a:endParaRPr lang="nl-NL" dirty="0">
                <a:solidFill>
                  <a:schemeClr val="bg1"/>
                </a:solidFill>
              </a:endParaRPr>
            </a:p>
          </p:txBody>
        </p:sp>
        <p:sp>
          <p:nvSpPr>
            <p:cNvPr id="15" name="TextBox 14">
              <a:extLst>
                <a:ext uri="{FF2B5EF4-FFF2-40B4-BE49-F238E27FC236}">
                  <a16:creationId xmlns:a16="http://schemas.microsoft.com/office/drawing/2014/main" id="{E8529580-E377-B32E-98D3-438303F1C96A}"/>
                </a:ext>
              </a:extLst>
            </p:cNvPr>
            <p:cNvSpPr txBox="1"/>
            <p:nvPr/>
          </p:nvSpPr>
          <p:spPr>
            <a:xfrm>
              <a:off x="6269355" y="3256921"/>
              <a:ext cx="1871472" cy="369332"/>
            </a:xfrm>
            <a:prstGeom prst="rect">
              <a:avLst/>
            </a:prstGeom>
            <a:solidFill>
              <a:schemeClr val="accent5"/>
            </a:solidFill>
          </p:spPr>
          <p:txBody>
            <a:bodyPr wrap="square" rtlCol="0">
              <a:spAutoFit/>
            </a:bodyPr>
            <a:lstStyle/>
            <a:p>
              <a:r>
                <a:rPr lang="en-GB" dirty="0">
                  <a:solidFill>
                    <a:schemeClr val="bg1"/>
                  </a:solidFill>
                </a:rPr>
                <a:t>Fairness</a:t>
              </a:r>
              <a:endParaRPr lang="nl-NL" dirty="0">
                <a:solidFill>
                  <a:schemeClr val="bg1"/>
                </a:solidFill>
              </a:endParaRPr>
            </a:p>
          </p:txBody>
        </p:sp>
      </p:grpSp>
    </p:spTree>
    <p:extLst>
      <p:ext uri="{BB962C8B-B14F-4D97-AF65-F5344CB8AC3E}">
        <p14:creationId xmlns:p14="http://schemas.microsoft.com/office/powerpoint/2010/main" val="61865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8650D-0A83-D6EE-8A83-1DF4817B7B0F}"/>
              </a:ext>
            </a:extLst>
          </p:cNvPr>
          <p:cNvSpPr>
            <a:spLocks noGrp="1"/>
          </p:cNvSpPr>
          <p:nvPr>
            <p:ph type="title"/>
          </p:nvPr>
        </p:nvSpPr>
        <p:spPr/>
        <p:txBody>
          <a:bodyPr/>
          <a:lstStyle/>
          <a:p>
            <a:r>
              <a:rPr lang="en-GB" dirty="0">
                <a:solidFill>
                  <a:srgbClr val="00B0F0"/>
                </a:solidFill>
              </a:rPr>
              <a:t>Overview chapter</a:t>
            </a:r>
          </a:p>
        </p:txBody>
      </p:sp>
      <p:sp>
        <p:nvSpPr>
          <p:cNvPr id="20" name="Tijdelijke aanduiding voor inhoud 14">
            <a:extLst>
              <a:ext uri="{FF2B5EF4-FFF2-40B4-BE49-F238E27FC236}">
                <a16:creationId xmlns:a16="http://schemas.microsoft.com/office/drawing/2014/main" id="{4623EE03-0493-75E7-4C42-E367CD388ED0}"/>
              </a:ext>
            </a:extLst>
          </p:cNvPr>
          <p:cNvSpPr>
            <a:spLocks noGrp="1"/>
          </p:cNvSpPr>
          <p:nvPr>
            <p:ph idx="1"/>
          </p:nvPr>
        </p:nvSpPr>
        <p:spPr>
          <a:xfrm>
            <a:off x="838200" y="1825625"/>
            <a:ext cx="10515600" cy="4679644"/>
          </a:xfrm>
        </p:spPr>
        <p:txBody>
          <a:bodyPr>
            <a:normAutofit lnSpcReduction="10000"/>
          </a:bodyPr>
          <a:lstStyle/>
          <a:p>
            <a:r>
              <a:rPr lang="en-GB" sz="2100" dirty="0">
                <a:latin typeface="+mj-lt"/>
              </a:rPr>
              <a:t>Conceptual perspective from Chapter 2</a:t>
            </a:r>
          </a:p>
          <a:p>
            <a:r>
              <a:rPr lang="en-GB" sz="2100" dirty="0">
                <a:latin typeface="+mj-lt"/>
              </a:rPr>
              <a:t>Theoretical perspective: The theory of utilitarian travel demand</a:t>
            </a:r>
            <a:endParaRPr lang="en-GB" sz="2300" dirty="0">
              <a:latin typeface="+mj-lt"/>
            </a:endParaRPr>
          </a:p>
          <a:p>
            <a:r>
              <a:rPr lang="en-GB" sz="2100" dirty="0">
                <a:latin typeface="+mj-lt"/>
              </a:rPr>
              <a:t>The impact of the 5 key land-use variables on travel behaviour</a:t>
            </a:r>
          </a:p>
          <a:p>
            <a:pPr lvl="1"/>
            <a:r>
              <a:rPr lang="en-GB" sz="1700" dirty="0">
                <a:latin typeface="+mj-lt"/>
              </a:rPr>
              <a:t>Key land-use variables: Density, Diversity, Design, Destination accessibility, </a:t>
            </a:r>
            <a:br>
              <a:rPr lang="en-GB" sz="1700" dirty="0">
                <a:latin typeface="+mj-lt"/>
              </a:rPr>
            </a:br>
            <a:r>
              <a:rPr lang="en-GB" sz="1700" dirty="0">
                <a:latin typeface="+mj-lt"/>
              </a:rPr>
              <a:t>Distance to transit (5D's)</a:t>
            </a:r>
          </a:p>
          <a:p>
            <a:pPr lvl="1"/>
            <a:r>
              <a:rPr lang="en-GB" sz="1700" dirty="0">
                <a:latin typeface="+mj-lt"/>
              </a:rPr>
              <a:t>Interaction between the 5D’s</a:t>
            </a:r>
          </a:p>
          <a:p>
            <a:pPr lvl="1"/>
            <a:r>
              <a:rPr lang="en-GB" sz="1700" dirty="0">
                <a:latin typeface="+mj-lt"/>
              </a:rPr>
              <a:t>Impact of land-use variables on travel behaviour</a:t>
            </a:r>
          </a:p>
          <a:p>
            <a:r>
              <a:rPr lang="en-US" sz="2100" dirty="0">
                <a:latin typeface="+mj-lt"/>
              </a:rPr>
              <a:t>The impact of land use (5Ds) on transport – empirical results</a:t>
            </a:r>
            <a:endParaRPr lang="en-GB" sz="1900" dirty="0">
              <a:latin typeface="+mj-lt"/>
            </a:endParaRPr>
          </a:p>
          <a:p>
            <a:r>
              <a:rPr lang="en-GB" sz="2100" dirty="0">
                <a:latin typeface="+mj-lt"/>
                <a:sym typeface="Wingdings" panose="05000000000000000000" pitchFamily="2" charset="2"/>
              </a:rPr>
              <a:t>Why are empirical conclusions different?</a:t>
            </a:r>
            <a:endParaRPr lang="en-GB" sz="1900" dirty="0">
              <a:latin typeface="+mj-lt"/>
            </a:endParaRPr>
          </a:p>
          <a:p>
            <a:r>
              <a:rPr lang="en-GB" sz="2100" dirty="0">
                <a:latin typeface="+mj-lt"/>
              </a:rPr>
              <a:t>Evaluating the impact of land use on travel behaviour</a:t>
            </a:r>
          </a:p>
          <a:p>
            <a:pPr lvl="1"/>
            <a:r>
              <a:rPr lang="en-GB" sz="1700" dirty="0">
                <a:latin typeface="+mj-lt"/>
              </a:rPr>
              <a:t>Indicators</a:t>
            </a:r>
          </a:p>
          <a:p>
            <a:pPr lvl="1"/>
            <a:r>
              <a:rPr lang="en-GB" sz="1700" dirty="0">
                <a:latin typeface="+mj-lt"/>
              </a:rPr>
              <a:t>Methods</a:t>
            </a:r>
          </a:p>
          <a:p>
            <a:pPr lvl="1"/>
            <a:r>
              <a:rPr lang="en-GB" sz="1700" dirty="0">
                <a:latin typeface="+mj-lt"/>
              </a:rPr>
              <a:t>Environment vs Accessibility</a:t>
            </a:r>
            <a:endParaRPr lang="en-GB" sz="2100" dirty="0">
              <a:latin typeface="+mj-lt"/>
            </a:endParaRPr>
          </a:p>
          <a:p>
            <a:r>
              <a:rPr lang="en-GB" sz="2100" dirty="0">
                <a:latin typeface="+mj-lt"/>
              </a:rPr>
              <a:t>Conclusions</a:t>
            </a:r>
          </a:p>
        </p:txBody>
      </p:sp>
    </p:spTree>
    <p:extLst>
      <p:ext uri="{BB962C8B-B14F-4D97-AF65-F5344CB8AC3E}">
        <p14:creationId xmlns:p14="http://schemas.microsoft.com/office/powerpoint/2010/main" val="2053354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102F0-E644-02E3-4EB0-B654DD6BEF2C}"/>
              </a:ext>
            </a:extLst>
          </p:cNvPr>
          <p:cNvSpPr>
            <a:spLocks noGrp="1"/>
          </p:cNvSpPr>
          <p:nvPr>
            <p:ph type="title"/>
          </p:nvPr>
        </p:nvSpPr>
        <p:spPr/>
        <p:txBody>
          <a:bodyPr>
            <a:normAutofit/>
          </a:bodyPr>
          <a:lstStyle/>
          <a:p>
            <a:r>
              <a:rPr lang="en-GB" sz="4000" dirty="0">
                <a:solidFill>
                  <a:srgbClr val="00B0F0"/>
                </a:solidFill>
                <a:latin typeface="+mj-lt"/>
              </a:rPr>
              <a:t>Evaluating the impact of land use on travel behaviour: indicators</a:t>
            </a:r>
            <a:endParaRPr lang="en-GB" sz="4000" dirty="0">
              <a:solidFill>
                <a:srgbClr val="00B0F0"/>
              </a:solidFill>
            </a:endParaRPr>
          </a:p>
        </p:txBody>
      </p:sp>
      <p:sp>
        <p:nvSpPr>
          <p:cNvPr id="6" name="Tijdelijke aanduiding voor inhoud 2">
            <a:extLst>
              <a:ext uri="{FF2B5EF4-FFF2-40B4-BE49-F238E27FC236}">
                <a16:creationId xmlns:a16="http://schemas.microsoft.com/office/drawing/2014/main" id="{024AB6EF-8316-D9D2-4D74-96C875CF616A}"/>
              </a:ext>
            </a:extLst>
          </p:cNvPr>
          <p:cNvSpPr txBox="1">
            <a:spLocks/>
          </p:cNvSpPr>
          <p:nvPr/>
        </p:nvSpPr>
        <p:spPr>
          <a:xfrm>
            <a:off x="893714" y="1785984"/>
            <a:ext cx="43203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i="1" dirty="0">
                <a:latin typeface="+mj-lt"/>
              </a:rPr>
              <a:t>Financial aspects</a:t>
            </a:r>
            <a:endParaRPr lang="en-GB" sz="2400" b="1" i="1" dirty="0">
              <a:latin typeface="+mj-lt"/>
            </a:endParaRPr>
          </a:p>
          <a:p>
            <a:pPr marL="0" indent="0">
              <a:buNone/>
            </a:pPr>
            <a:r>
              <a:rPr lang="en-GB" sz="2000" dirty="0">
                <a:latin typeface="+mj-lt"/>
              </a:rPr>
              <a:t>Relevant factors include the costs of construction, maintenance and exploitation of land-use and transport alternatives</a:t>
            </a:r>
          </a:p>
          <a:p>
            <a:pPr marL="0" indent="0">
              <a:buNone/>
            </a:pPr>
            <a:r>
              <a:rPr lang="en-GB" sz="2000" dirty="0">
                <a:latin typeface="+mj-lt"/>
              </a:rPr>
              <a:t>The indirect effects of land-use and transport alternatives (e.g., effects on the labour and housing market) are more difficult to estimate than the direct effects </a:t>
            </a:r>
          </a:p>
          <a:p>
            <a:pPr marL="0" indent="0">
              <a:buNone/>
            </a:pPr>
            <a:endParaRPr lang="en-GB" sz="2000" dirty="0">
              <a:latin typeface="+mj-lt"/>
            </a:endParaRPr>
          </a:p>
        </p:txBody>
      </p:sp>
      <p:grpSp>
        <p:nvGrpSpPr>
          <p:cNvPr id="4" name="Group 3">
            <a:extLst>
              <a:ext uri="{FF2B5EF4-FFF2-40B4-BE49-F238E27FC236}">
                <a16:creationId xmlns:a16="http://schemas.microsoft.com/office/drawing/2014/main" id="{574CA848-9DFE-4384-5E19-72410CCCEFF8}"/>
              </a:ext>
            </a:extLst>
          </p:cNvPr>
          <p:cNvGrpSpPr/>
          <p:nvPr/>
        </p:nvGrpSpPr>
        <p:grpSpPr>
          <a:xfrm>
            <a:off x="5856979" y="2214410"/>
            <a:ext cx="5580836" cy="4478998"/>
            <a:chOff x="5856979" y="2214410"/>
            <a:chExt cx="5580836" cy="4478998"/>
          </a:xfrm>
        </p:grpSpPr>
        <p:sp>
          <p:nvSpPr>
            <p:cNvPr id="5" name="Oval 4">
              <a:extLst>
                <a:ext uri="{FF2B5EF4-FFF2-40B4-BE49-F238E27FC236}">
                  <a16:creationId xmlns:a16="http://schemas.microsoft.com/office/drawing/2014/main" id="{DAB75972-2068-E213-8A03-04F96578231D}"/>
                </a:ext>
              </a:extLst>
            </p:cNvPr>
            <p:cNvSpPr/>
            <p:nvPr/>
          </p:nvSpPr>
          <p:spPr>
            <a:xfrm>
              <a:off x="5856979" y="2214410"/>
              <a:ext cx="5109972" cy="447899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Indicators</a:t>
              </a:r>
              <a:endParaRPr lang="nl-NL" sz="2800" b="1" dirty="0"/>
            </a:p>
          </p:txBody>
        </p:sp>
        <p:sp>
          <p:nvSpPr>
            <p:cNvPr id="8" name="TextBox 7">
              <a:extLst>
                <a:ext uri="{FF2B5EF4-FFF2-40B4-BE49-F238E27FC236}">
                  <a16:creationId xmlns:a16="http://schemas.microsoft.com/office/drawing/2014/main" id="{EC195EBD-90A7-3D3C-6DF8-E36F30B2D012}"/>
                </a:ext>
              </a:extLst>
            </p:cNvPr>
            <p:cNvSpPr txBox="1"/>
            <p:nvPr/>
          </p:nvSpPr>
          <p:spPr>
            <a:xfrm>
              <a:off x="6334771" y="5353724"/>
              <a:ext cx="1871472" cy="369332"/>
            </a:xfrm>
            <a:prstGeom prst="rect">
              <a:avLst/>
            </a:prstGeom>
            <a:solidFill>
              <a:schemeClr val="accent5"/>
            </a:solidFill>
          </p:spPr>
          <p:txBody>
            <a:bodyPr wrap="square" rtlCol="0">
              <a:spAutoFit/>
            </a:bodyPr>
            <a:lstStyle/>
            <a:p>
              <a:r>
                <a:rPr lang="en-GB" b="1" i="1" u="sng" dirty="0">
                  <a:solidFill>
                    <a:schemeClr val="bg1"/>
                  </a:solidFill>
                </a:rPr>
                <a:t>Financial</a:t>
              </a:r>
              <a:endParaRPr lang="nl-NL" b="1" i="1" u="sng" dirty="0">
                <a:solidFill>
                  <a:schemeClr val="bg1"/>
                </a:solidFill>
              </a:endParaRPr>
            </a:p>
          </p:txBody>
        </p:sp>
        <p:sp>
          <p:nvSpPr>
            <p:cNvPr id="9" name="TextBox 8">
              <a:extLst>
                <a:ext uri="{FF2B5EF4-FFF2-40B4-BE49-F238E27FC236}">
                  <a16:creationId xmlns:a16="http://schemas.microsoft.com/office/drawing/2014/main" id="{C4F07BC6-4CEB-5CB1-F162-349E379F78BE}"/>
                </a:ext>
              </a:extLst>
            </p:cNvPr>
            <p:cNvSpPr txBox="1"/>
            <p:nvPr/>
          </p:nvSpPr>
          <p:spPr>
            <a:xfrm>
              <a:off x="9304241" y="3169763"/>
              <a:ext cx="1871472" cy="369332"/>
            </a:xfrm>
            <a:prstGeom prst="rect">
              <a:avLst/>
            </a:prstGeom>
            <a:noFill/>
          </p:spPr>
          <p:txBody>
            <a:bodyPr wrap="square" rtlCol="0">
              <a:spAutoFit/>
            </a:bodyPr>
            <a:lstStyle/>
            <a:p>
              <a:r>
                <a:rPr lang="en-GB" dirty="0">
                  <a:solidFill>
                    <a:schemeClr val="bg1"/>
                  </a:solidFill>
                </a:rPr>
                <a:t>Accessibility</a:t>
              </a:r>
              <a:endParaRPr lang="nl-NL" dirty="0">
                <a:solidFill>
                  <a:schemeClr val="bg1"/>
                </a:solidFill>
              </a:endParaRPr>
            </a:p>
          </p:txBody>
        </p:sp>
        <p:sp>
          <p:nvSpPr>
            <p:cNvPr id="10" name="TextBox 9">
              <a:extLst>
                <a:ext uri="{FF2B5EF4-FFF2-40B4-BE49-F238E27FC236}">
                  <a16:creationId xmlns:a16="http://schemas.microsoft.com/office/drawing/2014/main" id="{A0002A24-97AD-26EB-80B4-95B5DE82EA50}"/>
                </a:ext>
              </a:extLst>
            </p:cNvPr>
            <p:cNvSpPr txBox="1"/>
            <p:nvPr/>
          </p:nvSpPr>
          <p:spPr>
            <a:xfrm>
              <a:off x="9566343" y="4221153"/>
              <a:ext cx="1871472" cy="369332"/>
            </a:xfrm>
            <a:prstGeom prst="rect">
              <a:avLst/>
            </a:prstGeom>
            <a:noFill/>
          </p:spPr>
          <p:txBody>
            <a:bodyPr wrap="square" rtlCol="0">
              <a:spAutoFit/>
            </a:bodyPr>
            <a:lstStyle/>
            <a:p>
              <a:r>
                <a:rPr lang="en-GB" dirty="0">
                  <a:solidFill>
                    <a:schemeClr val="bg1"/>
                  </a:solidFill>
                </a:rPr>
                <a:t>Option value</a:t>
              </a:r>
              <a:endParaRPr lang="nl-NL" dirty="0">
                <a:solidFill>
                  <a:schemeClr val="bg1"/>
                </a:solidFill>
              </a:endParaRPr>
            </a:p>
          </p:txBody>
        </p:sp>
        <p:sp>
          <p:nvSpPr>
            <p:cNvPr id="11" name="TextBox 10">
              <a:extLst>
                <a:ext uri="{FF2B5EF4-FFF2-40B4-BE49-F238E27FC236}">
                  <a16:creationId xmlns:a16="http://schemas.microsoft.com/office/drawing/2014/main" id="{538911FF-1FB2-D4F2-56B2-26E80CEB181D}"/>
                </a:ext>
              </a:extLst>
            </p:cNvPr>
            <p:cNvSpPr txBox="1"/>
            <p:nvPr/>
          </p:nvSpPr>
          <p:spPr>
            <a:xfrm>
              <a:off x="8833968" y="5206452"/>
              <a:ext cx="1871472" cy="369332"/>
            </a:xfrm>
            <a:prstGeom prst="rect">
              <a:avLst/>
            </a:prstGeom>
            <a:noFill/>
          </p:spPr>
          <p:txBody>
            <a:bodyPr wrap="square" rtlCol="0">
              <a:spAutoFit/>
            </a:bodyPr>
            <a:lstStyle/>
            <a:p>
              <a:r>
                <a:rPr lang="en-GB" dirty="0">
                  <a:solidFill>
                    <a:schemeClr val="bg1"/>
                  </a:solidFill>
                </a:rPr>
                <a:t>Consumer surplus</a:t>
              </a:r>
              <a:endParaRPr lang="nl-NL" dirty="0">
                <a:solidFill>
                  <a:schemeClr val="bg1"/>
                </a:solidFill>
              </a:endParaRPr>
            </a:p>
          </p:txBody>
        </p:sp>
        <p:sp>
          <p:nvSpPr>
            <p:cNvPr id="12" name="TextBox 11">
              <a:extLst>
                <a:ext uri="{FF2B5EF4-FFF2-40B4-BE49-F238E27FC236}">
                  <a16:creationId xmlns:a16="http://schemas.microsoft.com/office/drawing/2014/main" id="{DF09EF4C-AB71-9F32-BCC3-09AE0848948F}"/>
                </a:ext>
              </a:extLst>
            </p:cNvPr>
            <p:cNvSpPr txBox="1"/>
            <p:nvPr/>
          </p:nvSpPr>
          <p:spPr>
            <a:xfrm>
              <a:off x="7668219" y="6081609"/>
              <a:ext cx="1871472" cy="369332"/>
            </a:xfrm>
            <a:prstGeom prst="rect">
              <a:avLst/>
            </a:prstGeom>
            <a:solidFill>
              <a:schemeClr val="accent5"/>
            </a:solidFill>
          </p:spPr>
          <p:txBody>
            <a:bodyPr wrap="square" rtlCol="0">
              <a:spAutoFit/>
            </a:bodyPr>
            <a:lstStyle/>
            <a:p>
              <a:r>
                <a:rPr lang="en-GB" dirty="0">
                  <a:solidFill>
                    <a:schemeClr val="bg1"/>
                  </a:solidFill>
                </a:rPr>
                <a:t>Safety and health</a:t>
              </a:r>
              <a:endParaRPr lang="nl-NL" dirty="0">
                <a:solidFill>
                  <a:schemeClr val="bg1"/>
                </a:solidFill>
              </a:endParaRPr>
            </a:p>
          </p:txBody>
        </p:sp>
        <p:sp>
          <p:nvSpPr>
            <p:cNvPr id="13" name="TextBox 12">
              <a:extLst>
                <a:ext uri="{FF2B5EF4-FFF2-40B4-BE49-F238E27FC236}">
                  <a16:creationId xmlns:a16="http://schemas.microsoft.com/office/drawing/2014/main" id="{75448831-556F-86CF-805D-90EF7DCC8C30}"/>
                </a:ext>
              </a:extLst>
            </p:cNvPr>
            <p:cNvSpPr txBox="1"/>
            <p:nvPr/>
          </p:nvSpPr>
          <p:spPr>
            <a:xfrm>
              <a:off x="7486135" y="2520527"/>
              <a:ext cx="1871472" cy="369332"/>
            </a:xfrm>
            <a:prstGeom prst="rect">
              <a:avLst/>
            </a:prstGeom>
            <a:solidFill>
              <a:schemeClr val="accent5"/>
            </a:solidFill>
          </p:spPr>
          <p:txBody>
            <a:bodyPr wrap="square" rtlCol="0">
              <a:spAutoFit/>
            </a:bodyPr>
            <a:lstStyle/>
            <a:p>
              <a:r>
                <a:rPr lang="en-GB" dirty="0">
                  <a:solidFill>
                    <a:schemeClr val="bg1"/>
                  </a:solidFill>
                </a:rPr>
                <a:t>Environmental</a:t>
              </a:r>
              <a:endParaRPr lang="nl-NL" dirty="0">
                <a:solidFill>
                  <a:schemeClr val="bg1"/>
                </a:solidFill>
              </a:endParaRPr>
            </a:p>
          </p:txBody>
        </p:sp>
        <p:sp>
          <p:nvSpPr>
            <p:cNvPr id="14" name="TextBox 13">
              <a:extLst>
                <a:ext uri="{FF2B5EF4-FFF2-40B4-BE49-F238E27FC236}">
                  <a16:creationId xmlns:a16="http://schemas.microsoft.com/office/drawing/2014/main" id="{DFAA07A9-0F82-E662-CD4A-1322656DDC5B}"/>
                </a:ext>
              </a:extLst>
            </p:cNvPr>
            <p:cNvSpPr txBox="1"/>
            <p:nvPr/>
          </p:nvSpPr>
          <p:spPr>
            <a:xfrm>
              <a:off x="5930131" y="4362647"/>
              <a:ext cx="1375925" cy="369332"/>
            </a:xfrm>
            <a:prstGeom prst="rect">
              <a:avLst/>
            </a:prstGeom>
            <a:solidFill>
              <a:schemeClr val="accent5"/>
            </a:solidFill>
          </p:spPr>
          <p:txBody>
            <a:bodyPr wrap="square" rtlCol="0">
              <a:spAutoFit/>
            </a:bodyPr>
            <a:lstStyle/>
            <a:p>
              <a:r>
                <a:rPr lang="en-GB" dirty="0">
                  <a:solidFill>
                    <a:schemeClr val="bg1"/>
                  </a:solidFill>
                </a:rPr>
                <a:t>Robustness</a:t>
              </a:r>
              <a:endParaRPr lang="nl-NL" dirty="0">
                <a:solidFill>
                  <a:schemeClr val="bg1"/>
                </a:solidFill>
              </a:endParaRPr>
            </a:p>
          </p:txBody>
        </p:sp>
        <p:sp>
          <p:nvSpPr>
            <p:cNvPr id="15" name="TextBox 14">
              <a:extLst>
                <a:ext uri="{FF2B5EF4-FFF2-40B4-BE49-F238E27FC236}">
                  <a16:creationId xmlns:a16="http://schemas.microsoft.com/office/drawing/2014/main" id="{B102FCCE-E0B3-3B21-64A7-2CAF0E95FAFD}"/>
                </a:ext>
              </a:extLst>
            </p:cNvPr>
            <p:cNvSpPr txBox="1"/>
            <p:nvPr/>
          </p:nvSpPr>
          <p:spPr>
            <a:xfrm>
              <a:off x="6269355" y="3256921"/>
              <a:ext cx="1871472" cy="369332"/>
            </a:xfrm>
            <a:prstGeom prst="rect">
              <a:avLst/>
            </a:prstGeom>
            <a:solidFill>
              <a:schemeClr val="accent5"/>
            </a:solidFill>
          </p:spPr>
          <p:txBody>
            <a:bodyPr wrap="square" rtlCol="0">
              <a:spAutoFit/>
            </a:bodyPr>
            <a:lstStyle/>
            <a:p>
              <a:r>
                <a:rPr lang="en-GB" dirty="0">
                  <a:solidFill>
                    <a:schemeClr val="bg1"/>
                  </a:solidFill>
                </a:rPr>
                <a:t>Fairness</a:t>
              </a:r>
              <a:endParaRPr lang="nl-NL" dirty="0">
                <a:solidFill>
                  <a:schemeClr val="bg1"/>
                </a:solidFill>
              </a:endParaRPr>
            </a:p>
          </p:txBody>
        </p:sp>
      </p:grpSp>
    </p:spTree>
    <p:extLst>
      <p:ext uri="{BB962C8B-B14F-4D97-AF65-F5344CB8AC3E}">
        <p14:creationId xmlns:p14="http://schemas.microsoft.com/office/powerpoint/2010/main" val="1356540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102F0-E644-02E3-4EB0-B654DD6BEF2C}"/>
              </a:ext>
            </a:extLst>
          </p:cNvPr>
          <p:cNvSpPr>
            <a:spLocks noGrp="1"/>
          </p:cNvSpPr>
          <p:nvPr>
            <p:ph type="title"/>
          </p:nvPr>
        </p:nvSpPr>
        <p:spPr/>
        <p:txBody>
          <a:bodyPr>
            <a:normAutofit/>
          </a:bodyPr>
          <a:lstStyle/>
          <a:p>
            <a:r>
              <a:rPr lang="en-GB" sz="4000" dirty="0">
                <a:solidFill>
                  <a:srgbClr val="00B0F0"/>
                </a:solidFill>
                <a:latin typeface="+mj-lt"/>
              </a:rPr>
              <a:t>Evaluating the impact of land use on travel behaviour: indicators</a:t>
            </a:r>
            <a:endParaRPr lang="en-GB" sz="4000" dirty="0">
              <a:solidFill>
                <a:srgbClr val="00B0F0"/>
              </a:solidFill>
            </a:endParaRPr>
          </a:p>
        </p:txBody>
      </p:sp>
      <p:sp>
        <p:nvSpPr>
          <p:cNvPr id="6" name="Tijdelijke aanduiding voor inhoud 2">
            <a:extLst>
              <a:ext uri="{FF2B5EF4-FFF2-40B4-BE49-F238E27FC236}">
                <a16:creationId xmlns:a16="http://schemas.microsoft.com/office/drawing/2014/main" id="{024AB6EF-8316-D9D2-4D74-96C875CF616A}"/>
              </a:ext>
            </a:extLst>
          </p:cNvPr>
          <p:cNvSpPr txBox="1">
            <a:spLocks/>
          </p:cNvSpPr>
          <p:nvPr/>
        </p:nvSpPr>
        <p:spPr>
          <a:xfrm>
            <a:off x="982010" y="1690688"/>
            <a:ext cx="4752958" cy="5167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i="1" dirty="0">
                <a:latin typeface="+mj-lt"/>
              </a:rPr>
              <a:t>Long-term robustness of the land use and transport system</a:t>
            </a:r>
          </a:p>
          <a:p>
            <a:pPr marL="0" indent="0">
              <a:buFont typeface="Arial" panose="020B0604020202020204" pitchFamily="34" charset="0"/>
              <a:buNone/>
            </a:pPr>
            <a:r>
              <a:rPr lang="en-GB" sz="1800" dirty="0">
                <a:latin typeface="+mj-lt"/>
              </a:rPr>
              <a:t>Other related terms are: ‘flexibility’, ‘reliability’, ‘resilience’, ‘vulnerability’ and ‘substitutability’</a:t>
            </a:r>
          </a:p>
          <a:p>
            <a:pPr marL="0" indent="0">
              <a:buFont typeface="Arial" panose="020B0604020202020204" pitchFamily="34" charset="0"/>
              <a:buNone/>
            </a:pPr>
            <a:r>
              <a:rPr lang="en-GB" sz="1800" dirty="0">
                <a:latin typeface="+mj-lt"/>
              </a:rPr>
              <a:t>Robustness plays a role </a:t>
            </a:r>
          </a:p>
          <a:p>
            <a:r>
              <a:rPr lang="en-GB" sz="1800" dirty="0">
                <a:latin typeface="+mj-lt"/>
              </a:rPr>
              <a:t>In the short term (within a day): being able to change routes while travelling, e.g., due to a road block,</a:t>
            </a:r>
          </a:p>
          <a:p>
            <a:r>
              <a:rPr lang="en-GB" sz="1800" dirty="0">
                <a:latin typeface="+mj-lt"/>
              </a:rPr>
              <a:t>In the long term (over decades): energy limitations</a:t>
            </a:r>
          </a:p>
          <a:p>
            <a:pPr marL="0" indent="0">
              <a:buFont typeface="Arial" panose="020B0604020202020204" pitchFamily="34" charset="0"/>
              <a:buNone/>
            </a:pPr>
            <a:r>
              <a:rPr lang="en-GB" sz="1800" dirty="0">
                <a:latin typeface="+mj-lt"/>
              </a:rPr>
              <a:t>Land-use transport strategies that are positively valued with respect to travel behaviour impacts will be robust.</a:t>
            </a:r>
          </a:p>
          <a:p>
            <a:pPr marL="0" indent="0">
              <a:buFont typeface="Arial" panose="020B0604020202020204" pitchFamily="34" charset="0"/>
              <a:buNone/>
            </a:pPr>
            <a:r>
              <a:rPr lang="en-GB" sz="1800" dirty="0">
                <a:latin typeface="+mj-lt"/>
              </a:rPr>
              <a:t>Such strategies include compact building, mixed land use and availability of good-quality public transport.</a:t>
            </a:r>
          </a:p>
        </p:txBody>
      </p:sp>
      <p:grpSp>
        <p:nvGrpSpPr>
          <p:cNvPr id="4" name="Group 3">
            <a:extLst>
              <a:ext uri="{FF2B5EF4-FFF2-40B4-BE49-F238E27FC236}">
                <a16:creationId xmlns:a16="http://schemas.microsoft.com/office/drawing/2014/main" id="{1876BCD6-093E-44EA-28A7-7476481D44EC}"/>
              </a:ext>
            </a:extLst>
          </p:cNvPr>
          <p:cNvGrpSpPr/>
          <p:nvPr/>
        </p:nvGrpSpPr>
        <p:grpSpPr>
          <a:xfrm>
            <a:off x="5856979" y="2214410"/>
            <a:ext cx="5580836" cy="4478998"/>
            <a:chOff x="5856979" y="2214410"/>
            <a:chExt cx="5580836" cy="4478998"/>
          </a:xfrm>
        </p:grpSpPr>
        <p:sp>
          <p:nvSpPr>
            <p:cNvPr id="5" name="Oval 4">
              <a:extLst>
                <a:ext uri="{FF2B5EF4-FFF2-40B4-BE49-F238E27FC236}">
                  <a16:creationId xmlns:a16="http://schemas.microsoft.com/office/drawing/2014/main" id="{D41E7565-72AB-27C8-C190-4990165D7196}"/>
                </a:ext>
              </a:extLst>
            </p:cNvPr>
            <p:cNvSpPr/>
            <p:nvPr/>
          </p:nvSpPr>
          <p:spPr>
            <a:xfrm>
              <a:off x="5856979" y="2214410"/>
              <a:ext cx="5109972" cy="447899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Indicators</a:t>
              </a:r>
              <a:endParaRPr lang="nl-NL" sz="2800" b="1" dirty="0"/>
            </a:p>
          </p:txBody>
        </p:sp>
        <p:sp>
          <p:nvSpPr>
            <p:cNvPr id="8" name="TextBox 7">
              <a:extLst>
                <a:ext uri="{FF2B5EF4-FFF2-40B4-BE49-F238E27FC236}">
                  <a16:creationId xmlns:a16="http://schemas.microsoft.com/office/drawing/2014/main" id="{35BDDCCE-4069-58C1-805B-594748850564}"/>
                </a:ext>
              </a:extLst>
            </p:cNvPr>
            <p:cNvSpPr txBox="1"/>
            <p:nvPr/>
          </p:nvSpPr>
          <p:spPr>
            <a:xfrm>
              <a:off x="6334771" y="5353724"/>
              <a:ext cx="1871472" cy="369332"/>
            </a:xfrm>
            <a:prstGeom prst="rect">
              <a:avLst/>
            </a:prstGeom>
            <a:solidFill>
              <a:schemeClr val="accent5"/>
            </a:solidFill>
          </p:spPr>
          <p:txBody>
            <a:bodyPr wrap="square" rtlCol="0">
              <a:spAutoFit/>
            </a:bodyPr>
            <a:lstStyle/>
            <a:p>
              <a:r>
                <a:rPr lang="en-GB" dirty="0">
                  <a:solidFill>
                    <a:schemeClr val="bg1"/>
                  </a:solidFill>
                </a:rPr>
                <a:t>Financial</a:t>
              </a:r>
              <a:endParaRPr lang="nl-NL" dirty="0">
                <a:solidFill>
                  <a:schemeClr val="bg1"/>
                </a:solidFill>
              </a:endParaRPr>
            </a:p>
          </p:txBody>
        </p:sp>
        <p:sp>
          <p:nvSpPr>
            <p:cNvPr id="9" name="TextBox 8">
              <a:extLst>
                <a:ext uri="{FF2B5EF4-FFF2-40B4-BE49-F238E27FC236}">
                  <a16:creationId xmlns:a16="http://schemas.microsoft.com/office/drawing/2014/main" id="{0E8811EF-81D0-0EBF-86ED-269C4C6CFC24}"/>
                </a:ext>
              </a:extLst>
            </p:cNvPr>
            <p:cNvSpPr txBox="1"/>
            <p:nvPr/>
          </p:nvSpPr>
          <p:spPr>
            <a:xfrm>
              <a:off x="9304241" y="3169763"/>
              <a:ext cx="1871472" cy="369332"/>
            </a:xfrm>
            <a:prstGeom prst="rect">
              <a:avLst/>
            </a:prstGeom>
            <a:noFill/>
          </p:spPr>
          <p:txBody>
            <a:bodyPr wrap="square" rtlCol="0">
              <a:spAutoFit/>
            </a:bodyPr>
            <a:lstStyle/>
            <a:p>
              <a:r>
                <a:rPr lang="en-GB" dirty="0">
                  <a:solidFill>
                    <a:schemeClr val="bg1"/>
                  </a:solidFill>
                </a:rPr>
                <a:t>Accessibility</a:t>
              </a:r>
              <a:endParaRPr lang="nl-NL" dirty="0">
                <a:solidFill>
                  <a:schemeClr val="bg1"/>
                </a:solidFill>
              </a:endParaRPr>
            </a:p>
          </p:txBody>
        </p:sp>
        <p:sp>
          <p:nvSpPr>
            <p:cNvPr id="10" name="TextBox 9">
              <a:extLst>
                <a:ext uri="{FF2B5EF4-FFF2-40B4-BE49-F238E27FC236}">
                  <a16:creationId xmlns:a16="http://schemas.microsoft.com/office/drawing/2014/main" id="{0229A19C-115D-54B7-9FC2-6E250353153B}"/>
                </a:ext>
              </a:extLst>
            </p:cNvPr>
            <p:cNvSpPr txBox="1"/>
            <p:nvPr/>
          </p:nvSpPr>
          <p:spPr>
            <a:xfrm>
              <a:off x="9566343" y="4221153"/>
              <a:ext cx="1871472" cy="369332"/>
            </a:xfrm>
            <a:prstGeom prst="rect">
              <a:avLst/>
            </a:prstGeom>
            <a:noFill/>
          </p:spPr>
          <p:txBody>
            <a:bodyPr wrap="square" rtlCol="0">
              <a:spAutoFit/>
            </a:bodyPr>
            <a:lstStyle/>
            <a:p>
              <a:r>
                <a:rPr lang="en-GB" dirty="0">
                  <a:solidFill>
                    <a:schemeClr val="bg1"/>
                  </a:solidFill>
                </a:rPr>
                <a:t>Option value</a:t>
              </a:r>
              <a:endParaRPr lang="nl-NL" dirty="0">
                <a:solidFill>
                  <a:schemeClr val="bg1"/>
                </a:solidFill>
              </a:endParaRPr>
            </a:p>
          </p:txBody>
        </p:sp>
        <p:sp>
          <p:nvSpPr>
            <p:cNvPr id="11" name="TextBox 10">
              <a:extLst>
                <a:ext uri="{FF2B5EF4-FFF2-40B4-BE49-F238E27FC236}">
                  <a16:creationId xmlns:a16="http://schemas.microsoft.com/office/drawing/2014/main" id="{62639454-0A79-C081-7884-C7B94CFA540F}"/>
                </a:ext>
              </a:extLst>
            </p:cNvPr>
            <p:cNvSpPr txBox="1"/>
            <p:nvPr/>
          </p:nvSpPr>
          <p:spPr>
            <a:xfrm>
              <a:off x="8833968" y="5206452"/>
              <a:ext cx="1871472" cy="369332"/>
            </a:xfrm>
            <a:prstGeom prst="rect">
              <a:avLst/>
            </a:prstGeom>
            <a:noFill/>
          </p:spPr>
          <p:txBody>
            <a:bodyPr wrap="square" rtlCol="0">
              <a:spAutoFit/>
            </a:bodyPr>
            <a:lstStyle/>
            <a:p>
              <a:r>
                <a:rPr lang="en-GB" dirty="0">
                  <a:solidFill>
                    <a:schemeClr val="bg1"/>
                  </a:solidFill>
                </a:rPr>
                <a:t>Consumer surplus</a:t>
              </a:r>
              <a:endParaRPr lang="nl-NL" dirty="0">
                <a:solidFill>
                  <a:schemeClr val="bg1"/>
                </a:solidFill>
              </a:endParaRPr>
            </a:p>
          </p:txBody>
        </p:sp>
        <p:sp>
          <p:nvSpPr>
            <p:cNvPr id="12" name="TextBox 11">
              <a:extLst>
                <a:ext uri="{FF2B5EF4-FFF2-40B4-BE49-F238E27FC236}">
                  <a16:creationId xmlns:a16="http://schemas.microsoft.com/office/drawing/2014/main" id="{1E7389B5-C104-99A2-E148-69853A71AB0B}"/>
                </a:ext>
              </a:extLst>
            </p:cNvPr>
            <p:cNvSpPr txBox="1"/>
            <p:nvPr/>
          </p:nvSpPr>
          <p:spPr>
            <a:xfrm>
              <a:off x="7668219" y="6081609"/>
              <a:ext cx="1871472" cy="369332"/>
            </a:xfrm>
            <a:prstGeom prst="rect">
              <a:avLst/>
            </a:prstGeom>
            <a:solidFill>
              <a:schemeClr val="accent5"/>
            </a:solidFill>
          </p:spPr>
          <p:txBody>
            <a:bodyPr wrap="square" rtlCol="0">
              <a:spAutoFit/>
            </a:bodyPr>
            <a:lstStyle/>
            <a:p>
              <a:r>
                <a:rPr lang="en-GB" dirty="0">
                  <a:solidFill>
                    <a:schemeClr val="bg1"/>
                  </a:solidFill>
                </a:rPr>
                <a:t>Safety and health</a:t>
              </a:r>
              <a:endParaRPr lang="nl-NL" dirty="0">
                <a:solidFill>
                  <a:schemeClr val="bg1"/>
                </a:solidFill>
              </a:endParaRPr>
            </a:p>
          </p:txBody>
        </p:sp>
        <p:sp>
          <p:nvSpPr>
            <p:cNvPr id="13" name="TextBox 12">
              <a:extLst>
                <a:ext uri="{FF2B5EF4-FFF2-40B4-BE49-F238E27FC236}">
                  <a16:creationId xmlns:a16="http://schemas.microsoft.com/office/drawing/2014/main" id="{10D5AC9B-8030-D058-3ADF-3189DF7AD316}"/>
                </a:ext>
              </a:extLst>
            </p:cNvPr>
            <p:cNvSpPr txBox="1"/>
            <p:nvPr/>
          </p:nvSpPr>
          <p:spPr>
            <a:xfrm>
              <a:off x="7486135" y="2520527"/>
              <a:ext cx="1871472" cy="369332"/>
            </a:xfrm>
            <a:prstGeom prst="rect">
              <a:avLst/>
            </a:prstGeom>
            <a:solidFill>
              <a:schemeClr val="accent5"/>
            </a:solidFill>
          </p:spPr>
          <p:txBody>
            <a:bodyPr wrap="square" rtlCol="0">
              <a:spAutoFit/>
            </a:bodyPr>
            <a:lstStyle/>
            <a:p>
              <a:r>
                <a:rPr lang="en-GB" dirty="0">
                  <a:solidFill>
                    <a:schemeClr val="bg1"/>
                  </a:solidFill>
                </a:rPr>
                <a:t>Environmental</a:t>
              </a:r>
              <a:endParaRPr lang="nl-NL" dirty="0">
                <a:solidFill>
                  <a:schemeClr val="bg1"/>
                </a:solidFill>
              </a:endParaRPr>
            </a:p>
          </p:txBody>
        </p:sp>
        <p:sp>
          <p:nvSpPr>
            <p:cNvPr id="14" name="TextBox 13">
              <a:extLst>
                <a:ext uri="{FF2B5EF4-FFF2-40B4-BE49-F238E27FC236}">
                  <a16:creationId xmlns:a16="http://schemas.microsoft.com/office/drawing/2014/main" id="{F7B4FF60-BF0B-C62F-CB6C-031DBACF994F}"/>
                </a:ext>
              </a:extLst>
            </p:cNvPr>
            <p:cNvSpPr txBox="1"/>
            <p:nvPr/>
          </p:nvSpPr>
          <p:spPr>
            <a:xfrm>
              <a:off x="5930131" y="4362647"/>
              <a:ext cx="1375925" cy="369332"/>
            </a:xfrm>
            <a:prstGeom prst="rect">
              <a:avLst/>
            </a:prstGeom>
            <a:solidFill>
              <a:schemeClr val="accent5"/>
            </a:solidFill>
          </p:spPr>
          <p:txBody>
            <a:bodyPr wrap="square" rtlCol="0">
              <a:spAutoFit/>
            </a:bodyPr>
            <a:lstStyle/>
            <a:p>
              <a:r>
                <a:rPr lang="en-GB" b="1" i="1" u="sng" dirty="0">
                  <a:solidFill>
                    <a:schemeClr val="bg1"/>
                  </a:solidFill>
                </a:rPr>
                <a:t>Robustness</a:t>
              </a:r>
              <a:endParaRPr lang="nl-NL" b="1" i="1" u="sng" dirty="0">
                <a:solidFill>
                  <a:schemeClr val="bg1"/>
                </a:solidFill>
              </a:endParaRPr>
            </a:p>
          </p:txBody>
        </p:sp>
        <p:sp>
          <p:nvSpPr>
            <p:cNvPr id="15" name="TextBox 14">
              <a:extLst>
                <a:ext uri="{FF2B5EF4-FFF2-40B4-BE49-F238E27FC236}">
                  <a16:creationId xmlns:a16="http://schemas.microsoft.com/office/drawing/2014/main" id="{F849B0B3-54B2-1A6C-181E-B31C7FF2F27A}"/>
                </a:ext>
              </a:extLst>
            </p:cNvPr>
            <p:cNvSpPr txBox="1"/>
            <p:nvPr/>
          </p:nvSpPr>
          <p:spPr>
            <a:xfrm>
              <a:off x="6269355" y="3256921"/>
              <a:ext cx="1871472" cy="369332"/>
            </a:xfrm>
            <a:prstGeom prst="rect">
              <a:avLst/>
            </a:prstGeom>
            <a:solidFill>
              <a:schemeClr val="accent5"/>
            </a:solidFill>
          </p:spPr>
          <p:txBody>
            <a:bodyPr wrap="square" rtlCol="0">
              <a:spAutoFit/>
            </a:bodyPr>
            <a:lstStyle/>
            <a:p>
              <a:r>
                <a:rPr lang="en-GB" dirty="0">
                  <a:solidFill>
                    <a:schemeClr val="bg1"/>
                  </a:solidFill>
                </a:rPr>
                <a:t>Fairness</a:t>
              </a:r>
              <a:endParaRPr lang="nl-NL" dirty="0">
                <a:solidFill>
                  <a:schemeClr val="bg1"/>
                </a:solidFill>
              </a:endParaRPr>
            </a:p>
          </p:txBody>
        </p:sp>
      </p:grpSp>
    </p:spTree>
    <p:extLst>
      <p:ext uri="{BB962C8B-B14F-4D97-AF65-F5344CB8AC3E}">
        <p14:creationId xmlns:p14="http://schemas.microsoft.com/office/powerpoint/2010/main" val="4042537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102F0-E644-02E3-4EB0-B654DD6BEF2C}"/>
              </a:ext>
            </a:extLst>
          </p:cNvPr>
          <p:cNvSpPr>
            <a:spLocks noGrp="1"/>
          </p:cNvSpPr>
          <p:nvPr>
            <p:ph type="title"/>
          </p:nvPr>
        </p:nvSpPr>
        <p:spPr/>
        <p:txBody>
          <a:bodyPr>
            <a:normAutofit/>
          </a:bodyPr>
          <a:lstStyle/>
          <a:p>
            <a:r>
              <a:rPr lang="en-GB" sz="4000" dirty="0">
                <a:solidFill>
                  <a:srgbClr val="00B0F0"/>
                </a:solidFill>
                <a:latin typeface="+mj-lt"/>
              </a:rPr>
              <a:t>Evaluating the impact of land use on travel behaviour: indicators</a:t>
            </a:r>
            <a:endParaRPr lang="en-GB" sz="4000" dirty="0">
              <a:solidFill>
                <a:srgbClr val="00B0F0"/>
              </a:solidFill>
            </a:endParaRPr>
          </a:p>
        </p:txBody>
      </p:sp>
      <p:sp>
        <p:nvSpPr>
          <p:cNvPr id="6" name="Tijdelijke aanduiding voor inhoud 2">
            <a:extLst>
              <a:ext uri="{FF2B5EF4-FFF2-40B4-BE49-F238E27FC236}">
                <a16:creationId xmlns:a16="http://schemas.microsoft.com/office/drawing/2014/main" id="{024AB6EF-8316-D9D2-4D74-96C875CF616A}"/>
              </a:ext>
            </a:extLst>
          </p:cNvPr>
          <p:cNvSpPr txBox="1">
            <a:spLocks/>
          </p:cNvSpPr>
          <p:nvPr/>
        </p:nvSpPr>
        <p:spPr>
          <a:xfrm>
            <a:off x="1018586" y="1937576"/>
            <a:ext cx="43203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i="1" dirty="0">
                <a:latin typeface="+mj-lt"/>
              </a:rPr>
              <a:t>Fairness</a:t>
            </a:r>
          </a:p>
          <a:p>
            <a:pPr marL="0" indent="0">
              <a:buFont typeface="Arial" panose="020B0604020202020204" pitchFamily="34" charset="0"/>
              <a:buNone/>
            </a:pPr>
            <a:r>
              <a:rPr lang="en-GB" sz="2000" dirty="0">
                <a:latin typeface="+mj-lt"/>
              </a:rPr>
              <a:t>In addition to the scores of candidate policies on the criteria discussed above, fairness is an upcoming topic in both research and policy making</a:t>
            </a:r>
          </a:p>
          <a:p>
            <a:pPr marL="0" indent="0">
              <a:buFont typeface="Arial" panose="020B0604020202020204" pitchFamily="34" charset="0"/>
              <a:buNone/>
            </a:pPr>
            <a:r>
              <a:rPr lang="en-GB" sz="2000" dirty="0">
                <a:latin typeface="+mj-lt"/>
              </a:rPr>
              <a:t>Distribution effects play an important role in fairness discussions, dominant examples being distributions across population groups by income or region</a:t>
            </a:r>
          </a:p>
          <a:p>
            <a:pPr marL="0" indent="0">
              <a:buFont typeface="Arial" panose="020B0604020202020204" pitchFamily="34" charset="0"/>
              <a:buNone/>
            </a:pPr>
            <a:r>
              <a:rPr lang="en-GB" sz="2000" dirty="0">
                <a:latin typeface="+mj-lt"/>
              </a:rPr>
              <a:t>More in Chapter 15</a:t>
            </a:r>
          </a:p>
        </p:txBody>
      </p:sp>
      <p:grpSp>
        <p:nvGrpSpPr>
          <p:cNvPr id="4" name="Group 3">
            <a:extLst>
              <a:ext uri="{FF2B5EF4-FFF2-40B4-BE49-F238E27FC236}">
                <a16:creationId xmlns:a16="http://schemas.microsoft.com/office/drawing/2014/main" id="{49D0257A-0694-FE23-C66E-90ACA4256EDF}"/>
              </a:ext>
            </a:extLst>
          </p:cNvPr>
          <p:cNvGrpSpPr/>
          <p:nvPr/>
        </p:nvGrpSpPr>
        <p:grpSpPr>
          <a:xfrm>
            <a:off x="5856979" y="2214410"/>
            <a:ext cx="5580836" cy="4478998"/>
            <a:chOff x="5856979" y="2214410"/>
            <a:chExt cx="5580836" cy="4478998"/>
          </a:xfrm>
        </p:grpSpPr>
        <p:sp>
          <p:nvSpPr>
            <p:cNvPr id="5" name="Oval 4">
              <a:extLst>
                <a:ext uri="{FF2B5EF4-FFF2-40B4-BE49-F238E27FC236}">
                  <a16:creationId xmlns:a16="http://schemas.microsoft.com/office/drawing/2014/main" id="{5FC04BAA-5F45-7065-8EEE-0271D8216C4C}"/>
                </a:ext>
              </a:extLst>
            </p:cNvPr>
            <p:cNvSpPr/>
            <p:nvPr/>
          </p:nvSpPr>
          <p:spPr>
            <a:xfrm>
              <a:off x="5856979" y="2214410"/>
              <a:ext cx="5109972" cy="447899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Indicators</a:t>
              </a:r>
              <a:endParaRPr lang="nl-NL" sz="2800" b="1" dirty="0"/>
            </a:p>
          </p:txBody>
        </p:sp>
        <p:sp>
          <p:nvSpPr>
            <p:cNvPr id="8" name="TextBox 7">
              <a:extLst>
                <a:ext uri="{FF2B5EF4-FFF2-40B4-BE49-F238E27FC236}">
                  <a16:creationId xmlns:a16="http://schemas.microsoft.com/office/drawing/2014/main" id="{1A183D77-0038-A693-9140-43A07C4974C2}"/>
                </a:ext>
              </a:extLst>
            </p:cNvPr>
            <p:cNvSpPr txBox="1"/>
            <p:nvPr/>
          </p:nvSpPr>
          <p:spPr>
            <a:xfrm>
              <a:off x="6334771" y="5353724"/>
              <a:ext cx="1871472" cy="369332"/>
            </a:xfrm>
            <a:prstGeom prst="rect">
              <a:avLst/>
            </a:prstGeom>
            <a:solidFill>
              <a:schemeClr val="accent5"/>
            </a:solidFill>
          </p:spPr>
          <p:txBody>
            <a:bodyPr wrap="square" rtlCol="0">
              <a:spAutoFit/>
            </a:bodyPr>
            <a:lstStyle/>
            <a:p>
              <a:r>
                <a:rPr lang="en-GB" dirty="0">
                  <a:solidFill>
                    <a:schemeClr val="bg1"/>
                  </a:solidFill>
                </a:rPr>
                <a:t>Financial</a:t>
              </a:r>
              <a:endParaRPr lang="nl-NL" dirty="0">
                <a:solidFill>
                  <a:schemeClr val="bg1"/>
                </a:solidFill>
              </a:endParaRPr>
            </a:p>
          </p:txBody>
        </p:sp>
        <p:sp>
          <p:nvSpPr>
            <p:cNvPr id="9" name="TextBox 8">
              <a:extLst>
                <a:ext uri="{FF2B5EF4-FFF2-40B4-BE49-F238E27FC236}">
                  <a16:creationId xmlns:a16="http://schemas.microsoft.com/office/drawing/2014/main" id="{F2B06D27-E319-CB9B-BBCA-6626E5456199}"/>
                </a:ext>
              </a:extLst>
            </p:cNvPr>
            <p:cNvSpPr txBox="1"/>
            <p:nvPr/>
          </p:nvSpPr>
          <p:spPr>
            <a:xfrm>
              <a:off x="9304241" y="3169763"/>
              <a:ext cx="1871472" cy="369332"/>
            </a:xfrm>
            <a:prstGeom prst="rect">
              <a:avLst/>
            </a:prstGeom>
            <a:noFill/>
          </p:spPr>
          <p:txBody>
            <a:bodyPr wrap="square" rtlCol="0">
              <a:spAutoFit/>
            </a:bodyPr>
            <a:lstStyle/>
            <a:p>
              <a:r>
                <a:rPr lang="en-GB" dirty="0">
                  <a:solidFill>
                    <a:schemeClr val="bg1"/>
                  </a:solidFill>
                </a:rPr>
                <a:t>Accessibility</a:t>
              </a:r>
              <a:endParaRPr lang="nl-NL" dirty="0">
                <a:solidFill>
                  <a:schemeClr val="bg1"/>
                </a:solidFill>
              </a:endParaRPr>
            </a:p>
          </p:txBody>
        </p:sp>
        <p:sp>
          <p:nvSpPr>
            <p:cNvPr id="10" name="TextBox 9">
              <a:extLst>
                <a:ext uri="{FF2B5EF4-FFF2-40B4-BE49-F238E27FC236}">
                  <a16:creationId xmlns:a16="http://schemas.microsoft.com/office/drawing/2014/main" id="{D70A80FC-3AA2-8BCE-BFCE-471805153791}"/>
                </a:ext>
              </a:extLst>
            </p:cNvPr>
            <p:cNvSpPr txBox="1"/>
            <p:nvPr/>
          </p:nvSpPr>
          <p:spPr>
            <a:xfrm>
              <a:off x="9566343" y="4221153"/>
              <a:ext cx="1871472" cy="369332"/>
            </a:xfrm>
            <a:prstGeom prst="rect">
              <a:avLst/>
            </a:prstGeom>
            <a:noFill/>
          </p:spPr>
          <p:txBody>
            <a:bodyPr wrap="square" rtlCol="0">
              <a:spAutoFit/>
            </a:bodyPr>
            <a:lstStyle/>
            <a:p>
              <a:r>
                <a:rPr lang="en-GB" dirty="0">
                  <a:solidFill>
                    <a:schemeClr val="bg1"/>
                  </a:solidFill>
                </a:rPr>
                <a:t>Option value</a:t>
              </a:r>
              <a:endParaRPr lang="nl-NL" dirty="0">
                <a:solidFill>
                  <a:schemeClr val="bg1"/>
                </a:solidFill>
              </a:endParaRPr>
            </a:p>
          </p:txBody>
        </p:sp>
        <p:sp>
          <p:nvSpPr>
            <p:cNvPr id="11" name="TextBox 10">
              <a:extLst>
                <a:ext uri="{FF2B5EF4-FFF2-40B4-BE49-F238E27FC236}">
                  <a16:creationId xmlns:a16="http://schemas.microsoft.com/office/drawing/2014/main" id="{D32C06B0-78A7-0227-7072-9BFD2400F4BE}"/>
                </a:ext>
              </a:extLst>
            </p:cNvPr>
            <p:cNvSpPr txBox="1"/>
            <p:nvPr/>
          </p:nvSpPr>
          <p:spPr>
            <a:xfrm>
              <a:off x="8833968" y="5206452"/>
              <a:ext cx="1871472" cy="369332"/>
            </a:xfrm>
            <a:prstGeom prst="rect">
              <a:avLst/>
            </a:prstGeom>
            <a:noFill/>
          </p:spPr>
          <p:txBody>
            <a:bodyPr wrap="square" rtlCol="0">
              <a:spAutoFit/>
            </a:bodyPr>
            <a:lstStyle/>
            <a:p>
              <a:r>
                <a:rPr lang="en-GB" dirty="0">
                  <a:solidFill>
                    <a:schemeClr val="bg1"/>
                  </a:solidFill>
                </a:rPr>
                <a:t>Consumer surplus</a:t>
              </a:r>
              <a:endParaRPr lang="nl-NL" dirty="0">
                <a:solidFill>
                  <a:schemeClr val="bg1"/>
                </a:solidFill>
              </a:endParaRPr>
            </a:p>
          </p:txBody>
        </p:sp>
        <p:sp>
          <p:nvSpPr>
            <p:cNvPr id="12" name="TextBox 11">
              <a:extLst>
                <a:ext uri="{FF2B5EF4-FFF2-40B4-BE49-F238E27FC236}">
                  <a16:creationId xmlns:a16="http://schemas.microsoft.com/office/drawing/2014/main" id="{7F74109D-D714-2B0F-B891-33607181DDF8}"/>
                </a:ext>
              </a:extLst>
            </p:cNvPr>
            <p:cNvSpPr txBox="1"/>
            <p:nvPr/>
          </p:nvSpPr>
          <p:spPr>
            <a:xfrm>
              <a:off x="7668219" y="6081609"/>
              <a:ext cx="1871472" cy="369332"/>
            </a:xfrm>
            <a:prstGeom prst="rect">
              <a:avLst/>
            </a:prstGeom>
            <a:solidFill>
              <a:schemeClr val="accent5"/>
            </a:solidFill>
          </p:spPr>
          <p:txBody>
            <a:bodyPr wrap="square" rtlCol="0">
              <a:spAutoFit/>
            </a:bodyPr>
            <a:lstStyle/>
            <a:p>
              <a:r>
                <a:rPr lang="en-GB" dirty="0">
                  <a:solidFill>
                    <a:schemeClr val="bg1"/>
                  </a:solidFill>
                </a:rPr>
                <a:t>Safety and health</a:t>
              </a:r>
              <a:endParaRPr lang="nl-NL" dirty="0">
                <a:solidFill>
                  <a:schemeClr val="bg1"/>
                </a:solidFill>
              </a:endParaRPr>
            </a:p>
          </p:txBody>
        </p:sp>
        <p:sp>
          <p:nvSpPr>
            <p:cNvPr id="13" name="TextBox 12">
              <a:extLst>
                <a:ext uri="{FF2B5EF4-FFF2-40B4-BE49-F238E27FC236}">
                  <a16:creationId xmlns:a16="http://schemas.microsoft.com/office/drawing/2014/main" id="{ED8D2B0A-B8DC-212F-B1AB-A83336C271EB}"/>
                </a:ext>
              </a:extLst>
            </p:cNvPr>
            <p:cNvSpPr txBox="1"/>
            <p:nvPr/>
          </p:nvSpPr>
          <p:spPr>
            <a:xfrm>
              <a:off x="7486135" y="2520527"/>
              <a:ext cx="1871472" cy="369332"/>
            </a:xfrm>
            <a:prstGeom prst="rect">
              <a:avLst/>
            </a:prstGeom>
            <a:solidFill>
              <a:schemeClr val="accent5"/>
            </a:solidFill>
          </p:spPr>
          <p:txBody>
            <a:bodyPr wrap="square" rtlCol="0">
              <a:spAutoFit/>
            </a:bodyPr>
            <a:lstStyle/>
            <a:p>
              <a:r>
                <a:rPr lang="en-GB" dirty="0">
                  <a:solidFill>
                    <a:schemeClr val="bg1"/>
                  </a:solidFill>
                </a:rPr>
                <a:t>Environmental</a:t>
              </a:r>
              <a:endParaRPr lang="nl-NL" dirty="0">
                <a:solidFill>
                  <a:schemeClr val="bg1"/>
                </a:solidFill>
              </a:endParaRPr>
            </a:p>
          </p:txBody>
        </p:sp>
        <p:sp>
          <p:nvSpPr>
            <p:cNvPr id="14" name="TextBox 13">
              <a:extLst>
                <a:ext uri="{FF2B5EF4-FFF2-40B4-BE49-F238E27FC236}">
                  <a16:creationId xmlns:a16="http://schemas.microsoft.com/office/drawing/2014/main" id="{255C16AD-B45C-4D64-88C8-87A735069FB5}"/>
                </a:ext>
              </a:extLst>
            </p:cNvPr>
            <p:cNvSpPr txBox="1"/>
            <p:nvPr/>
          </p:nvSpPr>
          <p:spPr>
            <a:xfrm>
              <a:off x="5930131" y="4362647"/>
              <a:ext cx="1375925" cy="369332"/>
            </a:xfrm>
            <a:prstGeom prst="rect">
              <a:avLst/>
            </a:prstGeom>
            <a:solidFill>
              <a:schemeClr val="accent5"/>
            </a:solidFill>
          </p:spPr>
          <p:txBody>
            <a:bodyPr wrap="square" rtlCol="0">
              <a:spAutoFit/>
            </a:bodyPr>
            <a:lstStyle/>
            <a:p>
              <a:r>
                <a:rPr lang="en-GB" dirty="0">
                  <a:solidFill>
                    <a:schemeClr val="bg1"/>
                  </a:solidFill>
                </a:rPr>
                <a:t>Robustness</a:t>
              </a:r>
              <a:endParaRPr lang="nl-NL" dirty="0">
                <a:solidFill>
                  <a:schemeClr val="bg1"/>
                </a:solidFill>
              </a:endParaRPr>
            </a:p>
          </p:txBody>
        </p:sp>
        <p:sp>
          <p:nvSpPr>
            <p:cNvPr id="15" name="TextBox 14">
              <a:extLst>
                <a:ext uri="{FF2B5EF4-FFF2-40B4-BE49-F238E27FC236}">
                  <a16:creationId xmlns:a16="http://schemas.microsoft.com/office/drawing/2014/main" id="{FBFBBF56-4EAF-FBD0-20DC-94B662F42518}"/>
                </a:ext>
              </a:extLst>
            </p:cNvPr>
            <p:cNvSpPr txBox="1"/>
            <p:nvPr/>
          </p:nvSpPr>
          <p:spPr>
            <a:xfrm>
              <a:off x="6269355" y="3256921"/>
              <a:ext cx="1871472" cy="369332"/>
            </a:xfrm>
            <a:prstGeom prst="rect">
              <a:avLst/>
            </a:prstGeom>
            <a:solidFill>
              <a:schemeClr val="accent5"/>
            </a:solidFill>
          </p:spPr>
          <p:txBody>
            <a:bodyPr wrap="square" rtlCol="0">
              <a:spAutoFit/>
            </a:bodyPr>
            <a:lstStyle/>
            <a:p>
              <a:r>
                <a:rPr lang="en-GB" b="1" i="1" u="sng" dirty="0">
                  <a:solidFill>
                    <a:schemeClr val="bg1"/>
                  </a:solidFill>
                </a:rPr>
                <a:t>Fairness</a:t>
              </a:r>
              <a:endParaRPr lang="nl-NL" b="1" i="1" u="sng" dirty="0">
                <a:solidFill>
                  <a:schemeClr val="bg1"/>
                </a:solidFill>
              </a:endParaRPr>
            </a:p>
          </p:txBody>
        </p:sp>
      </p:grpSp>
    </p:spTree>
    <p:extLst>
      <p:ext uri="{BB962C8B-B14F-4D97-AF65-F5344CB8AC3E}">
        <p14:creationId xmlns:p14="http://schemas.microsoft.com/office/powerpoint/2010/main" val="1475457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212484-3964-8A25-7F51-D7C7B81238EB}"/>
              </a:ext>
            </a:extLst>
          </p:cNvPr>
          <p:cNvSpPr>
            <a:spLocks noGrp="1"/>
          </p:cNvSpPr>
          <p:nvPr>
            <p:ph idx="1"/>
          </p:nvPr>
        </p:nvSpPr>
        <p:spPr/>
        <p:txBody>
          <a:bodyPr/>
          <a:lstStyle/>
          <a:p>
            <a:pPr marL="0" indent="0">
              <a:buNone/>
            </a:pPr>
            <a:r>
              <a:rPr lang="en-GB" sz="2400" dirty="0">
                <a:latin typeface="+mj-lt"/>
              </a:rPr>
              <a:t>If most effects of land-use concepts can be quantified and expressed in monetary terms, a CBA could be an attractive method to evaluate such concepts ex ante. </a:t>
            </a:r>
          </a:p>
          <a:p>
            <a:pPr marL="0" indent="0">
              <a:buNone/>
            </a:pPr>
            <a:endParaRPr lang="en-GB" sz="2400" dirty="0">
              <a:latin typeface="+mj-lt"/>
            </a:endParaRPr>
          </a:p>
          <a:p>
            <a:pPr marL="0" indent="0">
              <a:buNone/>
            </a:pPr>
            <a:r>
              <a:rPr lang="en-GB" sz="2400" dirty="0">
                <a:latin typeface="+mj-lt"/>
              </a:rPr>
              <a:t>If important effects are difficult to quantify or express in monetary terms, combining a CBA and an MCA provides an interesting basis for such evaluation</a:t>
            </a:r>
            <a:br>
              <a:rPr lang="en-GB" sz="2400" dirty="0">
                <a:latin typeface="+mj-lt"/>
              </a:rPr>
            </a:br>
            <a:endParaRPr lang="en-GB" sz="2400" dirty="0">
              <a:latin typeface="+mj-lt"/>
            </a:endParaRPr>
          </a:p>
          <a:p>
            <a:pPr marL="0" indent="0">
              <a:buNone/>
            </a:pPr>
            <a:r>
              <a:rPr lang="en-GB" sz="2400" dirty="0">
                <a:latin typeface="+mj-lt"/>
              </a:rPr>
              <a:t>For a further discussion on evaluation methods, see Chapter 15</a:t>
            </a:r>
            <a:br>
              <a:rPr lang="en-GB" sz="2400" dirty="0">
                <a:latin typeface="+mj-lt"/>
              </a:rPr>
            </a:br>
            <a:endParaRPr lang="en-GB" sz="2400" dirty="0">
              <a:latin typeface="+mj-lt"/>
            </a:endParaRPr>
          </a:p>
        </p:txBody>
      </p:sp>
      <p:sp>
        <p:nvSpPr>
          <p:cNvPr id="8" name="Titel 1">
            <a:extLst>
              <a:ext uri="{FF2B5EF4-FFF2-40B4-BE49-F238E27FC236}">
                <a16:creationId xmlns:a16="http://schemas.microsoft.com/office/drawing/2014/main" id="{68A62682-829E-E225-6507-0F1B19931864}"/>
              </a:ext>
            </a:extLst>
          </p:cNvPr>
          <p:cNvSpPr>
            <a:spLocks noGrp="1"/>
          </p:cNvSpPr>
          <p:nvPr>
            <p:ph type="title"/>
          </p:nvPr>
        </p:nvSpPr>
        <p:spPr>
          <a:xfrm>
            <a:off x="838200" y="365125"/>
            <a:ext cx="10515600" cy="1325563"/>
          </a:xfrm>
        </p:spPr>
        <p:txBody>
          <a:bodyPr>
            <a:normAutofit/>
          </a:bodyPr>
          <a:lstStyle/>
          <a:p>
            <a:r>
              <a:rPr lang="en-GB" sz="4000" dirty="0">
                <a:solidFill>
                  <a:srgbClr val="00B0F0"/>
                </a:solidFill>
                <a:latin typeface="+mj-lt"/>
              </a:rPr>
              <a:t>Evaluating the impact of land use on travel behaviour: methods</a:t>
            </a:r>
            <a:endParaRPr lang="en-GB" sz="4000" dirty="0">
              <a:solidFill>
                <a:srgbClr val="00B0F0"/>
              </a:solidFill>
            </a:endParaRPr>
          </a:p>
        </p:txBody>
      </p:sp>
    </p:spTree>
    <p:extLst>
      <p:ext uri="{BB962C8B-B14F-4D97-AF65-F5344CB8AC3E}">
        <p14:creationId xmlns:p14="http://schemas.microsoft.com/office/powerpoint/2010/main" val="2185002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5C4B0-5736-6C50-C599-A015A623CFE2}"/>
              </a:ext>
            </a:extLst>
          </p:cNvPr>
          <p:cNvSpPr>
            <a:spLocks noGrp="1"/>
          </p:cNvSpPr>
          <p:nvPr>
            <p:ph type="title"/>
          </p:nvPr>
        </p:nvSpPr>
        <p:spPr/>
        <p:txBody>
          <a:bodyPr>
            <a:normAutofit/>
          </a:bodyPr>
          <a:lstStyle/>
          <a:p>
            <a:r>
              <a:rPr lang="en-GB" sz="4000" dirty="0">
                <a:solidFill>
                  <a:srgbClr val="00B0F0"/>
                </a:solidFill>
                <a:latin typeface="+mj-lt"/>
              </a:rPr>
              <a:t>Evaluating the impact of land use on travel behaviour: environment vs accessibility</a:t>
            </a:r>
            <a:endParaRPr lang="en-GB" sz="4000" dirty="0">
              <a:solidFill>
                <a:srgbClr val="00B0F0"/>
              </a:solidFill>
            </a:endParaRPr>
          </a:p>
        </p:txBody>
      </p:sp>
      <p:sp>
        <p:nvSpPr>
          <p:cNvPr id="3" name="Tijdelijke aanduiding voor inhoud 2">
            <a:extLst>
              <a:ext uri="{FF2B5EF4-FFF2-40B4-BE49-F238E27FC236}">
                <a16:creationId xmlns:a16="http://schemas.microsoft.com/office/drawing/2014/main" id="{DABAEC90-B6CB-7D1F-84EF-9E7A2BABF417}"/>
              </a:ext>
            </a:extLst>
          </p:cNvPr>
          <p:cNvSpPr>
            <a:spLocks noGrp="1"/>
          </p:cNvSpPr>
          <p:nvPr>
            <p:ph idx="1"/>
          </p:nvPr>
        </p:nvSpPr>
        <p:spPr>
          <a:xfrm>
            <a:off x="1016676" y="3443949"/>
            <a:ext cx="6353388" cy="2448575"/>
          </a:xfrm>
        </p:spPr>
        <p:txBody>
          <a:bodyPr>
            <a:normAutofit/>
          </a:bodyPr>
          <a:lstStyle/>
          <a:p>
            <a:pPr>
              <a:buFont typeface="Wingdings" panose="05000000000000000000" pitchFamily="2" charset="2"/>
              <a:buChar char="à"/>
            </a:pPr>
            <a:r>
              <a:rPr lang="en-GB" sz="1900" dirty="0">
                <a:latin typeface="+mj-lt"/>
              </a:rPr>
              <a:t>Higher density / mixed land-use </a:t>
            </a:r>
            <a:r>
              <a:rPr lang="en-GB" sz="1900" dirty="0">
                <a:latin typeface="+mj-lt"/>
                <a:sym typeface="Wingdings" panose="05000000000000000000" pitchFamily="2" charset="2"/>
              </a:rPr>
              <a:t> less travel and lower GTC (theoretically possible)</a:t>
            </a:r>
          </a:p>
          <a:p>
            <a:pPr>
              <a:buFont typeface="Wingdings" panose="05000000000000000000" pitchFamily="2" charset="2"/>
              <a:buChar char="à"/>
            </a:pPr>
            <a:r>
              <a:rPr lang="en-GB" sz="1900" dirty="0">
                <a:latin typeface="+mj-lt"/>
                <a:sym typeface="Wingdings" panose="05000000000000000000" pitchFamily="2" charset="2"/>
              </a:rPr>
              <a:t>Higher density / mixed land-use  if no impact on travel volumes, despite lower GTC, then induced travel due to accessibility benefits</a:t>
            </a:r>
            <a:endParaRPr lang="en-GB" sz="1900" dirty="0">
              <a:latin typeface="+mj-lt"/>
            </a:endParaRPr>
          </a:p>
        </p:txBody>
      </p:sp>
      <p:sp>
        <p:nvSpPr>
          <p:cNvPr id="8" name="TextBox 7">
            <a:extLst>
              <a:ext uri="{FF2B5EF4-FFF2-40B4-BE49-F238E27FC236}">
                <a16:creationId xmlns:a16="http://schemas.microsoft.com/office/drawing/2014/main" id="{051DFBEE-5859-C9C1-B020-7B5929BB1621}"/>
              </a:ext>
            </a:extLst>
          </p:cNvPr>
          <p:cNvSpPr txBox="1"/>
          <p:nvPr/>
        </p:nvSpPr>
        <p:spPr>
          <a:xfrm>
            <a:off x="1016676" y="1966621"/>
            <a:ext cx="10158648" cy="1477328"/>
          </a:xfrm>
          <a:prstGeom prst="rect">
            <a:avLst/>
          </a:prstGeom>
          <a:noFill/>
        </p:spPr>
        <p:txBody>
          <a:bodyPr wrap="square">
            <a:spAutoFit/>
          </a:bodyPr>
          <a:lstStyle/>
          <a:p>
            <a:pPr marL="0" indent="0">
              <a:buNone/>
            </a:pPr>
            <a:r>
              <a:rPr lang="en-GB" sz="1800" dirty="0">
                <a:latin typeface="+mj-lt"/>
              </a:rPr>
              <a:t>If the potential (theoretically possible) impact of land use on travel behaviour does not occur in practice, there must be accessibility benefits for travellers that they value at least as highly as those of potential decreases in generalized transport costs. </a:t>
            </a:r>
          </a:p>
          <a:p>
            <a:pPr marL="0" indent="0" algn="r">
              <a:buNone/>
            </a:pPr>
            <a:r>
              <a:rPr lang="en-GB" dirty="0">
                <a:latin typeface="+mj-lt"/>
              </a:rPr>
              <a:t>Van Wee (2011)</a:t>
            </a:r>
            <a:endParaRPr lang="en-GB" sz="1800" dirty="0">
              <a:latin typeface="+mj-lt"/>
            </a:endParaRPr>
          </a:p>
          <a:p>
            <a:endParaRPr lang="en-GB" dirty="0"/>
          </a:p>
        </p:txBody>
      </p:sp>
      <p:sp>
        <p:nvSpPr>
          <p:cNvPr id="10" name="TextBox 9">
            <a:extLst>
              <a:ext uri="{FF2B5EF4-FFF2-40B4-BE49-F238E27FC236}">
                <a16:creationId xmlns:a16="http://schemas.microsoft.com/office/drawing/2014/main" id="{416D6E60-B447-A3F4-7610-5E0F3132C36D}"/>
              </a:ext>
            </a:extLst>
          </p:cNvPr>
          <p:cNvSpPr txBox="1"/>
          <p:nvPr/>
        </p:nvSpPr>
        <p:spPr>
          <a:xfrm>
            <a:off x="1108710" y="6167069"/>
            <a:ext cx="10158648" cy="230832"/>
          </a:xfrm>
          <a:prstGeom prst="rect">
            <a:avLst/>
          </a:prstGeom>
          <a:noFill/>
        </p:spPr>
        <p:txBody>
          <a:bodyPr wrap="square">
            <a:spAutoFit/>
          </a:bodyPr>
          <a:lstStyle/>
          <a:p>
            <a:r>
              <a:rPr lang="en-US" sz="900" b="0" i="0" dirty="0">
                <a:solidFill>
                  <a:srgbClr val="222222"/>
                </a:solidFill>
                <a:effectLst/>
                <a:latin typeface="+mj-lt"/>
              </a:rPr>
              <a:t>Van Wee, B. (2011). Evaluating the impact of land use on travel </a:t>
            </a:r>
            <a:r>
              <a:rPr lang="en-US" sz="900" b="0" i="0" dirty="0" err="1">
                <a:solidFill>
                  <a:srgbClr val="222222"/>
                </a:solidFill>
                <a:effectLst/>
                <a:latin typeface="+mj-lt"/>
              </a:rPr>
              <a:t>behaviour</a:t>
            </a:r>
            <a:r>
              <a:rPr lang="en-US" sz="900" b="0" i="0" dirty="0">
                <a:solidFill>
                  <a:srgbClr val="222222"/>
                </a:solidFill>
                <a:effectLst/>
                <a:latin typeface="+mj-lt"/>
              </a:rPr>
              <a:t>: the environment versus accessibility. </a:t>
            </a:r>
            <a:r>
              <a:rPr lang="en-US" sz="900" b="0" i="1" dirty="0">
                <a:solidFill>
                  <a:srgbClr val="222222"/>
                </a:solidFill>
                <a:effectLst/>
                <a:latin typeface="+mj-lt"/>
              </a:rPr>
              <a:t>Journal of Transport Geography</a:t>
            </a:r>
            <a:r>
              <a:rPr lang="en-US" sz="900" b="0" i="0" dirty="0">
                <a:solidFill>
                  <a:srgbClr val="222222"/>
                </a:solidFill>
                <a:effectLst/>
                <a:latin typeface="+mj-lt"/>
              </a:rPr>
              <a:t>, </a:t>
            </a:r>
            <a:r>
              <a:rPr lang="en-US" sz="900" b="0" i="1" dirty="0">
                <a:solidFill>
                  <a:srgbClr val="222222"/>
                </a:solidFill>
                <a:effectLst/>
                <a:latin typeface="+mj-lt"/>
              </a:rPr>
              <a:t>19</a:t>
            </a:r>
            <a:r>
              <a:rPr lang="en-US" sz="900" b="0" i="0" dirty="0">
                <a:solidFill>
                  <a:srgbClr val="222222"/>
                </a:solidFill>
                <a:effectLst/>
                <a:latin typeface="+mj-lt"/>
              </a:rPr>
              <a:t>(6), 1530-1533.</a:t>
            </a:r>
            <a:endParaRPr lang="nl-NL" sz="900" dirty="0">
              <a:latin typeface="+mj-lt"/>
            </a:endParaRPr>
          </a:p>
        </p:txBody>
      </p:sp>
    </p:spTree>
    <p:extLst>
      <p:ext uri="{BB962C8B-B14F-4D97-AF65-F5344CB8AC3E}">
        <p14:creationId xmlns:p14="http://schemas.microsoft.com/office/powerpoint/2010/main" val="429333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jdelijke aanduiding voor inhoud 14">
            <a:extLst>
              <a:ext uri="{FF2B5EF4-FFF2-40B4-BE49-F238E27FC236}">
                <a16:creationId xmlns:a16="http://schemas.microsoft.com/office/drawing/2014/main" id="{31B02836-2EDC-5C6F-B736-BBEDC04C8619}"/>
              </a:ext>
            </a:extLst>
          </p:cNvPr>
          <p:cNvSpPr>
            <a:spLocks noGrp="1"/>
          </p:cNvSpPr>
          <p:nvPr>
            <p:ph idx="1"/>
          </p:nvPr>
        </p:nvSpPr>
        <p:spPr>
          <a:xfrm>
            <a:off x="838200" y="1825625"/>
            <a:ext cx="10515600" cy="4679644"/>
          </a:xfrm>
        </p:spPr>
        <p:txBody>
          <a:bodyPr>
            <a:normAutofit lnSpcReduction="10000"/>
          </a:bodyPr>
          <a:lstStyle/>
          <a:p>
            <a:r>
              <a:rPr lang="en-GB" sz="2100" dirty="0">
                <a:latin typeface="+mj-lt"/>
              </a:rPr>
              <a:t>Conceptual perspective from Chapter 2</a:t>
            </a:r>
          </a:p>
          <a:p>
            <a:r>
              <a:rPr lang="en-GB" sz="2100" dirty="0">
                <a:latin typeface="+mj-lt"/>
              </a:rPr>
              <a:t>Theoretical perspective: The theory of utilitarian travel demand</a:t>
            </a:r>
            <a:endParaRPr lang="en-GB" sz="2300" dirty="0">
              <a:latin typeface="+mj-lt"/>
            </a:endParaRPr>
          </a:p>
          <a:p>
            <a:r>
              <a:rPr lang="en-GB" sz="2100" dirty="0">
                <a:latin typeface="+mj-lt"/>
              </a:rPr>
              <a:t>The impact of the 5 key land-use variables on travel behaviour</a:t>
            </a:r>
          </a:p>
          <a:p>
            <a:pPr lvl="1"/>
            <a:r>
              <a:rPr lang="en-GB" sz="1700" dirty="0">
                <a:latin typeface="+mj-lt"/>
              </a:rPr>
              <a:t>Key land-use variables: Density, Diversity, Design, Destination accessibility, </a:t>
            </a:r>
            <a:br>
              <a:rPr lang="en-GB" sz="1700" dirty="0">
                <a:latin typeface="+mj-lt"/>
              </a:rPr>
            </a:br>
            <a:r>
              <a:rPr lang="en-GB" sz="1700" dirty="0">
                <a:latin typeface="+mj-lt"/>
              </a:rPr>
              <a:t>Distance to transit (5D's)</a:t>
            </a:r>
          </a:p>
          <a:p>
            <a:pPr lvl="1"/>
            <a:r>
              <a:rPr lang="en-GB" sz="1700" dirty="0">
                <a:latin typeface="+mj-lt"/>
              </a:rPr>
              <a:t>Interaction between the 5D’s</a:t>
            </a:r>
          </a:p>
          <a:p>
            <a:pPr lvl="1"/>
            <a:r>
              <a:rPr lang="en-GB" sz="1700" dirty="0">
                <a:latin typeface="+mj-lt"/>
              </a:rPr>
              <a:t>Impact of land-use variables on travel behaviour</a:t>
            </a:r>
          </a:p>
          <a:p>
            <a:r>
              <a:rPr lang="en-US" sz="2100" dirty="0">
                <a:latin typeface="+mj-lt"/>
              </a:rPr>
              <a:t>The impact of land use (5Ds) on transport – empirical results</a:t>
            </a:r>
            <a:endParaRPr lang="en-GB" sz="1900" dirty="0">
              <a:latin typeface="+mj-lt"/>
            </a:endParaRPr>
          </a:p>
          <a:p>
            <a:r>
              <a:rPr lang="en-GB" sz="2100" dirty="0">
                <a:latin typeface="+mj-lt"/>
                <a:sym typeface="Wingdings" panose="05000000000000000000" pitchFamily="2" charset="2"/>
              </a:rPr>
              <a:t>Why are empirical conclusions different?</a:t>
            </a:r>
            <a:endParaRPr lang="en-GB" sz="1900" dirty="0">
              <a:latin typeface="+mj-lt"/>
            </a:endParaRPr>
          </a:p>
          <a:p>
            <a:r>
              <a:rPr lang="en-GB" sz="2100" dirty="0">
                <a:latin typeface="+mj-lt"/>
              </a:rPr>
              <a:t>Evaluating the impact of land use on travel behaviour</a:t>
            </a:r>
          </a:p>
          <a:p>
            <a:pPr lvl="1"/>
            <a:r>
              <a:rPr lang="en-GB" sz="1700" dirty="0">
                <a:latin typeface="+mj-lt"/>
              </a:rPr>
              <a:t>Indicators</a:t>
            </a:r>
          </a:p>
          <a:p>
            <a:pPr lvl="1"/>
            <a:r>
              <a:rPr lang="en-GB" sz="1700" dirty="0">
                <a:latin typeface="+mj-lt"/>
              </a:rPr>
              <a:t>Methods</a:t>
            </a:r>
          </a:p>
          <a:p>
            <a:pPr lvl="1"/>
            <a:r>
              <a:rPr lang="en-GB" sz="1700" dirty="0">
                <a:latin typeface="+mj-lt"/>
              </a:rPr>
              <a:t>Environment vs Accessibility</a:t>
            </a:r>
            <a:endParaRPr lang="en-GB" sz="2100" dirty="0">
              <a:latin typeface="+mj-lt"/>
            </a:endParaRPr>
          </a:p>
          <a:p>
            <a:r>
              <a:rPr lang="en-GB" sz="2100" dirty="0">
                <a:latin typeface="+mj-lt"/>
              </a:rPr>
              <a:t>Conclusions</a:t>
            </a:r>
          </a:p>
        </p:txBody>
      </p:sp>
      <p:sp>
        <p:nvSpPr>
          <p:cNvPr id="2" name="Titel 1">
            <a:extLst>
              <a:ext uri="{FF2B5EF4-FFF2-40B4-BE49-F238E27FC236}">
                <a16:creationId xmlns:a16="http://schemas.microsoft.com/office/drawing/2014/main" id="{2F08650D-0A83-D6EE-8A83-1DF4817B7B0F}"/>
              </a:ext>
            </a:extLst>
          </p:cNvPr>
          <p:cNvSpPr>
            <a:spLocks noGrp="1"/>
          </p:cNvSpPr>
          <p:nvPr>
            <p:ph type="title"/>
          </p:nvPr>
        </p:nvSpPr>
        <p:spPr>
          <a:xfrm>
            <a:off x="838200" y="365125"/>
            <a:ext cx="10619792" cy="1325563"/>
          </a:xfrm>
        </p:spPr>
        <p:txBody>
          <a:bodyPr/>
          <a:lstStyle/>
          <a:p>
            <a:r>
              <a:rPr lang="en-GB" sz="4400" dirty="0">
                <a:solidFill>
                  <a:srgbClr val="00B0F0"/>
                </a:solidFill>
                <a:latin typeface="+mj-lt"/>
              </a:rPr>
              <a:t>Evaluating the impact of land use on travel behaviour</a:t>
            </a:r>
          </a:p>
        </p:txBody>
      </p:sp>
      <p:sp>
        <p:nvSpPr>
          <p:cNvPr id="11" name="Rechthoek 10">
            <a:extLst>
              <a:ext uri="{FF2B5EF4-FFF2-40B4-BE49-F238E27FC236}">
                <a16:creationId xmlns:a16="http://schemas.microsoft.com/office/drawing/2014/main" id="{792923F3-75D4-4C2D-2C39-20E8FF3A6F41}"/>
              </a:ext>
            </a:extLst>
          </p:cNvPr>
          <p:cNvSpPr/>
          <p:nvPr/>
        </p:nvSpPr>
        <p:spPr>
          <a:xfrm>
            <a:off x="838200" y="5934456"/>
            <a:ext cx="7362061" cy="3657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Tree>
    <p:extLst>
      <p:ext uri="{BB962C8B-B14F-4D97-AF65-F5344CB8AC3E}">
        <p14:creationId xmlns:p14="http://schemas.microsoft.com/office/powerpoint/2010/main" val="389160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95425-EB45-AC81-39B4-1387BA157893}"/>
              </a:ext>
            </a:extLst>
          </p:cNvPr>
          <p:cNvSpPr>
            <a:spLocks noGrp="1"/>
          </p:cNvSpPr>
          <p:nvPr>
            <p:ph type="title"/>
          </p:nvPr>
        </p:nvSpPr>
        <p:spPr/>
        <p:txBody>
          <a:bodyPr/>
          <a:lstStyle/>
          <a:p>
            <a:r>
              <a:rPr lang="en-GB" dirty="0">
                <a:solidFill>
                  <a:srgbClr val="00B0F0"/>
                </a:solidFill>
              </a:rPr>
              <a:t>Conclusions</a:t>
            </a:r>
          </a:p>
        </p:txBody>
      </p:sp>
      <p:sp>
        <p:nvSpPr>
          <p:cNvPr id="3" name="Tijdelijke aanduiding voor inhoud 2">
            <a:extLst>
              <a:ext uri="{FF2B5EF4-FFF2-40B4-BE49-F238E27FC236}">
                <a16:creationId xmlns:a16="http://schemas.microsoft.com/office/drawing/2014/main" id="{C81337B3-2ED0-56C8-D0A4-2657A354D3B8}"/>
              </a:ext>
            </a:extLst>
          </p:cNvPr>
          <p:cNvSpPr>
            <a:spLocks noGrp="1"/>
          </p:cNvSpPr>
          <p:nvPr>
            <p:ph idx="1"/>
          </p:nvPr>
        </p:nvSpPr>
        <p:spPr>
          <a:xfrm>
            <a:off x="838200" y="1605344"/>
            <a:ext cx="10515600" cy="5047862"/>
          </a:xfrm>
        </p:spPr>
        <p:txBody>
          <a:bodyPr>
            <a:normAutofit lnSpcReduction="10000"/>
          </a:bodyPr>
          <a:lstStyle/>
          <a:p>
            <a:r>
              <a:rPr lang="en-GB" sz="1800" dirty="0">
                <a:latin typeface="+mj-lt"/>
              </a:rPr>
              <a:t>The theoretical foundation for the impact of land use on travel behaviour can be found in the </a:t>
            </a:r>
            <a:r>
              <a:rPr lang="en-GB" sz="1800" b="1" dirty="0">
                <a:latin typeface="+mj-lt"/>
              </a:rPr>
              <a:t>theory of utilitarian travel demand</a:t>
            </a:r>
            <a:r>
              <a:rPr lang="en-GB" sz="1800" dirty="0">
                <a:latin typeface="+mj-lt"/>
              </a:rPr>
              <a:t>. </a:t>
            </a:r>
          </a:p>
          <a:p>
            <a:r>
              <a:rPr lang="en-GB" sz="1800" dirty="0">
                <a:latin typeface="+mj-lt"/>
              </a:rPr>
              <a:t>The 5 land-use related determinants that have an impact on travel behaviour (and have been traditionally considered) are </a:t>
            </a:r>
            <a:r>
              <a:rPr lang="en-GB" sz="1800" b="1" dirty="0">
                <a:latin typeface="+mj-lt"/>
              </a:rPr>
              <a:t>density, mixed land use, neighbourhood design, distance of origins and destinations to public transport</a:t>
            </a:r>
            <a:r>
              <a:rPr lang="en-GB" sz="1800" dirty="0">
                <a:latin typeface="+mj-lt"/>
              </a:rPr>
              <a:t> </a:t>
            </a:r>
            <a:r>
              <a:rPr lang="en-GB" sz="1800" b="1" dirty="0">
                <a:latin typeface="+mj-lt"/>
              </a:rPr>
              <a:t>nodes. </a:t>
            </a:r>
            <a:endParaRPr lang="en-GB" sz="1800" dirty="0">
              <a:latin typeface="+mj-lt"/>
            </a:endParaRPr>
          </a:p>
          <a:p>
            <a:r>
              <a:rPr lang="en-GB" sz="1800" b="1" dirty="0">
                <a:latin typeface="+mj-lt"/>
              </a:rPr>
              <a:t>Empirical studies </a:t>
            </a:r>
            <a:r>
              <a:rPr lang="en-GB" sz="1800" dirty="0">
                <a:latin typeface="+mj-lt"/>
              </a:rPr>
              <a:t>into the impact of land use on travel behaviour often find </a:t>
            </a:r>
            <a:r>
              <a:rPr lang="en-GB" sz="1800" b="1" dirty="0">
                <a:latin typeface="+mj-lt"/>
              </a:rPr>
              <a:t>different and even contradicting results</a:t>
            </a:r>
            <a:r>
              <a:rPr lang="en-GB" sz="1800" dirty="0">
                <a:latin typeface="+mj-lt"/>
              </a:rPr>
              <a:t>, methodological reasons probably being the most important cause of these differences</a:t>
            </a:r>
          </a:p>
          <a:p>
            <a:r>
              <a:rPr lang="en-GB" sz="1800" b="1" dirty="0">
                <a:latin typeface="+mj-lt"/>
              </a:rPr>
              <a:t>Travel behaviour results</a:t>
            </a:r>
            <a:r>
              <a:rPr lang="en-GB" sz="1800" dirty="0">
                <a:latin typeface="+mj-lt"/>
              </a:rPr>
              <a:t> from a complex interplay of </a:t>
            </a:r>
            <a:r>
              <a:rPr lang="en-GB" sz="1800" b="1" dirty="0">
                <a:latin typeface="+mj-lt"/>
              </a:rPr>
              <a:t>land-use</a:t>
            </a:r>
            <a:r>
              <a:rPr lang="en-GB" sz="1800" dirty="0">
                <a:latin typeface="+mj-lt"/>
              </a:rPr>
              <a:t> variables, </a:t>
            </a:r>
            <a:r>
              <a:rPr lang="en-GB" sz="1800" b="1" dirty="0">
                <a:latin typeface="+mj-lt"/>
              </a:rPr>
              <a:t>socio-economic and demographic </a:t>
            </a:r>
            <a:r>
              <a:rPr lang="en-GB" sz="1800" dirty="0">
                <a:latin typeface="+mj-lt"/>
              </a:rPr>
              <a:t>variables, variables related to </a:t>
            </a:r>
            <a:r>
              <a:rPr lang="en-GB" sz="1800" b="1" dirty="0">
                <a:latin typeface="+mj-lt"/>
              </a:rPr>
              <a:t>attitudes</a:t>
            </a:r>
            <a:r>
              <a:rPr lang="en-GB" sz="1800" dirty="0">
                <a:latin typeface="+mj-lt"/>
              </a:rPr>
              <a:t>, </a:t>
            </a:r>
            <a:r>
              <a:rPr lang="en-GB" sz="1800" b="1" dirty="0">
                <a:latin typeface="+mj-lt"/>
              </a:rPr>
              <a:t>lifestyles</a:t>
            </a:r>
            <a:r>
              <a:rPr lang="en-GB" sz="1800" dirty="0">
                <a:latin typeface="+mj-lt"/>
              </a:rPr>
              <a:t> and </a:t>
            </a:r>
            <a:r>
              <a:rPr lang="en-GB" sz="1800" b="1" dirty="0">
                <a:latin typeface="+mj-lt"/>
              </a:rPr>
              <a:t>preferences</a:t>
            </a:r>
            <a:r>
              <a:rPr lang="en-GB" sz="1800" dirty="0">
                <a:latin typeface="+mj-lt"/>
              </a:rPr>
              <a:t> for modes, and </a:t>
            </a:r>
            <a:r>
              <a:rPr lang="en-GB" sz="1800" b="1" dirty="0">
                <a:latin typeface="+mj-lt"/>
              </a:rPr>
              <a:t>residential self-selection</a:t>
            </a:r>
            <a:r>
              <a:rPr lang="en-GB" sz="1800" dirty="0">
                <a:latin typeface="+mj-lt"/>
              </a:rPr>
              <a:t>. The impact of land-use variables on travel behaviour can easily be overestimated if such complex relationships are overlooked</a:t>
            </a:r>
          </a:p>
          <a:p>
            <a:r>
              <a:rPr lang="en-GB" sz="1800" b="1" dirty="0">
                <a:latin typeface="+mj-lt"/>
              </a:rPr>
              <a:t>Land-use concepts </a:t>
            </a:r>
            <a:r>
              <a:rPr lang="en-GB" sz="1800" dirty="0">
                <a:latin typeface="+mj-lt"/>
              </a:rPr>
              <a:t>are often promoted because of policy reasons, </a:t>
            </a:r>
            <a:r>
              <a:rPr lang="en-GB" sz="1800" b="1" dirty="0">
                <a:latin typeface="+mj-lt"/>
              </a:rPr>
              <a:t>environmental reasons </a:t>
            </a:r>
            <a:r>
              <a:rPr lang="en-GB" sz="1800" dirty="0">
                <a:latin typeface="+mj-lt"/>
              </a:rPr>
              <a:t>being the most mentioned. To make such studies more relevant for policy, they should include other indicators, such as (more direct) </a:t>
            </a:r>
            <a:r>
              <a:rPr lang="en-GB" sz="1800" b="1" dirty="0">
                <a:latin typeface="+mj-lt"/>
              </a:rPr>
              <a:t>environmental impacts, accessibility impacts, the option value, the consumers’ surplus, safety and health impacts, the valuation of land-use concepts by people, financial aspects, robustness and fairness</a:t>
            </a:r>
          </a:p>
          <a:p>
            <a:r>
              <a:rPr lang="en-GB" sz="1800" dirty="0">
                <a:latin typeface="+mj-lt"/>
              </a:rPr>
              <a:t>If most effects of land-use concepts can be quantified and expressed in monetary terms, a </a:t>
            </a:r>
            <a:r>
              <a:rPr lang="en-GB" sz="1800" b="1" dirty="0">
                <a:latin typeface="+mj-lt"/>
              </a:rPr>
              <a:t>CBA</a:t>
            </a:r>
            <a:r>
              <a:rPr lang="en-GB" sz="1800" dirty="0">
                <a:latin typeface="+mj-lt"/>
              </a:rPr>
              <a:t> could be an attractive method to evaluate such concepts ex ante. If important effects are difficult to quantify or express in monetary terms, </a:t>
            </a:r>
            <a:r>
              <a:rPr lang="en-GB" sz="1800" b="1" dirty="0">
                <a:latin typeface="+mj-lt"/>
              </a:rPr>
              <a:t>combining a CBA and an MCA</a:t>
            </a:r>
            <a:r>
              <a:rPr lang="en-GB" sz="1800" dirty="0">
                <a:latin typeface="+mj-lt"/>
              </a:rPr>
              <a:t> provides an interesting basis for such evaluation</a:t>
            </a: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dirty="0"/>
          </a:p>
        </p:txBody>
      </p:sp>
    </p:spTree>
    <p:extLst>
      <p:ext uri="{BB962C8B-B14F-4D97-AF65-F5344CB8AC3E}">
        <p14:creationId xmlns:p14="http://schemas.microsoft.com/office/powerpoint/2010/main" val="3558245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gebouw, buiten, straat, rijden&#10;&#10;Automatisch gegenereerde beschrijving">
            <a:extLst>
              <a:ext uri="{FF2B5EF4-FFF2-40B4-BE49-F238E27FC236}">
                <a16:creationId xmlns:a16="http://schemas.microsoft.com/office/drawing/2014/main" id="{06952B85-BA60-A8A6-FDDA-68106DF19FAE}"/>
              </a:ext>
            </a:extLst>
          </p:cNvPr>
          <p:cNvPicPr>
            <a:picLocks noChangeAspect="1"/>
          </p:cNvPicPr>
          <p:nvPr/>
        </p:nvPicPr>
        <p:blipFill rotWithShape="1">
          <a:blip r:embed="rId2">
            <a:extLst>
              <a:ext uri="{28A0092B-C50C-407E-A947-70E740481C1C}">
                <a14:useLocalDpi xmlns:a14="http://schemas.microsoft.com/office/drawing/2010/main" val="0"/>
              </a:ext>
            </a:extLst>
          </a:blip>
          <a:srcRect t="13850" b="1776"/>
          <a:stretch/>
        </p:blipFill>
        <p:spPr>
          <a:xfrm>
            <a:off x="0" y="0"/>
            <a:ext cx="12192000" cy="6858000"/>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bg1">
              <a:lumMod val="65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892552"/>
          </a:xfrm>
          <a:prstGeom prst="rect">
            <a:avLst/>
          </a:prstGeom>
          <a:solidFill>
            <a:schemeClr val="bg1">
              <a:lumMod val="65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5: Land </a:t>
            </a:r>
            <a:r>
              <a:rPr lang="nl-NL" sz="3200" b="1" dirty="0" err="1">
                <a:latin typeface="Goudy Old Style" panose="02020502050305020303" pitchFamily="18" charset="0"/>
              </a:rPr>
              <a:t>use</a:t>
            </a:r>
            <a:r>
              <a:rPr lang="nl-NL" sz="3200" b="1" dirty="0">
                <a:latin typeface="Goudy Old Style" panose="02020502050305020303" pitchFamily="18" charset="0"/>
              </a:rPr>
              <a:t> and transport</a:t>
            </a:r>
          </a:p>
          <a:p>
            <a:r>
              <a:rPr lang="nl-NL" sz="2000" b="1" dirty="0">
                <a:latin typeface="Goudy Old Style" panose="02020502050305020303" pitchFamily="18" charset="0"/>
              </a:rPr>
              <a:t>Author: Bert van Wee</a:t>
            </a:r>
            <a:endParaRPr lang="nl-NL" sz="2000" b="1" dirty="0"/>
          </a:p>
        </p:txBody>
      </p:sp>
      <p:sp>
        <p:nvSpPr>
          <p:cNvPr id="2" name="Tekstvak 1">
            <a:extLst>
              <a:ext uri="{FF2B5EF4-FFF2-40B4-BE49-F238E27FC236}">
                <a16:creationId xmlns:a16="http://schemas.microsoft.com/office/drawing/2014/main" id="{4BB461D3-156C-0807-EB56-BE2C73EA5BF6}"/>
              </a:ext>
            </a:extLst>
          </p:cNvPr>
          <p:cNvSpPr txBox="1"/>
          <p:nvPr/>
        </p:nvSpPr>
        <p:spPr>
          <a:xfrm>
            <a:off x="333906" y="6292055"/>
            <a:ext cx="3318235" cy="230832"/>
          </a:xfrm>
          <a:prstGeom prst="rect">
            <a:avLst/>
          </a:prstGeom>
          <a:solidFill>
            <a:schemeClr val="bg1">
              <a:lumMod val="85000"/>
            </a:schemeClr>
          </a:solidFill>
        </p:spPr>
        <p:txBody>
          <a:bodyPr wrap="square" rtlCol="0">
            <a:spAutoFit/>
          </a:bodyPr>
          <a:lstStyle/>
          <a:p>
            <a:r>
              <a:rPr lang="en-GB" sz="900" dirty="0">
                <a:effectLst/>
                <a:hlinkClick r:id="rId4"/>
              </a:rPr>
              <a:t>Biking in Amsterdam - Free image on </a:t>
            </a:r>
            <a:r>
              <a:rPr lang="en-GB" sz="900" dirty="0" err="1">
                <a:effectLst/>
                <a:hlinkClick r:id="rId4"/>
              </a:rPr>
              <a:t>Unsplash</a:t>
            </a:r>
            <a:r>
              <a:rPr lang="en-GB" sz="900" dirty="0">
                <a:effectLst/>
              </a:rPr>
              <a:t> </a:t>
            </a:r>
            <a:endParaRPr lang="en-GB" sz="900" dirty="0"/>
          </a:p>
        </p:txBody>
      </p:sp>
    </p:spTree>
    <p:extLst>
      <p:ext uri="{BB962C8B-B14F-4D97-AF65-F5344CB8AC3E}">
        <p14:creationId xmlns:p14="http://schemas.microsoft.com/office/powerpoint/2010/main" val="382289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jdelijke aanduiding voor inhoud 14">
            <a:extLst>
              <a:ext uri="{FF2B5EF4-FFF2-40B4-BE49-F238E27FC236}">
                <a16:creationId xmlns:a16="http://schemas.microsoft.com/office/drawing/2014/main" id="{6E47E1C9-00FE-5198-12C8-98C90844379C}"/>
              </a:ext>
            </a:extLst>
          </p:cNvPr>
          <p:cNvSpPr>
            <a:spLocks noGrp="1"/>
          </p:cNvSpPr>
          <p:nvPr>
            <p:ph idx="1"/>
          </p:nvPr>
        </p:nvSpPr>
        <p:spPr>
          <a:xfrm>
            <a:off x="838200" y="1825625"/>
            <a:ext cx="10515600" cy="4679644"/>
          </a:xfrm>
        </p:spPr>
        <p:txBody>
          <a:bodyPr>
            <a:normAutofit lnSpcReduction="10000"/>
          </a:bodyPr>
          <a:lstStyle/>
          <a:p>
            <a:r>
              <a:rPr lang="en-GB" sz="2100" dirty="0">
                <a:latin typeface="+mj-lt"/>
              </a:rPr>
              <a:t>Conceptual perspective from Chapter 2</a:t>
            </a:r>
          </a:p>
          <a:p>
            <a:r>
              <a:rPr lang="en-GB" sz="2100" dirty="0">
                <a:latin typeface="+mj-lt"/>
              </a:rPr>
              <a:t>Theoretical perspective: The theory of utilitarian travel demand</a:t>
            </a:r>
            <a:endParaRPr lang="en-GB" sz="2300" dirty="0">
              <a:latin typeface="+mj-lt"/>
            </a:endParaRPr>
          </a:p>
          <a:p>
            <a:r>
              <a:rPr lang="en-GB" sz="2100" dirty="0">
                <a:latin typeface="+mj-lt"/>
              </a:rPr>
              <a:t>The impact of the 5 key land-use variables on travel behaviour</a:t>
            </a:r>
          </a:p>
          <a:p>
            <a:pPr lvl="1"/>
            <a:r>
              <a:rPr lang="en-GB" sz="1700" dirty="0">
                <a:latin typeface="+mj-lt"/>
              </a:rPr>
              <a:t>Key land-use variables: Density, Diversity, Design, Destination accessibility, </a:t>
            </a:r>
            <a:br>
              <a:rPr lang="en-GB" sz="1700" dirty="0">
                <a:latin typeface="+mj-lt"/>
              </a:rPr>
            </a:br>
            <a:r>
              <a:rPr lang="en-GB" sz="1700" dirty="0">
                <a:latin typeface="+mj-lt"/>
              </a:rPr>
              <a:t>Distance to transit (5D's)</a:t>
            </a:r>
          </a:p>
          <a:p>
            <a:pPr lvl="1"/>
            <a:r>
              <a:rPr lang="en-GB" sz="1700" dirty="0">
                <a:latin typeface="+mj-lt"/>
              </a:rPr>
              <a:t>Interaction between the 5D’s</a:t>
            </a:r>
          </a:p>
          <a:p>
            <a:pPr lvl="1"/>
            <a:r>
              <a:rPr lang="en-GB" sz="1700" dirty="0">
                <a:latin typeface="+mj-lt"/>
              </a:rPr>
              <a:t>Impact of land-use variables on travel behaviour</a:t>
            </a:r>
          </a:p>
          <a:p>
            <a:r>
              <a:rPr lang="en-US" sz="2100" dirty="0">
                <a:latin typeface="+mj-lt"/>
              </a:rPr>
              <a:t>The impact of land use (5Ds) on transport – empirical results</a:t>
            </a:r>
            <a:endParaRPr lang="en-GB" sz="1900" dirty="0">
              <a:latin typeface="+mj-lt"/>
            </a:endParaRPr>
          </a:p>
          <a:p>
            <a:r>
              <a:rPr lang="en-GB" sz="2100" dirty="0">
                <a:latin typeface="+mj-lt"/>
                <a:sym typeface="Wingdings" panose="05000000000000000000" pitchFamily="2" charset="2"/>
              </a:rPr>
              <a:t>Why are empirical conclusions different?</a:t>
            </a:r>
            <a:endParaRPr lang="en-GB" sz="1900" dirty="0">
              <a:latin typeface="+mj-lt"/>
            </a:endParaRPr>
          </a:p>
          <a:p>
            <a:r>
              <a:rPr lang="en-GB" sz="2100" dirty="0">
                <a:latin typeface="+mj-lt"/>
              </a:rPr>
              <a:t>Evaluating the impact of land use on travel behaviour</a:t>
            </a:r>
          </a:p>
          <a:p>
            <a:pPr lvl="1"/>
            <a:r>
              <a:rPr lang="en-GB" sz="1700" dirty="0">
                <a:latin typeface="+mj-lt"/>
              </a:rPr>
              <a:t>Indicators</a:t>
            </a:r>
          </a:p>
          <a:p>
            <a:pPr lvl="1"/>
            <a:r>
              <a:rPr lang="en-GB" sz="1700" dirty="0">
                <a:latin typeface="+mj-lt"/>
              </a:rPr>
              <a:t>Methods</a:t>
            </a:r>
          </a:p>
          <a:p>
            <a:pPr lvl="1"/>
            <a:r>
              <a:rPr lang="en-GB" sz="1700" dirty="0">
                <a:latin typeface="+mj-lt"/>
              </a:rPr>
              <a:t>Environment vs Accessibility</a:t>
            </a:r>
            <a:endParaRPr lang="en-GB" sz="2100" dirty="0">
              <a:latin typeface="+mj-lt"/>
            </a:endParaRPr>
          </a:p>
          <a:p>
            <a:r>
              <a:rPr lang="en-GB" sz="2100" dirty="0">
                <a:latin typeface="+mj-lt"/>
              </a:rPr>
              <a:t>Conclusions</a:t>
            </a:r>
          </a:p>
        </p:txBody>
      </p:sp>
      <p:sp>
        <p:nvSpPr>
          <p:cNvPr id="16" name="Tijdelijke aanduiding voor inhoud 2">
            <a:extLst>
              <a:ext uri="{FF2B5EF4-FFF2-40B4-BE49-F238E27FC236}">
                <a16:creationId xmlns:a16="http://schemas.microsoft.com/office/drawing/2014/main" id="{43DE10BD-48BB-5CAD-9DD3-6322EE55E0C5}"/>
              </a:ext>
            </a:extLst>
          </p:cNvPr>
          <p:cNvSpPr txBox="1">
            <a:spLocks/>
          </p:cNvSpPr>
          <p:nvPr/>
        </p:nvSpPr>
        <p:spPr>
          <a:xfrm>
            <a:off x="838200" y="1825625"/>
            <a:ext cx="10619792"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latin typeface="+mj-lt"/>
            </a:endParaRPr>
          </a:p>
          <a:p>
            <a:pPr marL="0" indent="0">
              <a:buFont typeface="Arial" panose="020B0604020202020204" pitchFamily="34" charset="0"/>
              <a:buNone/>
            </a:pPr>
            <a:endParaRPr lang="en-GB" sz="3600" dirty="0">
              <a:latin typeface="+mj-lt"/>
            </a:endParaRPr>
          </a:p>
          <a:p>
            <a:pPr marL="0" indent="0">
              <a:buFont typeface="Arial" panose="020B0604020202020204" pitchFamily="34" charset="0"/>
              <a:buNone/>
            </a:pPr>
            <a:endParaRPr lang="en-GB" sz="3600" dirty="0">
              <a:latin typeface="+mj-lt"/>
            </a:endParaRPr>
          </a:p>
          <a:p>
            <a:endParaRPr lang="en-GB" sz="3600" dirty="0">
              <a:latin typeface="+mj-lt"/>
            </a:endParaRPr>
          </a:p>
          <a:p>
            <a:endParaRPr lang="en-GB" dirty="0"/>
          </a:p>
        </p:txBody>
      </p:sp>
      <p:sp>
        <p:nvSpPr>
          <p:cNvPr id="2" name="Titel 1">
            <a:extLst>
              <a:ext uri="{FF2B5EF4-FFF2-40B4-BE49-F238E27FC236}">
                <a16:creationId xmlns:a16="http://schemas.microsoft.com/office/drawing/2014/main" id="{2F08650D-0A83-D6EE-8A83-1DF4817B7B0F}"/>
              </a:ext>
            </a:extLst>
          </p:cNvPr>
          <p:cNvSpPr>
            <a:spLocks noGrp="1"/>
          </p:cNvSpPr>
          <p:nvPr>
            <p:ph type="title"/>
          </p:nvPr>
        </p:nvSpPr>
        <p:spPr/>
        <p:txBody>
          <a:bodyPr/>
          <a:lstStyle/>
          <a:p>
            <a:r>
              <a:rPr lang="en-GB" dirty="0">
                <a:solidFill>
                  <a:srgbClr val="00B0F0"/>
                </a:solidFill>
              </a:rPr>
              <a:t>Conceptual and theoretical perspective</a:t>
            </a:r>
          </a:p>
        </p:txBody>
      </p:sp>
      <p:sp>
        <p:nvSpPr>
          <p:cNvPr id="11" name="Rechthoek 10">
            <a:extLst>
              <a:ext uri="{FF2B5EF4-FFF2-40B4-BE49-F238E27FC236}">
                <a16:creationId xmlns:a16="http://schemas.microsoft.com/office/drawing/2014/main" id="{792923F3-75D4-4C2D-2C39-20E8FF3A6F41}"/>
              </a:ext>
            </a:extLst>
          </p:cNvPr>
          <p:cNvSpPr/>
          <p:nvPr/>
        </p:nvSpPr>
        <p:spPr>
          <a:xfrm>
            <a:off x="838200" y="1813231"/>
            <a:ext cx="7309104" cy="741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Tree>
    <p:extLst>
      <p:ext uri="{BB962C8B-B14F-4D97-AF65-F5344CB8AC3E}">
        <p14:creationId xmlns:p14="http://schemas.microsoft.com/office/powerpoint/2010/main" val="152103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2E073-62D7-160E-5D3C-F3F3EBBCE8A4}"/>
              </a:ext>
            </a:extLst>
          </p:cNvPr>
          <p:cNvSpPr>
            <a:spLocks noGrp="1"/>
          </p:cNvSpPr>
          <p:nvPr>
            <p:ph type="title"/>
          </p:nvPr>
        </p:nvSpPr>
        <p:spPr/>
        <p:txBody>
          <a:bodyPr/>
          <a:lstStyle/>
          <a:p>
            <a:r>
              <a:rPr lang="en-GB" dirty="0">
                <a:solidFill>
                  <a:srgbClr val="00B0F0"/>
                </a:solidFill>
              </a:rPr>
              <a:t>Conceptual perspective from Chapter 2</a:t>
            </a:r>
          </a:p>
        </p:txBody>
      </p:sp>
      <p:sp>
        <p:nvSpPr>
          <p:cNvPr id="3" name="Tijdelijke aanduiding voor inhoud 2">
            <a:extLst>
              <a:ext uri="{FF2B5EF4-FFF2-40B4-BE49-F238E27FC236}">
                <a16:creationId xmlns:a16="http://schemas.microsoft.com/office/drawing/2014/main" id="{5B090451-BC28-E7B6-C2CF-1A23848D726E}"/>
              </a:ext>
            </a:extLst>
          </p:cNvPr>
          <p:cNvSpPr>
            <a:spLocks noGrp="1"/>
          </p:cNvSpPr>
          <p:nvPr>
            <p:ph idx="1"/>
          </p:nvPr>
        </p:nvSpPr>
        <p:spPr>
          <a:xfrm>
            <a:off x="838200" y="1825625"/>
            <a:ext cx="5436765" cy="4667250"/>
          </a:xfrm>
        </p:spPr>
        <p:txBody>
          <a:bodyPr>
            <a:normAutofit fontScale="92500" lnSpcReduction="20000"/>
          </a:bodyPr>
          <a:lstStyle/>
          <a:p>
            <a:pPr marL="0" indent="0">
              <a:buNone/>
            </a:pPr>
            <a:r>
              <a:rPr lang="en-GB" sz="2400" dirty="0">
                <a:solidFill>
                  <a:srgbClr val="000000"/>
                </a:solidFill>
                <a:latin typeface="+mj-lt"/>
                <a:ea typeface="Times New Roman" panose="02020603050405020304" pitchFamily="18" charset="0"/>
                <a:cs typeface="ArnoPro-Regular"/>
              </a:rPr>
              <a:t>P</a:t>
            </a:r>
            <a:r>
              <a:rPr lang="en-GB" sz="2400" dirty="0">
                <a:solidFill>
                  <a:srgbClr val="000000"/>
                </a:solidFill>
                <a:effectLst/>
                <a:latin typeface="+mj-lt"/>
                <a:ea typeface="Times New Roman" panose="02020603050405020304" pitchFamily="18" charset="0"/>
                <a:cs typeface="ArnoPro-Regular"/>
              </a:rPr>
              <a:t>eople travel because they want to carry out activities such as living, working, shopping and visiting friends and relatives at different locations</a:t>
            </a:r>
          </a:p>
          <a:p>
            <a:pPr marL="0" indent="0">
              <a:buNone/>
            </a:pPr>
            <a:r>
              <a:rPr lang="en-GB" sz="2400" dirty="0">
                <a:solidFill>
                  <a:srgbClr val="000000"/>
                </a:solidFill>
                <a:latin typeface="+mj-lt"/>
                <a:ea typeface="Times New Roman" panose="02020603050405020304" pitchFamily="18" charset="0"/>
                <a:cs typeface="ArnoPro-Regular"/>
              </a:rPr>
              <a:t>Passenger transport volume and mode split depend on:</a:t>
            </a:r>
          </a:p>
          <a:p>
            <a:r>
              <a:rPr lang="en-GB" sz="2400" dirty="0">
                <a:solidFill>
                  <a:srgbClr val="000000"/>
                </a:solidFill>
                <a:latin typeface="+mj-lt"/>
                <a:ea typeface="Times New Roman" panose="02020603050405020304" pitchFamily="18" charset="0"/>
                <a:cs typeface="ArnoPro-Regular"/>
              </a:rPr>
              <a:t>Locations of human activities (living, working, shopping, etc.)</a:t>
            </a:r>
          </a:p>
          <a:p>
            <a:r>
              <a:rPr lang="en-GB" sz="2400" dirty="0">
                <a:solidFill>
                  <a:srgbClr val="000000"/>
                </a:solidFill>
                <a:latin typeface="+mj-lt"/>
                <a:ea typeface="Times New Roman" panose="02020603050405020304" pitchFamily="18" charset="0"/>
                <a:cs typeface="ArnoPro-Regular"/>
              </a:rPr>
              <a:t>Needs, wants, desires, and preferences of people (Chapter 3)</a:t>
            </a:r>
          </a:p>
          <a:p>
            <a:r>
              <a:rPr lang="en-GB" sz="2400" dirty="0">
                <a:solidFill>
                  <a:srgbClr val="000000"/>
                </a:solidFill>
                <a:latin typeface="+mj-lt"/>
                <a:ea typeface="Times New Roman" panose="02020603050405020304" pitchFamily="18" charset="0"/>
                <a:cs typeface="ArnoPro-Regular"/>
              </a:rPr>
              <a:t>Transport resistance (generalized transport costs)</a:t>
            </a:r>
          </a:p>
          <a:p>
            <a:pPr marL="0" indent="0">
              <a:buNone/>
            </a:pPr>
            <a:r>
              <a:rPr lang="en-GB" sz="2400" dirty="0">
                <a:solidFill>
                  <a:srgbClr val="000000"/>
                </a:solidFill>
                <a:latin typeface="+mj-lt"/>
                <a:ea typeface="Times New Roman" panose="02020603050405020304" pitchFamily="18" charset="0"/>
                <a:cs typeface="ArnoPro-Regular"/>
                <a:sym typeface="Wingdings" panose="05000000000000000000" pitchFamily="2" charset="2"/>
              </a:rPr>
              <a:t> These elements are in a continuously changing equilibrium or "disequilibrium" as new changes occur before long-term equilibrium is reached</a:t>
            </a:r>
            <a:endParaRPr lang="en-GB" sz="2400" dirty="0">
              <a:solidFill>
                <a:srgbClr val="000000"/>
              </a:solidFill>
              <a:effectLst/>
              <a:latin typeface="+mj-lt"/>
              <a:ea typeface="Times New Roman" panose="02020603050405020304" pitchFamily="18" charset="0"/>
              <a:cs typeface="ArnoPro-Regular"/>
            </a:endParaRPr>
          </a:p>
          <a:p>
            <a:endParaRPr lang="en-GB" sz="2400" dirty="0">
              <a:latin typeface="+mj-lt"/>
            </a:endParaRPr>
          </a:p>
        </p:txBody>
      </p:sp>
      <p:pic>
        <p:nvPicPr>
          <p:cNvPr id="4" name="Tijdelijke aanduiding voor inhoud 5">
            <a:extLst>
              <a:ext uri="{FF2B5EF4-FFF2-40B4-BE49-F238E27FC236}">
                <a16:creationId xmlns:a16="http://schemas.microsoft.com/office/drawing/2014/main" id="{872E71EE-551B-BF65-F039-1954E39414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37680" y="1351915"/>
            <a:ext cx="5659067" cy="5344160"/>
          </a:xfrm>
          <a:prstGeom prst="rect">
            <a:avLst/>
          </a:prstGeom>
          <a:noFill/>
        </p:spPr>
      </p:pic>
      <p:sp>
        <p:nvSpPr>
          <p:cNvPr id="6" name="Ovaal 5">
            <a:extLst>
              <a:ext uri="{FF2B5EF4-FFF2-40B4-BE49-F238E27FC236}">
                <a16:creationId xmlns:a16="http://schemas.microsoft.com/office/drawing/2014/main" id="{FCFD633A-FEA9-CE10-711F-45F62626EB3B}"/>
              </a:ext>
            </a:extLst>
          </p:cNvPr>
          <p:cNvSpPr/>
          <p:nvPr/>
        </p:nvSpPr>
        <p:spPr>
          <a:xfrm>
            <a:off x="6724650" y="2418985"/>
            <a:ext cx="1177780" cy="501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j-lt"/>
            </a:endParaRPr>
          </a:p>
        </p:txBody>
      </p:sp>
      <p:sp>
        <p:nvSpPr>
          <p:cNvPr id="7" name="Ovaal 6">
            <a:extLst>
              <a:ext uri="{FF2B5EF4-FFF2-40B4-BE49-F238E27FC236}">
                <a16:creationId xmlns:a16="http://schemas.microsoft.com/office/drawing/2014/main" id="{3C059694-2B52-F3F9-0EC2-836DC940EE2E}"/>
              </a:ext>
            </a:extLst>
          </p:cNvPr>
          <p:cNvSpPr/>
          <p:nvPr/>
        </p:nvSpPr>
        <p:spPr>
          <a:xfrm>
            <a:off x="6568580" y="1510018"/>
            <a:ext cx="3385045" cy="30619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j-lt"/>
            </a:endParaRPr>
          </a:p>
        </p:txBody>
      </p:sp>
      <p:sp>
        <p:nvSpPr>
          <p:cNvPr id="5" name="Rectangle 4">
            <a:extLst>
              <a:ext uri="{FF2B5EF4-FFF2-40B4-BE49-F238E27FC236}">
                <a16:creationId xmlns:a16="http://schemas.microsoft.com/office/drawing/2014/main" id="{FC649E5B-9771-AD9A-2F08-1893298BB8B0}"/>
              </a:ext>
            </a:extLst>
          </p:cNvPr>
          <p:cNvSpPr/>
          <p:nvPr/>
        </p:nvSpPr>
        <p:spPr>
          <a:xfrm>
            <a:off x="7513673" y="3322674"/>
            <a:ext cx="1311349" cy="17189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 name="Straight Connector 18">
            <a:extLst>
              <a:ext uri="{FF2B5EF4-FFF2-40B4-BE49-F238E27FC236}">
                <a16:creationId xmlns:a16="http://schemas.microsoft.com/office/drawing/2014/main" id="{96B85E15-8103-6148-0EDB-7ADF869585EC}"/>
              </a:ext>
            </a:extLst>
          </p:cNvPr>
          <p:cNvCxnSpPr/>
          <p:nvPr/>
        </p:nvCxnSpPr>
        <p:spPr>
          <a:xfrm>
            <a:off x="7513673" y="2920409"/>
            <a:ext cx="0" cy="120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66A64D-DC5B-9954-54C6-5228D56AD28B}"/>
              </a:ext>
            </a:extLst>
          </p:cNvPr>
          <p:cNvCxnSpPr>
            <a:cxnSpLocks/>
          </p:cNvCxnSpPr>
          <p:nvPr/>
        </p:nvCxnSpPr>
        <p:spPr>
          <a:xfrm>
            <a:off x="7513673" y="3041009"/>
            <a:ext cx="623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14BA4D-C9AE-4344-63D1-EF96CA675EF0}"/>
              </a:ext>
            </a:extLst>
          </p:cNvPr>
          <p:cNvCxnSpPr>
            <a:cxnSpLocks/>
          </p:cNvCxnSpPr>
          <p:nvPr/>
        </p:nvCxnSpPr>
        <p:spPr>
          <a:xfrm flipH="1">
            <a:off x="8134683" y="3038201"/>
            <a:ext cx="2878" cy="2086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83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509A2-36F0-0845-1474-5BDD215E855F}"/>
              </a:ext>
            </a:extLst>
          </p:cNvPr>
          <p:cNvSpPr>
            <a:spLocks noGrp="1"/>
          </p:cNvSpPr>
          <p:nvPr>
            <p:ph type="title"/>
          </p:nvPr>
        </p:nvSpPr>
        <p:spPr/>
        <p:txBody>
          <a:bodyPr/>
          <a:lstStyle/>
          <a:p>
            <a:r>
              <a:rPr lang="en-GB" dirty="0">
                <a:solidFill>
                  <a:srgbClr val="00B0F0"/>
                </a:solidFill>
              </a:rPr>
              <a:t>Theoretical perspective</a:t>
            </a:r>
          </a:p>
        </p:txBody>
      </p:sp>
      <p:sp>
        <p:nvSpPr>
          <p:cNvPr id="3" name="Tijdelijke aanduiding voor inhoud 2">
            <a:extLst>
              <a:ext uri="{FF2B5EF4-FFF2-40B4-BE49-F238E27FC236}">
                <a16:creationId xmlns:a16="http://schemas.microsoft.com/office/drawing/2014/main" id="{70E9603B-D3E4-DCD0-1C4C-EAF153475551}"/>
              </a:ext>
            </a:extLst>
          </p:cNvPr>
          <p:cNvSpPr>
            <a:spLocks noGrp="1"/>
          </p:cNvSpPr>
          <p:nvPr>
            <p:ph idx="1"/>
          </p:nvPr>
        </p:nvSpPr>
        <p:spPr>
          <a:xfrm>
            <a:off x="838199" y="1872020"/>
            <a:ext cx="10515601" cy="4797227"/>
          </a:xfrm>
        </p:spPr>
        <p:txBody>
          <a:bodyPr>
            <a:normAutofit/>
          </a:bodyPr>
          <a:lstStyle/>
          <a:p>
            <a:pPr marL="0" indent="0">
              <a:buNone/>
            </a:pPr>
            <a:r>
              <a:rPr lang="en-GB" sz="2400" i="1" dirty="0">
                <a:solidFill>
                  <a:srgbClr val="000000"/>
                </a:solidFill>
                <a:latin typeface="+mj-lt"/>
                <a:ea typeface="Times New Roman" panose="02020603050405020304" pitchFamily="18" charset="0"/>
                <a:cs typeface="ArnoPro-Regular"/>
              </a:rPr>
              <a:t>T</a:t>
            </a:r>
            <a:r>
              <a:rPr lang="en-GB" sz="2400" i="1" dirty="0">
                <a:solidFill>
                  <a:srgbClr val="000000"/>
                </a:solidFill>
                <a:effectLst/>
                <a:latin typeface="+mj-lt"/>
                <a:ea typeface="Times New Roman" panose="02020603050405020304" pitchFamily="18" charset="0"/>
                <a:cs typeface="ArnoPro-Regular"/>
              </a:rPr>
              <a:t>he theory of utilitarian travel demand </a:t>
            </a:r>
            <a:r>
              <a:rPr lang="en-GB" sz="2400" dirty="0">
                <a:solidFill>
                  <a:srgbClr val="000000"/>
                </a:solidFill>
                <a:effectLst/>
                <a:latin typeface="+mj-lt"/>
                <a:ea typeface="Times New Roman" panose="02020603050405020304" pitchFamily="18" charset="0"/>
                <a:cs typeface="ArnoPro-Regular"/>
              </a:rPr>
              <a:t>is the theoretical foundation for the impact of land use on travel behaviour.</a:t>
            </a:r>
          </a:p>
          <a:p>
            <a:pPr marL="0" indent="0">
              <a:buNone/>
            </a:pPr>
            <a:endParaRPr lang="en-GB" sz="2400" dirty="0">
              <a:solidFill>
                <a:srgbClr val="000000"/>
              </a:solidFill>
              <a:latin typeface="+mj-lt"/>
              <a:ea typeface="Times New Roman" panose="02020603050405020304" pitchFamily="18" charset="0"/>
              <a:cs typeface="ArnoPro-Regular"/>
            </a:endParaRPr>
          </a:p>
          <a:p>
            <a:pPr marL="0" indent="0">
              <a:buNone/>
            </a:pPr>
            <a:r>
              <a:rPr lang="en-GB" sz="2400" dirty="0">
                <a:solidFill>
                  <a:srgbClr val="000000"/>
                </a:solidFill>
                <a:latin typeface="+mj-lt"/>
                <a:ea typeface="Times New Roman" panose="02020603050405020304" pitchFamily="18" charset="0"/>
                <a:cs typeface="ArnoPro-Regular"/>
              </a:rPr>
              <a:t>According to this theory, </a:t>
            </a:r>
            <a:r>
              <a:rPr lang="en-GB" sz="2400" b="1" dirty="0">
                <a:solidFill>
                  <a:srgbClr val="000000"/>
                </a:solidFill>
                <a:latin typeface="+mj-lt"/>
                <a:ea typeface="Times New Roman" panose="02020603050405020304" pitchFamily="18" charset="0"/>
                <a:cs typeface="ArnoPro-Regular"/>
              </a:rPr>
              <a:t>t</a:t>
            </a:r>
            <a:r>
              <a:rPr lang="en-GB" sz="2400" b="1" dirty="0">
                <a:solidFill>
                  <a:srgbClr val="000000"/>
                </a:solidFill>
                <a:effectLst/>
                <a:latin typeface="+mj-lt"/>
                <a:ea typeface="Times New Roman" panose="02020603050405020304" pitchFamily="18" charset="0"/>
                <a:cs typeface="ArnoPro-Regular"/>
              </a:rPr>
              <a:t>ravel is ‘derived demand’.</a:t>
            </a:r>
          </a:p>
          <a:p>
            <a:pPr marL="0" indent="0">
              <a:buNone/>
            </a:pPr>
            <a:r>
              <a:rPr lang="en-GB" sz="2400" dirty="0">
                <a:solidFill>
                  <a:srgbClr val="000000"/>
                </a:solidFill>
                <a:latin typeface="+mj-lt"/>
                <a:ea typeface="Times New Roman" panose="02020603050405020304" pitchFamily="18" charset="0"/>
                <a:cs typeface="ArnoPro-Regular"/>
              </a:rPr>
              <a:t>The demand of travel depends on</a:t>
            </a:r>
          </a:p>
          <a:p>
            <a:pPr lvl="1"/>
            <a:r>
              <a:rPr lang="en-GB" dirty="0">
                <a:solidFill>
                  <a:srgbClr val="000000"/>
                </a:solidFill>
                <a:latin typeface="+mj-lt"/>
                <a:ea typeface="Times New Roman" panose="02020603050405020304" pitchFamily="18" charset="0"/>
                <a:cs typeface="ArnoPro-Regular"/>
              </a:rPr>
              <a:t>The utility of the activity, which depends on</a:t>
            </a:r>
          </a:p>
          <a:p>
            <a:pPr lvl="2"/>
            <a:r>
              <a:rPr lang="en-GB" dirty="0">
                <a:solidFill>
                  <a:srgbClr val="000000"/>
                </a:solidFill>
                <a:latin typeface="+mj-lt"/>
                <a:ea typeface="Times New Roman" panose="02020603050405020304" pitchFamily="18" charset="0"/>
                <a:cs typeface="ArnoPro-Regular"/>
              </a:rPr>
              <a:t>Characteristics of the activity</a:t>
            </a:r>
          </a:p>
          <a:p>
            <a:pPr lvl="2"/>
            <a:r>
              <a:rPr lang="en-GB" dirty="0">
                <a:solidFill>
                  <a:srgbClr val="000000"/>
                </a:solidFill>
                <a:latin typeface="+mj-lt"/>
                <a:ea typeface="Times New Roman" panose="02020603050405020304" pitchFamily="18" charset="0"/>
                <a:cs typeface="ArnoPro-Regular"/>
              </a:rPr>
              <a:t>Characteristics of the location of the activity</a:t>
            </a:r>
          </a:p>
          <a:p>
            <a:pPr lvl="1"/>
            <a:r>
              <a:rPr lang="en-GB" dirty="0">
                <a:solidFill>
                  <a:srgbClr val="000000"/>
                </a:solidFill>
                <a:latin typeface="+mj-lt"/>
                <a:ea typeface="Times New Roman" panose="02020603050405020304" pitchFamily="18" charset="0"/>
                <a:cs typeface="ArnoPro-Regular"/>
              </a:rPr>
              <a:t>The aggregate costs to reach the location of the activity = GTC (see chapter 6)</a:t>
            </a:r>
            <a:endParaRPr lang="en-GB" sz="2800" dirty="0">
              <a:solidFill>
                <a:srgbClr val="000000"/>
              </a:solidFill>
              <a:effectLst/>
              <a:latin typeface="+mj-lt"/>
              <a:ea typeface="Times New Roman" panose="02020603050405020304" pitchFamily="18" charset="0"/>
              <a:cs typeface="ArnoPro-Regular"/>
            </a:endParaRPr>
          </a:p>
        </p:txBody>
      </p:sp>
    </p:spTree>
    <p:extLst>
      <p:ext uri="{BB962C8B-B14F-4D97-AF65-F5344CB8AC3E}">
        <p14:creationId xmlns:p14="http://schemas.microsoft.com/office/powerpoint/2010/main" val="186292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inhoud 14">
            <a:extLst>
              <a:ext uri="{FF2B5EF4-FFF2-40B4-BE49-F238E27FC236}">
                <a16:creationId xmlns:a16="http://schemas.microsoft.com/office/drawing/2014/main" id="{4C4E25A2-EF95-E7E1-595B-0113B18052AC}"/>
              </a:ext>
            </a:extLst>
          </p:cNvPr>
          <p:cNvSpPr>
            <a:spLocks noGrp="1"/>
          </p:cNvSpPr>
          <p:nvPr>
            <p:ph idx="1"/>
          </p:nvPr>
        </p:nvSpPr>
        <p:spPr>
          <a:xfrm>
            <a:off x="838200" y="1813231"/>
            <a:ext cx="10515600" cy="4679644"/>
          </a:xfrm>
        </p:spPr>
        <p:txBody>
          <a:bodyPr>
            <a:normAutofit lnSpcReduction="10000"/>
          </a:bodyPr>
          <a:lstStyle/>
          <a:p>
            <a:r>
              <a:rPr lang="en-GB" sz="2100" dirty="0">
                <a:latin typeface="+mj-lt"/>
              </a:rPr>
              <a:t>Conceptual perspective from Chapter 2</a:t>
            </a:r>
          </a:p>
          <a:p>
            <a:r>
              <a:rPr lang="en-GB" sz="2100" dirty="0">
                <a:latin typeface="+mj-lt"/>
              </a:rPr>
              <a:t>Theoretical perspective: The theory of utilitarian travel demand</a:t>
            </a:r>
            <a:endParaRPr lang="en-GB" sz="2300" dirty="0">
              <a:latin typeface="+mj-lt"/>
            </a:endParaRPr>
          </a:p>
          <a:p>
            <a:r>
              <a:rPr lang="en-GB" sz="2100" dirty="0">
                <a:latin typeface="+mj-lt"/>
              </a:rPr>
              <a:t>The impact of the 5 key land-use variables on travel behaviour</a:t>
            </a:r>
          </a:p>
          <a:p>
            <a:pPr lvl="1"/>
            <a:r>
              <a:rPr lang="en-GB" sz="1700" dirty="0">
                <a:latin typeface="+mj-lt"/>
              </a:rPr>
              <a:t>Key land-use variables: Density, Diversity, Design, Destination accessibility, </a:t>
            </a:r>
            <a:br>
              <a:rPr lang="en-GB" sz="1700" dirty="0">
                <a:latin typeface="+mj-lt"/>
              </a:rPr>
            </a:br>
            <a:r>
              <a:rPr lang="en-GB" sz="1700" dirty="0">
                <a:latin typeface="+mj-lt"/>
              </a:rPr>
              <a:t>Distance to transit (5D's)</a:t>
            </a:r>
          </a:p>
          <a:p>
            <a:pPr lvl="1"/>
            <a:r>
              <a:rPr lang="en-GB" sz="1700" dirty="0">
                <a:latin typeface="+mj-lt"/>
              </a:rPr>
              <a:t>Interaction between the 5D’s</a:t>
            </a:r>
          </a:p>
          <a:p>
            <a:pPr lvl="1"/>
            <a:r>
              <a:rPr lang="en-GB" sz="1700" dirty="0">
                <a:latin typeface="+mj-lt"/>
              </a:rPr>
              <a:t>Impact of land-use variables on travel behaviour</a:t>
            </a:r>
          </a:p>
          <a:p>
            <a:r>
              <a:rPr lang="en-US" sz="2100" dirty="0">
                <a:latin typeface="+mj-lt"/>
              </a:rPr>
              <a:t>The impact of land use (5Ds) on transport – empirical results</a:t>
            </a:r>
            <a:endParaRPr lang="en-GB" sz="1900" dirty="0">
              <a:latin typeface="+mj-lt"/>
            </a:endParaRPr>
          </a:p>
          <a:p>
            <a:r>
              <a:rPr lang="en-GB" sz="2100" dirty="0">
                <a:latin typeface="+mj-lt"/>
                <a:sym typeface="Wingdings" panose="05000000000000000000" pitchFamily="2" charset="2"/>
              </a:rPr>
              <a:t>Why are empirical conclusions different?</a:t>
            </a:r>
            <a:endParaRPr lang="en-GB" sz="1900" dirty="0">
              <a:latin typeface="+mj-lt"/>
            </a:endParaRPr>
          </a:p>
          <a:p>
            <a:r>
              <a:rPr lang="en-GB" sz="2100" dirty="0">
                <a:latin typeface="+mj-lt"/>
              </a:rPr>
              <a:t>Evaluating the impact of land use on travel behaviour</a:t>
            </a:r>
          </a:p>
          <a:p>
            <a:pPr lvl="1"/>
            <a:r>
              <a:rPr lang="en-GB" sz="1700" dirty="0">
                <a:latin typeface="+mj-lt"/>
              </a:rPr>
              <a:t>Indicators</a:t>
            </a:r>
          </a:p>
          <a:p>
            <a:pPr lvl="1"/>
            <a:r>
              <a:rPr lang="en-GB" sz="1700" dirty="0">
                <a:latin typeface="+mj-lt"/>
              </a:rPr>
              <a:t>Methods</a:t>
            </a:r>
          </a:p>
          <a:p>
            <a:pPr lvl="1"/>
            <a:r>
              <a:rPr lang="en-GB" sz="1700" dirty="0">
                <a:latin typeface="+mj-lt"/>
              </a:rPr>
              <a:t>Environment vs Accessibility</a:t>
            </a:r>
            <a:endParaRPr lang="en-GB" sz="2100" dirty="0">
              <a:latin typeface="+mj-lt"/>
            </a:endParaRPr>
          </a:p>
          <a:p>
            <a:r>
              <a:rPr lang="en-GB" sz="2100" dirty="0">
                <a:latin typeface="+mj-lt"/>
              </a:rPr>
              <a:t>Conclusions</a:t>
            </a:r>
          </a:p>
        </p:txBody>
      </p:sp>
      <p:sp>
        <p:nvSpPr>
          <p:cNvPr id="2" name="Titel 1">
            <a:extLst>
              <a:ext uri="{FF2B5EF4-FFF2-40B4-BE49-F238E27FC236}">
                <a16:creationId xmlns:a16="http://schemas.microsoft.com/office/drawing/2014/main" id="{2F08650D-0A83-D6EE-8A83-1DF4817B7B0F}"/>
              </a:ext>
            </a:extLst>
          </p:cNvPr>
          <p:cNvSpPr>
            <a:spLocks noGrp="1"/>
          </p:cNvSpPr>
          <p:nvPr>
            <p:ph type="title"/>
          </p:nvPr>
        </p:nvSpPr>
        <p:spPr/>
        <p:txBody>
          <a:bodyPr/>
          <a:lstStyle/>
          <a:p>
            <a:r>
              <a:rPr lang="en-GB" sz="4400" dirty="0">
                <a:solidFill>
                  <a:srgbClr val="00B0F0"/>
                </a:solidFill>
                <a:latin typeface="+mj-lt"/>
              </a:rPr>
              <a:t>The impact of the 5 key land-use variables on travel behaviour</a:t>
            </a:r>
          </a:p>
        </p:txBody>
      </p:sp>
      <p:sp>
        <p:nvSpPr>
          <p:cNvPr id="11" name="Rechthoek 10">
            <a:extLst>
              <a:ext uri="{FF2B5EF4-FFF2-40B4-BE49-F238E27FC236}">
                <a16:creationId xmlns:a16="http://schemas.microsoft.com/office/drawing/2014/main" id="{792923F3-75D4-4C2D-2C39-20E8FF3A6F41}"/>
              </a:ext>
            </a:extLst>
          </p:cNvPr>
          <p:cNvSpPr/>
          <p:nvPr/>
        </p:nvSpPr>
        <p:spPr>
          <a:xfrm>
            <a:off x="838200" y="2621280"/>
            <a:ext cx="7299960" cy="1027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Tree>
    <p:extLst>
      <p:ext uri="{BB962C8B-B14F-4D97-AF65-F5344CB8AC3E}">
        <p14:creationId xmlns:p14="http://schemas.microsoft.com/office/powerpoint/2010/main" val="87265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26022-99B0-F836-9110-8085C6B09AE7}"/>
              </a:ext>
            </a:extLst>
          </p:cNvPr>
          <p:cNvSpPr>
            <a:spLocks noGrp="1"/>
          </p:cNvSpPr>
          <p:nvPr>
            <p:ph type="title"/>
          </p:nvPr>
        </p:nvSpPr>
        <p:spPr>
          <a:xfrm>
            <a:off x="838200" y="294579"/>
            <a:ext cx="10515600" cy="1325563"/>
          </a:xfrm>
        </p:spPr>
        <p:txBody>
          <a:bodyPr/>
          <a:lstStyle/>
          <a:p>
            <a:r>
              <a:rPr lang="en-GB" dirty="0">
                <a:solidFill>
                  <a:srgbClr val="00B0F0"/>
                </a:solidFill>
              </a:rPr>
              <a:t>The 5 D’s</a:t>
            </a:r>
          </a:p>
        </p:txBody>
      </p:sp>
      <p:sp>
        <p:nvSpPr>
          <p:cNvPr id="7" name="Tekstvak 6">
            <a:extLst>
              <a:ext uri="{FF2B5EF4-FFF2-40B4-BE49-F238E27FC236}">
                <a16:creationId xmlns:a16="http://schemas.microsoft.com/office/drawing/2014/main" id="{68F48068-E58D-7B71-FF57-07166D34215A}"/>
              </a:ext>
            </a:extLst>
          </p:cNvPr>
          <p:cNvSpPr txBox="1"/>
          <p:nvPr/>
        </p:nvSpPr>
        <p:spPr>
          <a:xfrm>
            <a:off x="6556317" y="1371387"/>
            <a:ext cx="3300915" cy="923330"/>
          </a:xfrm>
          <a:prstGeom prst="rect">
            <a:avLst/>
          </a:prstGeom>
          <a:noFill/>
        </p:spPr>
        <p:txBody>
          <a:bodyPr wrap="square">
            <a:spAutoFit/>
          </a:bodyPr>
          <a:lstStyle/>
          <a:p>
            <a:r>
              <a:rPr lang="en-GB" dirty="0">
                <a:solidFill>
                  <a:schemeClr val="accent2">
                    <a:lumMod val="75000"/>
                  </a:schemeClr>
                </a:solidFill>
                <a:effectLst/>
                <a:latin typeface="+mj-lt"/>
              </a:rPr>
              <a:t>If destinations are closer to each other, then travellers are more likely to walk or bike</a:t>
            </a:r>
            <a:endParaRPr lang="en-GB" dirty="0">
              <a:solidFill>
                <a:schemeClr val="accent2">
                  <a:lumMod val="75000"/>
                </a:schemeClr>
              </a:solidFill>
              <a:latin typeface="+mj-lt"/>
            </a:endParaRPr>
          </a:p>
        </p:txBody>
      </p:sp>
      <p:sp>
        <p:nvSpPr>
          <p:cNvPr id="11" name="Tekstvak 10">
            <a:extLst>
              <a:ext uri="{FF2B5EF4-FFF2-40B4-BE49-F238E27FC236}">
                <a16:creationId xmlns:a16="http://schemas.microsoft.com/office/drawing/2014/main" id="{895934A2-2C4A-46DD-1066-666E94A60321}"/>
              </a:ext>
            </a:extLst>
          </p:cNvPr>
          <p:cNvSpPr txBox="1"/>
          <p:nvPr/>
        </p:nvSpPr>
        <p:spPr>
          <a:xfrm>
            <a:off x="511207" y="1501610"/>
            <a:ext cx="3810264" cy="2031325"/>
          </a:xfrm>
          <a:prstGeom prst="rect">
            <a:avLst/>
          </a:prstGeom>
          <a:noFill/>
        </p:spPr>
        <p:txBody>
          <a:bodyPr wrap="square">
            <a:spAutoFit/>
          </a:bodyPr>
          <a:lstStyle/>
          <a:p>
            <a:r>
              <a:rPr lang="en-GB" dirty="0">
                <a:solidFill>
                  <a:schemeClr val="accent2">
                    <a:lumMod val="75000"/>
                  </a:schemeClr>
                </a:solidFill>
                <a:latin typeface="+mj-lt"/>
              </a:rPr>
              <a:t>Diversity refers to the idea of mixed land use: to what extent are dwellings, workplaces, schools, shops, etc. located near to each other, or ‘mixed’? </a:t>
            </a:r>
            <a:br>
              <a:rPr lang="en-GB" dirty="0">
                <a:solidFill>
                  <a:schemeClr val="accent2">
                    <a:lumMod val="75000"/>
                  </a:schemeClr>
                </a:solidFill>
                <a:latin typeface="+mj-lt"/>
              </a:rPr>
            </a:br>
            <a:r>
              <a:rPr lang="en-GB" dirty="0">
                <a:solidFill>
                  <a:schemeClr val="accent2">
                    <a:lumMod val="75000"/>
                  </a:schemeClr>
                </a:solidFill>
                <a:latin typeface="+mj-lt"/>
              </a:rPr>
              <a:t>Mixed land use means that people need to travel less to reach </a:t>
            </a:r>
            <a:br>
              <a:rPr lang="en-GB" dirty="0">
                <a:solidFill>
                  <a:schemeClr val="accent2">
                    <a:lumMod val="75000"/>
                  </a:schemeClr>
                </a:solidFill>
                <a:latin typeface="+mj-lt"/>
              </a:rPr>
            </a:br>
            <a:r>
              <a:rPr lang="en-GB" dirty="0">
                <a:solidFill>
                  <a:schemeClr val="accent2">
                    <a:lumMod val="75000"/>
                  </a:schemeClr>
                </a:solidFill>
                <a:latin typeface="+mj-lt"/>
              </a:rPr>
              <a:t>various destinations</a:t>
            </a:r>
          </a:p>
        </p:txBody>
      </p:sp>
      <p:sp>
        <p:nvSpPr>
          <p:cNvPr id="13" name="Tekstvak 12">
            <a:extLst>
              <a:ext uri="{FF2B5EF4-FFF2-40B4-BE49-F238E27FC236}">
                <a16:creationId xmlns:a16="http://schemas.microsoft.com/office/drawing/2014/main" id="{60D8C559-A1EC-51C9-2E24-38408C17EBA5}"/>
              </a:ext>
            </a:extLst>
          </p:cNvPr>
          <p:cNvSpPr txBox="1"/>
          <p:nvPr/>
        </p:nvSpPr>
        <p:spPr>
          <a:xfrm>
            <a:off x="8290624" y="2794271"/>
            <a:ext cx="3969153" cy="1477328"/>
          </a:xfrm>
          <a:prstGeom prst="rect">
            <a:avLst/>
          </a:prstGeom>
          <a:noFill/>
        </p:spPr>
        <p:txBody>
          <a:bodyPr wrap="square">
            <a:spAutoFit/>
          </a:bodyPr>
          <a:lstStyle/>
          <a:p>
            <a:r>
              <a:rPr lang="en-GB" dirty="0">
                <a:solidFill>
                  <a:schemeClr val="accent2">
                    <a:lumMod val="75000"/>
                  </a:schemeClr>
                </a:solidFill>
                <a:effectLst/>
                <a:latin typeface="+mj-lt"/>
              </a:rPr>
              <a:t>If the local street system has more connections, less circuitous paths, and fewer cul-de-sacs, it will be easier for more people to walk, bike, reach transit, and take short drives</a:t>
            </a:r>
            <a:endParaRPr lang="en-GB" dirty="0">
              <a:solidFill>
                <a:schemeClr val="accent2">
                  <a:lumMod val="75000"/>
                </a:schemeClr>
              </a:solidFill>
              <a:latin typeface="+mj-lt"/>
            </a:endParaRPr>
          </a:p>
        </p:txBody>
      </p:sp>
      <p:sp>
        <p:nvSpPr>
          <p:cNvPr id="17" name="Tekstvak 16">
            <a:extLst>
              <a:ext uri="{FF2B5EF4-FFF2-40B4-BE49-F238E27FC236}">
                <a16:creationId xmlns:a16="http://schemas.microsoft.com/office/drawing/2014/main" id="{D1B9E616-E057-B7E8-8AA9-7B344EFD50AF}"/>
              </a:ext>
            </a:extLst>
          </p:cNvPr>
          <p:cNvSpPr txBox="1"/>
          <p:nvPr/>
        </p:nvSpPr>
        <p:spPr>
          <a:xfrm>
            <a:off x="7700192" y="5377775"/>
            <a:ext cx="3802064" cy="1200329"/>
          </a:xfrm>
          <a:prstGeom prst="rect">
            <a:avLst/>
          </a:prstGeom>
          <a:noFill/>
        </p:spPr>
        <p:txBody>
          <a:bodyPr wrap="square">
            <a:spAutoFit/>
          </a:bodyPr>
          <a:lstStyle/>
          <a:p>
            <a:r>
              <a:rPr lang="en-GB" dirty="0">
                <a:solidFill>
                  <a:schemeClr val="accent2">
                    <a:lumMod val="75000"/>
                  </a:schemeClr>
                </a:solidFill>
                <a:latin typeface="+mj-lt"/>
              </a:rPr>
              <a:t>If there is parking near the destination then people are more likely to drive to it compared to areas (such as inner city) with limited parking</a:t>
            </a:r>
          </a:p>
        </p:txBody>
      </p:sp>
      <p:sp>
        <p:nvSpPr>
          <p:cNvPr id="19" name="Tekstvak 18">
            <a:extLst>
              <a:ext uri="{FF2B5EF4-FFF2-40B4-BE49-F238E27FC236}">
                <a16:creationId xmlns:a16="http://schemas.microsoft.com/office/drawing/2014/main" id="{1100FB75-5794-7A90-4736-CD3E5A7C9C9E}"/>
              </a:ext>
            </a:extLst>
          </p:cNvPr>
          <p:cNvSpPr txBox="1"/>
          <p:nvPr/>
        </p:nvSpPr>
        <p:spPr>
          <a:xfrm>
            <a:off x="511207" y="4786361"/>
            <a:ext cx="3802064" cy="1754326"/>
          </a:xfrm>
          <a:prstGeom prst="rect">
            <a:avLst/>
          </a:prstGeom>
          <a:noFill/>
        </p:spPr>
        <p:txBody>
          <a:bodyPr wrap="square">
            <a:spAutoFit/>
          </a:bodyPr>
          <a:lstStyle/>
          <a:p>
            <a:r>
              <a:rPr lang="en-GB" sz="1800" dirty="0">
                <a:solidFill>
                  <a:schemeClr val="accent2">
                    <a:lumMod val="75000"/>
                  </a:schemeClr>
                </a:solidFill>
                <a:effectLst/>
                <a:latin typeface="+mj-lt"/>
                <a:ea typeface="Times New Roman" panose="02020603050405020304" pitchFamily="18" charset="0"/>
                <a:cs typeface="ArnoPro-Regular"/>
              </a:rPr>
              <a:t>If more dwellings and opportunities (e.g., jobs) are located near railway stations, access and egress times are shorter for a larger number of trips, resulting in a higher share for the train as compared to the car</a:t>
            </a:r>
            <a:endParaRPr lang="en-GB" dirty="0">
              <a:solidFill>
                <a:schemeClr val="accent2">
                  <a:lumMod val="75000"/>
                </a:schemeClr>
              </a:solidFill>
              <a:latin typeface="+mj-lt"/>
            </a:endParaRPr>
          </a:p>
        </p:txBody>
      </p:sp>
      <p:grpSp>
        <p:nvGrpSpPr>
          <p:cNvPr id="3" name="Group 2">
            <a:extLst>
              <a:ext uri="{FF2B5EF4-FFF2-40B4-BE49-F238E27FC236}">
                <a16:creationId xmlns:a16="http://schemas.microsoft.com/office/drawing/2014/main" id="{6EB805EC-FEBA-8CA7-A399-C9B86596975E}"/>
              </a:ext>
            </a:extLst>
          </p:cNvPr>
          <p:cNvGrpSpPr/>
          <p:nvPr/>
        </p:nvGrpSpPr>
        <p:grpSpPr>
          <a:xfrm>
            <a:off x="3187623" y="1689562"/>
            <a:ext cx="5103001" cy="4643547"/>
            <a:chOff x="6811347" y="1415242"/>
            <a:chExt cx="5103001" cy="4643547"/>
          </a:xfrm>
        </p:grpSpPr>
        <p:pic>
          <p:nvPicPr>
            <p:cNvPr id="4" name="Picture 3">
              <a:extLst>
                <a:ext uri="{FF2B5EF4-FFF2-40B4-BE49-F238E27FC236}">
                  <a16:creationId xmlns:a16="http://schemas.microsoft.com/office/drawing/2014/main" id="{8F7B7063-6401-269A-176F-C3D4CA166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347" y="1415242"/>
              <a:ext cx="5103001" cy="46435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005344-2718-BB0D-E9B5-B8E3B25A3940}"/>
                </a:ext>
              </a:extLst>
            </p:cNvPr>
            <p:cNvSpPr txBox="1"/>
            <p:nvPr/>
          </p:nvSpPr>
          <p:spPr>
            <a:xfrm>
              <a:off x="10561320" y="4965192"/>
              <a:ext cx="264816" cy="338554"/>
            </a:xfrm>
            <a:prstGeom prst="rect">
              <a:avLst/>
            </a:prstGeom>
            <a:noFill/>
          </p:spPr>
          <p:txBody>
            <a:bodyPr wrap="none" rtlCol="0">
              <a:spAutoFit/>
            </a:bodyPr>
            <a:lstStyle/>
            <a:p>
              <a:r>
                <a:rPr lang="en-GB" sz="1600" dirty="0"/>
                <a:t>s</a:t>
              </a:r>
              <a:endParaRPr lang="nl-NL" sz="1600" dirty="0"/>
            </a:p>
          </p:txBody>
        </p:sp>
      </p:grpSp>
      <p:sp>
        <p:nvSpPr>
          <p:cNvPr id="8" name="TextBox 7">
            <a:extLst>
              <a:ext uri="{FF2B5EF4-FFF2-40B4-BE49-F238E27FC236}">
                <a16:creationId xmlns:a16="http://schemas.microsoft.com/office/drawing/2014/main" id="{2C2AC4C2-696D-F2CD-C2CF-23789B788585}"/>
              </a:ext>
            </a:extLst>
          </p:cNvPr>
          <p:cNvSpPr txBox="1"/>
          <p:nvPr/>
        </p:nvSpPr>
        <p:spPr>
          <a:xfrm>
            <a:off x="4437126" y="857098"/>
            <a:ext cx="8026146" cy="369332"/>
          </a:xfrm>
          <a:prstGeom prst="rect">
            <a:avLst/>
          </a:prstGeom>
          <a:noFill/>
        </p:spPr>
        <p:txBody>
          <a:bodyPr wrap="square">
            <a:spAutoFit/>
          </a:bodyPr>
          <a:lstStyle/>
          <a:p>
            <a:pPr marL="0" indent="0">
              <a:buNone/>
            </a:pPr>
            <a:r>
              <a:rPr lang="en-GB" sz="1800" b="1" dirty="0">
                <a:latin typeface="+mj-lt"/>
              </a:rPr>
              <a:t>The key land-use variables influencing travel behaviour are often labelled by 5D’s</a:t>
            </a:r>
          </a:p>
        </p:txBody>
      </p:sp>
    </p:spTree>
    <p:extLst>
      <p:ext uri="{BB962C8B-B14F-4D97-AF65-F5344CB8AC3E}">
        <p14:creationId xmlns:p14="http://schemas.microsoft.com/office/powerpoint/2010/main" val="84100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4DA9F1-D5C5-A9E1-C7DF-6085A90284AE}"/>
              </a:ext>
            </a:extLst>
          </p:cNvPr>
          <p:cNvSpPr>
            <a:spLocks noGrp="1"/>
          </p:cNvSpPr>
          <p:nvPr>
            <p:ph type="title"/>
          </p:nvPr>
        </p:nvSpPr>
        <p:spPr/>
        <p:txBody>
          <a:bodyPr/>
          <a:lstStyle/>
          <a:p>
            <a:r>
              <a:rPr lang="en-GB" dirty="0">
                <a:solidFill>
                  <a:srgbClr val="00B0F0"/>
                </a:solidFill>
              </a:rPr>
              <a:t>Interaction between the 5D’s</a:t>
            </a:r>
          </a:p>
        </p:txBody>
      </p:sp>
      <p:sp>
        <p:nvSpPr>
          <p:cNvPr id="3" name="Tijdelijke aanduiding voor inhoud 2">
            <a:extLst>
              <a:ext uri="{FF2B5EF4-FFF2-40B4-BE49-F238E27FC236}">
                <a16:creationId xmlns:a16="http://schemas.microsoft.com/office/drawing/2014/main" id="{5DC77E7B-FF30-389C-0199-2ED973AC3105}"/>
              </a:ext>
            </a:extLst>
          </p:cNvPr>
          <p:cNvSpPr>
            <a:spLocks noGrp="1"/>
          </p:cNvSpPr>
          <p:nvPr>
            <p:ph idx="1"/>
          </p:nvPr>
        </p:nvSpPr>
        <p:spPr>
          <a:xfrm>
            <a:off x="1035506" y="4493678"/>
            <a:ext cx="2844567" cy="4351338"/>
          </a:xfrm>
        </p:spPr>
        <p:txBody>
          <a:bodyPr>
            <a:normAutofit/>
          </a:bodyPr>
          <a:lstStyle/>
          <a:p>
            <a:pPr marL="0" indent="0">
              <a:buNone/>
            </a:pPr>
            <a:r>
              <a:rPr lang="en-GB" sz="2000" dirty="0">
                <a:solidFill>
                  <a:schemeClr val="accent1"/>
                </a:solidFill>
                <a:latin typeface="+mj-lt"/>
              </a:rPr>
              <a:t>Building in higher densities may impact mode choice if the areas are located near railway stations</a:t>
            </a:r>
          </a:p>
        </p:txBody>
      </p:sp>
      <p:cxnSp>
        <p:nvCxnSpPr>
          <p:cNvPr id="6" name="Rechte verbindingslijn met pijl 5">
            <a:extLst>
              <a:ext uri="{FF2B5EF4-FFF2-40B4-BE49-F238E27FC236}">
                <a16:creationId xmlns:a16="http://schemas.microsoft.com/office/drawing/2014/main" id="{74CF0575-CFE6-4E56-918F-730A62BB7A1B}"/>
              </a:ext>
            </a:extLst>
          </p:cNvPr>
          <p:cNvCxnSpPr>
            <a:cxnSpLocks/>
          </p:cNvCxnSpPr>
          <p:nvPr/>
        </p:nvCxnSpPr>
        <p:spPr>
          <a:xfrm flipH="1">
            <a:off x="4815281" y="2944152"/>
            <a:ext cx="578840" cy="1845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8AC24F27-232A-0837-ADFD-11D210733550}"/>
              </a:ext>
            </a:extLst>
          </p:cNvPr>
          <p:cNvCxnSpPr>
            <a:cxnSpLocks/>
          </p:cNvCxnSpPr>
          <p:nvPr/>
        </p:nvCxnSpPr>
        <p:spPr>
          <a:xfrm flipH="1">
            <a:off x="7231310" y="4170784"/>
            <a:ext cx="242510" cy="7032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9E5E3403-AD3D-A35A-AC3C-8CF76409BB5C}"/>
              </a:ext>
            </a:extLst>
          </p:cNvPr>
          <p:cNvSpPr txBox="1"/>
          <p:nvPr/>
        </p:nvSpPr>
        <p:spPr>
          <a:xfrm>
            <a:off x="8389175" y="4278385"/>
            <a:ext cx="3263133" cy="1477328"/>
          </a:xfrm>
          <a:prstGeom prst="rect">
            <a:avLst/>
          </a:prstGeom>
          <a:noFill/>
        </p:spPr>
        <p:txBody>
          <a:bodyPr wrap="square" rtlCol="0">
            <a:spAutoFit/>
          </a:bodyPr>
          <a:lstStyle/>
          <a:p>
            <a:r>
              <a:rPr lang="en-GB" dirty="0">
                <a:solidFill>
                  <a:schemeClr val="accent2">
                    <a:lumMod val="75000"/>
                  </a:schemeClr>
                </a:solidFill>
                <a:latin typeface="+mj-lt"/>
              </a:rPr>
              <a:t>Building with focus on cyclists (e.g., an attractive bicycle stand near shops) will result in a better destination access for cyclists to those shops</a:t>
            </a:r>
          </a:p>
        </p:txBody>
      </p:sp>
      <p:cxnSp>
        <p:nvCxnSpPr>
          <p:cNvPr id="17" name="Rechte verbindingslijn met pijl 16">
            <a:extLst>
              <a:ext uri="{FF2B5EF4-FFF2-40B4-BE49-F238E27FC236}">
                <a16:creationId xmlns:a16="http://schemas.microsoft.com/office/drawing/2014/main" id="{6DC17E23-5F15-A94F-F244-88702FC19A63}"/>
              </a:ext>
            </a:extLst>
          </p:cNvPr>
          <p:cNvCxnSpPr>
            <a:cxnSpLocks/>
          </p:cNvCxnSpPr>
          <p:nvPr/>
        </p:nvCxnSpPr>
        <p:spPr>
          <a:xfrm flipV="1">
            <a:off x="4731391" y="3246539"/>
            <a:ext cx="2239860" cy="5872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504FA37F-8345-DFCC-420A-604AFD178066}"/>
              </a:ext>
            </a:extLst>
          </p:cNvPr>
          <p:cNvSpPr txBox="1"/>
          <p:nvPr/>
        </p:nvSpPr>
        <p:spPr>
          <a:xfrm>
            <a:off x="8355712" y="1578756"/>
            <a:ext cx="3061981" cy="1200329"/>
          </a:xfrm>
          <a:prstGeom prst="rect">
            <a:avLst/>
          </a:prstGeom>
          <a:noFill/>
        </p:spPr>
        <p:txBody>
          <a:bodyPr wrap="square" rtlCol="0">
            <a:spAutoFit/>
          </a:bodyPr>
          <a:lstStyle/>
          <a:p>
            <a:r>
              <a:rPr lang="en-GB" dirty="0">
                <a:solidFill>
                  <a:schemeClr val="accent6">
                    <a:lumMod val="50000"/>
                  </a:schemeClr>
                </a:solidFill>
                <a:latin typeface="+mj-lt"/>
              </a:rPr>
              <a:t>Mixed land use including public spaces and parks also makes the places more attractive</a:t>
            </a:r>
          </a:p>
        </p:txBody>
      </p:sp>
      <p:grpSp>
        <p:nvGrpSpPr>
          <p:cNvPr id="5" name="Group 4">
            <a:extLst>
              <a:ext uri="{FF2B5EF4-FFF2-40B4-BE49-F238E27FC236}">
                <a16:creationId xmlns:a16="http://schemas.microsoft.com/office/drawing/2014/main" id="{CCC2438C-CB0B-F404-CB83-84B716867005}"/>
              </a:ext>
            </a:extLst>
          </p:cNvPr>
          <p:cNvGrpSpPr/>
          <p:nvPr/>
        </p:nvGrpSpPr>
        <p:grpSpPr>
          <a:xfrm>
            <a:off x="3293176" y="1624476"/>
            <a:ext cx="5103001" cy="4643547"/>
            <a:chOff x="6811347" y="1415242"/>
            <a:chExt cx="5103001" cy="4643547"/>
          </a:xfrm>
        </p:grpSpPr>
        <p:pic>
          <p:nvPicPr>
            <p:cNvPr id="7" name="Picture 3">
              <a:extLst>
                <a:ext uri="{FF2B5EF4-FFF2-40B4-BE49-F238E27FC236}">
                  <a16:creationId xmlns:a16="http://schemas.microsoft.com/office/drawing/2014/main" id="{9BB24D19-A1ED-BBF5-665B-B866B08AA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347" y="1415242"/>
              <a:ext cx="5103001" cy="46435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B5747ED-444F-EF98-69BF-777D371D9E66}"/>
                </a:ext>
              </a:extLst>
            </p:cNvPr>
            <p:cNvSpPr txBox="1"/>
            <p:nvPr/>
          </p:nvSpPr>
          <p:spPr>
            <a:xfrm>
              <a:off x="10561320" y="4965192"/>
              <a:ext cx="264816" cy="338554"/>
            </a:xfrm>
            <a:prstGeom prst="rect">
              <a:avLst/>
            </a:prstGeom>
            <a:noFill/>
          </p:spPr>
          <p:txBody>
            <a:bodyPr wrap="none" rtlCol="0">
              <a:spAutoFit/>
            </a:bodyPr>
            <a:lstStyle/>
            <a:p>
              <a:r>
                <a:rPr lang="en-GB" sz="1600" dirty="0"/>
                <a:t>s</a:t>
              </a:r>
              <a:endParaRPr lang="nl-NL" sz="1600" dirty="0"/>
            </a:p>
          </p:txBody>
        </p:sp>
      </p:grpSp>
    </p:spTree>
    <p:extLst>
      <p:ext uri="{BB962C8B-B14F-4D97-AF65-F5344CB8AC3E}">
        <p14:creationId xmlns:p14="http://schemas.microsoft.com/office/powerpoint/2010/main" val="20871176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9113</TotalTime>
  <Words>4223</Words>
  <Application>Microsoft Office PowerPoint</Application>
  <PresentationFormat>Widescreen</PresentationFormat>
  <Paragraphs>403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Goudy Old Style</vt:lpstr>
      <vt:lpstr>Wingdings</vt:lpstr>
      <vt:lpstr>Kantoorthema</vt:lpstr>
      <vt:lpstr>PowerPoint Presentation</vt:lpstr>
      <vt:lpstr>Introduction</vt:lpstr>
      <vt:lpstr>Overview chapter</vt:lpstr>
      <vt:lpstr>Conceptual and theoretical perspective</vt:lpstr>
      <vt:lpstr>Conceptual perspective from Chapter 2</vt:lpstr>
      <vt:lpstr>Theoretical perspective</vt:lpstr>
      <vt:lpstr>The impact of the 5 key land-use variables on travel behaviour</vt:lpstr>
      <vt:lpstr>The 5 D’s</vt:lpstr>
      <vt:lpstr>Interaction between the 5D’s</vt:lpstr>
      <vt:lpstr>The impact of the 5 key land-use variables on travel behaviour</vt:lpstr>
      <vt:lpstr>Impact of land-use variables on travel behaviour</vt:lpstr>
      <vt:lpstr>Impact of land-use variables on travel behaviour</vt:lpstr>
      <vt:lpstr>Impact of land-use variables on travel behaviour</vt:lpstr>
      <vt:lpstr>Impact of land-use variables on travel behaviour</vt:lpstr>
      <vt:lpstr>Impact of land-use variables on travel behaviour</vt:lpstr>
      <vt:lpstr>The impact of land use (5Ds) on transport – empirical results</vt:lpstr>
      <vt:lpstr>The impact of land use (5Ds) on transport</vt:lpstr>
      <vt:lpstr>The impact of land use (5Ds) on transport</vt:lpstr>
      <vt:lpstr>The impact of land use (5Ds) on transport</vt:lpstr>
      <vt:lpstr>Why are empirical conclusions different?</vt:lpstr>
      <vt:lpstr>Why are empirical conclusions different?</vt:lpstr>
      <vt:lpstr>Why are empirical conclusions different?</vt:lpstr>
      <vt:lpstr>Evaluating the impact of land use on travel behaviour</vt:lpstr>
      <vt:lpstr>Evaluating the impact of land use on travel behaviour: indicators</vt:lpstr>
      <vt:lpstr>Evaluating the impact of land use on travel behaviour: indicators</vt:lpstr>
      <vt:lpstr>Evaluating the impact of land use on travel behaviour: indicators</vt:lpstr>
      <vt:lpstr>Evaluating the impact of land use on travel behaviour: indicators</vt:lpstr>
      <vt:lpstr>Evaluating the impact of land use on travel behaviour: indicators</vt:lpstr>
      <vt:lpstr>Evaluating the impact of land use on travel behaviour: indicators</vt:lpstr>
      <vt:lpstr>Evaluating the impact of land use on travel behaviour: indicators</vt:lpstr>
      <vt:lpstr>Evaluating the impact of land use on travel behaviour: indicators</vt:lpstr>
      <vt:lpstr>Evaluating the impact of land use on travel behaviour: indicators</vt:lpstr>
      <vt:lpstr>Evaluating the impact of land use on travel behaviour: methods</vt:lpstr>
      <vt:lpstr>Evaluating the impact of land use on travel behaviour: environment vs accessibility</vt:lpstr>
      <vt:lpstr>Evaluating the impact of land use on travel behaviour</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Lale Günhan</dc:creator>
  <cp:lastModifiedBy>Baiba Pudane</cp:lastModifiedBy>
  <cp:revision>26</cp:revision>
  <dcterms:created xsi:type="dcterms:W3CDTF">2022-12-16T07:47:27Z</dcterms:created>
  <dcterms:modified xsi:type="dcterms:W3CDTF">2023-09-11T06:54:49Z</dcterms:modified>
</cp:coreProperties>
</file>