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6" r:id="rId5"/>
    <p:sldId id="265" r:id="rId6"/>
    <p:sldId id="267" r:id="rId7"/>
    <p:sldId id="268" r:id="rId8"/>
    <p:sldId id="269" r:id="rId9"/>
    <p:sldId id="270" r:id="rId10"/>
    <p:sldId id="271" r:id="rId11"/>
    <p:sldId id="272" r:id="rId12"/>
    <p:sldId id="273" r:id="rId13"/>
    <p:sldId id="274" r:id="rId14"/>
    <p:sldId id="279" r:id="rId15"/>
    <p:sldId id="280" r:id="rId16"/>
    <p:sldId id="302" r:id="rId17"/>
    <p:sldId id="281" r:id="rId18"/>
    <p:sldId id="303" r:id="rId19"/>
    <p:sldId id="285" r:id="rId20"/>
    <p:sldId id="304" r:id="rId21"/>
    <p:sldId id="287" r:id="rId22"/>
    <p:sldId id="305" r:id="rId23"/>
    <p:sldId id="290" r:id="rId24"/>
    <p:sldId id="306" r:id="rId25"/>
    <p:sldId id="292" r:id="rId26"/>
    <p:sldId id="307" r:id="rId27"/>
    <p:sldId id="294" r:id="rId28"/>
    <p:sldId id="295" r:id="rId29"/>
    <p:sldId id="299" r:id="rId30"/>
    <p:sldId id="300" r:id="rId31"/>
    <p:sldId id="296" r:id="rId32"/>
    <p:sldId id="301" r:id="rId33"/>
    <p:sldId id="308" r:id="rId34"/>
    <p:sldId id="309" r:id="rId35"/>
    <p:sldId id="310" r:id="rId36"/>
    <p:sldId id="275" r:id="rId37"/>
    <p:sldId id="276"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67" d="100"/>
          <a:sy n="67" d="100"/>
        </p:scale>
        <p:origin x="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B0A61-ADAC-367D-4A39-66FFA3139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4F733B7-C0A5-3DFE-CF2D-35C510196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5674AAE2-1898-289B-BCD0-C6421CB389C1}"/>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8D13C529-974C-0F50-093C-8788A58C995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4B2B8BC5-E3E9-2894-1A35-824FDF591BC2}"/>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119619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44BB2-1188-4145-E540-37317355ECE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2B65D1A1-0DC7-2AFB-FF08-3048A8215CD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E4A6136-AB8E-6F00-677B-A75F05075402}"/>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608ECD0F-D823-0F5C-CE9A-FC954D675805}"/>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5A7F26F-C92E-E5EF-B26B-0CA5A5147156}"/>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356670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36AA82-0F22-A4BF-09BB-D2BC79277A1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7A70240F-A912-0F3F-EBBB-FF4CED76CF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0C22211-6512-A730-FA8F-3387FDE15BD7}"/>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F0319D65-3A2C-8B80-9DF6-3D30CB6C55B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B8F75C7-C195-5D3E-B290-08A1306122AB}"/>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25325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F3F97-71AB-F2F6-4FE9-CFDC3BD87C9B}"/>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9E5B4E2-D6BF-299B-8509-8137934DF9F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6C2DA3D-47FE-6992-6117-B5FC12277A7D}"/>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ECE27354-D427-1EF7-4B1C-A1E51689620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B9A9E87-9B7E-CCA0-1218-BD1A301B52CD}"/>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95707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42F98-CE3F-9430-DB6C-6656E974F1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D70FB37-2557-E618-DE2C-8643A5A91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7E3328C-67C8-B6CD-F7DC-D34CE71B3035}"/>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87D35531-3D38-9BF7-C10E-B75129BF2DA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F06C9C6-B02A-2816-0403-B0C63E6C2827}"/>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117982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F1452-FC97-6881-F15F-57F35F360FF9}"/>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2D0A756-3E12-4DD4-941D-06A49D7DF6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6326F664-1CB3-33FD-67DB-C911E72CFAD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08DEBEC4-323E-CFEE-42C4-0438A94A9F20}"/>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14E83A6A-1179-1BED-5D52-DE2E0228EE8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C2017C4-D988-BA8A-7518-8CF5D26119BA}"/>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308750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5F789-CD94-EA4A-43D2-8775D6CB272E}"/>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1560B66-9FFA-46F9-93CC-9027D35B7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7A169F4-0975-E22D-FF49-3F8AF837600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F96B7EAE-D0E9-10FF-97EE-1D93F0A22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68BFBB-CE83-9CD2-2342-31ACA041DEA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C27DF92E-A6BD-441B-183C-400AE55C30C3}"/>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8" name="Tijdelijke aanduiding voor voettekst 7">
            <a:extLst>
              <a:ext uri="{FF2B5EF4-FFF2-40B4-BE49-F238E27FC236}">
                <a16:creationId xmlns:a16="http://schemas.microsoft.com/office/drawing/2014/main" id="{D2C7103B-1271-B7F0-3114-F4E16AA463C1}"/>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A35C98B9-30B7-B563-2A56-0B41A7A57534}"/>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428384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8D903-9651-F857-64A5-087EB7BC24F5}"/>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2BB50442-0298-54F5-5D68-6D3FE84E39DE}"/>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4" name="Tijdelijke aanduiding voor voettekst 3">
            <a:extLst>
              <a:ext uri="{FF2B5EF4-FFF2-40B4-BE49-F238E27FC236}">
                <a16:creationId xmlns:a16="http://schemas.microsoft.com/office/drawing/2014/main" id="{98A608D9-8192-1B95-D728-292EB68D0C75}"/>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4B9F5C9B-ED42-B74A-1476-B38F69B5E0A0}"/>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353799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D34EA84-9291-6B68-96BC-C907085AC65A}"/>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3" name="Tijdelijke aanduiding voor voettekst 2">
            <a:extLst>
              <a:ext uri="{FF2B5EF4-FFF2-40B4-BE49-F238E27FC236}">
                <a16:creationId xmlns:a16="http://schemas.microsoft.com/office/drawing/2014/main" id="{1FE2A237-5DCB-A3DD-F4CD-67C27626F41B}"/>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B6387D2A-3B46-D7AE-E69D-C841C65F2006}"/>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334720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74607-5A8F-52D5-2215-73F03D5BAA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D71B969-ADDB-439C-3318-D78EE6F9F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54E5AE28-9790-6EC5-C810-ECFDF5710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133262-1674-94FC-A840-F309B9529792}"/>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0F94A48A-F213-2520-E7FB-D9487566C34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2B557E2-C9C4-84AF-23A8-181534E98203}"/>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157099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06A86-8E23-6E0E-FE3B-AF8BC8C064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40ABDC9A-666C-87F4-CCEF-3DE26707D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63F12BAB-34C4-7491-8525-B9216FF50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1EE9D3-8C23-3412-8A65-6DD5D81E21A8}"/>
              </a:ext>
            </a:extLst>
          </p:cNvPr>
          <p:cNvSpPr>
            <a:spLocks noGrp="1"/>
          </p:cNvSpPr>
          <p:nvPr>
            <p:ph type="dt" sz="half" idx="10"/>
          </p:nvPr>
        </p:nvSpPr>
        <p:spPr/>
        <p:txBody>
          <a:bodyPr/>
          <a:lstStyle/>
          <a:p>
            <a:fld id="{70EB3D90-52AC-4DA6-BEF2-E9D599D0485B}"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84A059BC-1848-2D7A-BA8C-766A5D46BCE4}"/>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E6B4958-840D-FC3F-4359-A435E59A3C62}"/>
              </a:ext>
            </a:extLst>
          </p:cNvPr>
          <p:cNvSpPr>
            <a:spLocks noGrp="1"/>
          </p:cNvSpPr>
          <p:nvPr>
            <p:ph type="sldNum" sz="quarter" idx="12"/>
          </p:nvPr>
        </p:nvSpPr>
        <p:spPr/>
        <p:txBody>
          <a:bodyPr/>
          <a:lstStyle/>
          <a:p>
            <a:fld id="{CAB7FC84-8279-4F89-865C-AAAF28E644C4}" type="slidenum">
              <a:rPr lang="en-GB" smtClean="0"/>
              <a:t>‹nr.›</a:t>
            </a:fld>
            <a:endParaRPr lang="en-GB"/>
          </a:p>
        </p:txBody>
      </p:sp>
    </p:spTree>
    <p:extLst>
      <p:ext uri="{BB962C8B-B14F-4D97-AF65-F5344CB8AC3E}">
        <p14:creationId xmlns:p14="http://schemas.microsoft.com/office/powerpoint/2010/main" val="33418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395D10-497B-07F0-D5EF-DC3B2760D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6B534AE-C0F1-A8E3-A776-D8091B525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FA1979B1-CFE3-4862-CF41-4C76E4063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B3D90-52AC-4DA6-BEF2-E9D599D0485B}"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B5DCFF0F-8BEF-162D-9ECD-4877D6734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C0A6FFE2-0F97-133D-CF00-1F36860A3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7FC84-8279-4F89-865C-AAAF28E644C4}" type="slidenum">
              <a:rPr lang="en-GB" smtClean="0"/>
              <a:t>‹nr.›</a:t>
            </a:fld>
            <a:endParaRPr lang="en-GB"/>
          </a:p>
        </p:txBody>
      </p:sp>
    </p:spTree>
    <p:extLst>
      <p:ext uri="{BB962C8B-B14F-4D97-AF65-F5344CB8AC3E}">
        <p14:creationId xmlns:p14="http://schemas.microsoft.com/office/powerpoint/2010/main" val="373390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LVuUzqBuf4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jpqyfK7GB4w"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illustrations/hands-offer-response-consulting-46087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xels.com/nl-nl/foto/vluchtschema-s-van-luchtvaartmaatschappijen-op-flatscreen-televisies-1716825/"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photos/K0mIaYnusP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nsplash.com/photos/u89pQDGkh8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nsplash.com/photos/JtP_Dqtz6D8"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exels.com/nl-nl/foto/rood-en-blauw-vrachtschip-op-zee-384044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LVuUzqBuf4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nl-nl/foto/zwart-witfoto-van-klokken-707676/"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buiten, gebouw, straat&#10;&#10;Automatisch gegenereerde beschrijving">
            <a:extLst>
              <a:ext uri="{FF2B5EF4-FFF2-40B4-BE49-F238E27FC236}">
                <a16:creationId xmlns:a16="http://schemas.microsoft.com/office/drawing/2014/main" id="{62A5C780-0EA0-975B-5047-F48154BD2E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1384995"/>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6: Transport </a:t>
            </a:r>
            <a:r>
              <a:rPr lang="nl-NL" sz="3200" b="1" dirty="0" err="1">
                <a:latin typeface="Goudy Old Style" panose="02020502050305020303" pitchFamily="18" charset="0"/>
              </a:rPr>
              <a:t>resistance</a:t>
            </a:r>
            <a:r>
              <a:rPr lang="nl-NL" sz="3200" b="1" dirty="0">
                <a:latin typeface="Goudy Old Style" panose="02020502050305020303" pitchFamily="18" charset="0"/>
              </a:rPr>
              <a:t> factors: time, money and effort</a:t>
            </a:r>
          </a:p>
          <a:p>
            <a:r>
              <a:rPr lang="nl-NL" sz="2000" b="1" dirty="0">
                <a:latin typeface="Goudy Old Style" panose="02020502050305020303" pitchFamily="18" charset="0"/>
              </a:rPr>
              <a:t>Author: Jan Anne </a:t>
            </a:r>
            <a:r>
              <a:rPr lang="nl-NL" sz="2000" b="1" dirty="0" err="1">
                <a:latin typeface="Goudy Old Style" panose="02020502050305020303" pitchFamily="18" charset="0"/>
              </a:rPr>
              <a:t>Annema</a:t>
            </a:r>
            <a:r>
              <a:rPr lang="nl-NL" sz="2000" b="1" dirty="0">
                <a:latin typeface="Goudy Old Style" panose="02020502050305020303" pitchFamily="18" charset="0"/>
              </a:rPr>
              <a:t> </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Very steep road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39327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8271D-840E-8ACF-7F28-5E3B760A65E6}"/>
              </a:ext>
            </a:extLst>
          </p:cNvPr>
          <p:cNvSpPr>
            <a:spLocks noGrp="1"/>
          </p:cNvSpPr>
          <p:nvPr>
            <p:ph type="title"/>
          </p:nvPr>
        </p:nvSpPr>
        <p:spPr/>
        <p:txBody>
          <a:bodyPr/>
          <a:lstStyle/>
          <a:p>
            <a:r>
              <a:rPr lang="en-GB" dirty="0">
                <a:solidFill>
                  <a:srgbClr val="00B0F0"/>
                </a:solidFill>
              </a:rPr>
              <a:t>Components of monetary costs</a:t>
            </a:r>
          </a:p>
        </p:txBody>
      </p:sp>
      <p:sp>
        <p:nvSpPr>
          <p:cNvPr id="3" name="Tijdelijke aanduiding voor inhoud 2">
            <a:extLst>
              <a:ext uri="{FF2B5EF4-FFF2-40B4-BE49-F238E27FC236}">
                <a16:creationId xmlns:a16="http://schemas.microsoft.com/office/drawing/2014/main" id="{54595297-D8B9-D05A-23D0-69FD84190963}"/>
              </a:ext>
            </a:extLst>
          </p:cNvPr>
          <p:cNvSpPr>
            <a:spLocks noGrp="1"/>
          </p:cNvSpPr>
          <p:nvPr>
            <p:ph idx="1"/>
          </p:nvPr>
        </p:nvSpPr>
        <p:spPr>
          <a:xfrm>
            <a:off x="773535" y="1753299"/>
            <a:ext cx="10515600" cy="4351338"/>
          </a:xfrm>
        </p:spPr>
        <p:txBody>
          <a:bodyPr>
            <a:normAutofit/>
          </a:bodyPr>
          <a:lstStyle/>
          <a:p>
            <a:pPr marL="0" indent="0">
              <a:buNone/>
            </a:pPr>
            <a:r>
              <a:rPr lang="en-GB" sz="2400" b="1" dirty="0">
                <a:latin typeface="+mj-lt"/>
              </a:rPr>
              <a:t>Definition</a:t>
            </a:r>
            <a:r>
              <a:rPr lang="en-GB" sz="2400" dirty="0">
                <a:latin typeface="+mj-lt"/>
              </a:rPr>
              <a:t>:</a:t>
            </a:r>
          </a:p>
          <a:p>
            <a:pPr marL="0" indent="0">
              <a:buNone/>
            </a:pPr>
            <a:r>
              <a:rPr lang="en-GB" sz="2400" dirty="0">
                <a:latin typeface="+mj-lt"/>
              </a:rPr>
              <a:t>The monetary costs in passenger transport is the amount money people have to spend for the trip.</a:t>
            </a:r>
          </a:p>
        </p:txBody>
      </p:sp>
      <p:sp>
        <p:nvSpPr>
          <p:cNvPr id="4" name="Rechthoek 3">
            <a:extLst>
              <a:ext uri="{FF2B5EF4-FFF2-40B4-BE49-F238E27FC236}">
                <a16:creationId xmlns:a16="http://schemas.microsoft.com/office/drawing/2014/main" id="{8369228E-E97F-8A2F-A031-A53BD78CB695}"/>
              </a:ext>
            </a:extLst>
          </p:cNvPr>
          <p:cNvSpPr/>
          <p:nvPr/>
        </p:nvSpPr>
        <p:spPr>
          <a:xfrm>
            <a:off x="-19226" y="-12227"/>
            <a:ext cx="12211225" cy="5491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hthoek 5">
            <a:extLst>
              <a:ext uri="{FF2B5EF4-FFF2-40B4-BE49-F238E27FC236}">
                <a16:creationId xmlns:a16="http://schemas.microsoft.com/office/drawing/2014/main" id="{4C8C30D6-DA12-D4A0-B513-CB7D8DA827F2}"/>
              </a:ext>
            </a:extLst>
          </p:cNvPr>
          <p:cNvSpPr/>
          <p:nvPr/>
        </p:nvSpPr>
        <p:spPr>
          <a:xfrm>
            <a:off x="773535" y="1690688"/>
            <a:ext cx="9972762" cy="1285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a:extLst>
              <a:ext uri="{FF2B5EF4-FFF2-40B4-BE49-F238E27FC236}">
                <a16:creationId xmlns:a16="http://schemas.microsoft.com/office/drawing/2014/main" id="{AC8670F6-ED6F-9C96-2D3A-942E01945A02}"/>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cxnSp>
        <p:nvCxnSpPr>
          <p:cNvPr id="10" name="Rechte verbindingslijn met pijl 9">
            <a:extLst>
              <a:ext uri="{FF2B5EF4-FFF2-40B4-BE49-F238E27FC236}">
                <a16:creationId xmlns:a16="http://schemas.microsoft.com/office/drawing/2014/main" id="{BE3F2636-3C85-E81B-6BD8-1073B20AED72}"/>
              </a:ext>
            </a:extLst>
          </p:cNvPr>
          <p:cNvCxnSpPr/>
          <p:nvPr/>
        </p:nvCxnSpPr>
        <p:spPr>
          <a:xfrm flipV="1">
            <a:off x="5650683" y="3341801"/>
            <a:ext cx="2004969" cy="343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3857F61-D592-A3BB-0094-4C35C34EF7F3}"/>
              </a:ext>
            </a:extLst>
          </p:cNvPr>
          <p:cNvCxnSpPr/>
          <p:nvPr/>
        </p:nvCxnSpPr>
        <p:spPr>
          <a:xfrm>
            <a:off x="5650683" y="3881686"/>
            <a:ext cx="2461471" cy="28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0B61FA6E-B372-F44D-C215-38BCD291F200}"/>
              </a:ext>
            </a:extLst>
          </p:cNvPr>
          <p:cNvCxnSpPr/>
          <p:nvPr/>
        </p:nvCxnSpPr>
        <p:spPr>
          <a:xfrm flipH="1" flipV="1">
            <a:off x="1350628" y="3632433"/>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93048F8C-9CDD-EF4E-7FBA-D4CDA79DB011}"/>
              </a:ext>
            </a:extLst>
          </p:cNvPr>
          <p:cNvCxnSpPr>
            <a:stCxn id="8" idx="1"/>
          </p:cNvCxnSpPr>
          <p:nvPr/>
        </p:nvCxnSpPr>
        <p:spPr>
          <a:xfrm flipH="1">
            <a:off x="1887523" y="4374145"/>
            <a:ext cx="1556156" cy="18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5ECE6900-6990-54D4-F95D-9ACCF3377F7C}"/>
              </a:ext>
            </a:extLst>
          </p:cNvPr>
          <p:cNvCxnSpPr/>
          <p:nvPr/>
        </p:nvCxnSpPr>
        <p:spPr>
          <a:xfrm flipH="1">
            <a:off x="1728132" y="4815281"/>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BAD5E9C-F80E-5B7A-85C2-5341AE017F38}"/>
              </a:ext>
            </a:extLst>
          </p:cNvPr>
          <p:cNvCxnSpPr/>
          <p:nvPr/>
        </p:nvCxnSpPr>
        <p:spPr>
          <a:xfrm flipH="1">
            <a:off x="3221372" y="54142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CD826D67-47A7-6EC3-7672-806A6EA4889B}"/>
              </a:ext>
            </a:extLst>
          </p:cNvPr>
          <p:cNvCxnSpPr/>
          <p:nvPr/>
        </p:nvCxnSpPr>
        <p:spPr>
          <a:xfrm>
            <a:off x="5650683" y="4815281"/>
            <a:ext cx="4005045" cy="58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6589C48F-ABDC-8711-14FB-FF96D0E723ED}"/>
              </a:ext>
            </a:extLst>
          </p:cNvPr>
          <p:cNvCxnSpPr/>
          <p:nvPr/>
        </p:nvCxnSpPr>
        <p:spPr>
          <a:xfrm>
            <a:off x="5647521" y="5253593"/>
            <a:ext cx="3506598" cy="741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657CCB8A-1152-F1CD-49DF-BEFA31529921}"/>
              </a:ext>
            </a:extLst>
          </p:cNvPr>
          <p:cNvCxnSpPr/>
          <p:nvPr/>
        </p:nvCxnSpPr>
        <p:spPr>
          <a:xfrm>
            <a:off x="5121477" y="5414278"/>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kstvak 26">
            <a:extLst>
              <a:ext uri="{FF2B5EF4-FFF2-40B4-BE49-F238E27FC236}">
                <a16:creationId xmlns:a16="http://schemas.microsoft.com/office/drawing/2014/main" id="{F6C647AE-ADB7-4E03-4032-2A25E4A28E53}"/>
              </a:ext>
            </a:extLst>
          </p:cNvPr>
          <p:cNvSpPr txBox="1"/>
          <p:nvPr/>
        </p:nvSpPr>
        <p:spPr>
          <a:xfrm>
            <a:off x="562301" y="3409909"/>
            <a:ext cx="677173" cy="369332"/>
          </a:xfrm>
          <a:prstGeom prst="rect">
            <a:avLst/>
          </a:prstGeom>
          <a:noFill/>
        </p:spPr>
        <p:txBody>
          <a:bodyPr wrap="none" rtlCol="0">
            <a:spAutoFit/>
          </a:bodyPr>
          <a:lstStyle/>
          <a:p>
            <a:r>
              <a:rPr lang="en-GB" dirty="0"/>
              <a:t>Fares</a:t>
            </a:r>
          </a:p>
        </p:txBody>
      </p:sp>
      <p:sp>
        <p:nvSpPr>
          <p:cNvPr id="28" name="Tekstvak 27">
            <a:extLst>
              <a:ext uri="{FF2B5EF4-FFF2-40B4-BE49-F238E27FC236}">
                <a16:creationId xmlns:a16="http://schemas.microsoft.com/office/drawing/2014/main" id="{5503681C-F038-1515-6DA2-AA6024510704}"/>
              </a:ext>
            </a:extLst>
          </p:cNvPr>
          <p:cNvSpPr txBox="1"/>
          <p:nvPr/>
        </p:nvSpPr>
        <p:spPr>
          <a:xfrm>
            <a:off x="180036" y="5419089"/>
            <a:ext cx="1914307" cy="369332"/>
          </a:xfrm>
          <a:prstGeom prst="rect">
            <a:avLst/>
          </a:prstGeom>
          <a:noFill/>
        </p:spPr>
        <p:txBody>
          <a:bodyPr wrap="none" rtlCol="0">
            <a:spAutoFit/>
          </a:bodyPr>
          <a:lstStyle/>
          <a:p>
            <a:r>
              <a:rPr lang="en-GB" dirty="0"/>
              <a:t>Depreciation costs</a:t>
            </a:r>
          </a:p>
        </p:txBody>
      </p:sp>
      <p:sp>
        <p:nvSpPr>
          <p:cNvPr id="29" name="Tekstvak 28">
            <a:extLst>
              <a:ext uri="{FF2B5EF4-FFF2-40B4-BE49-F238E27FC236}">
                <a16:creationId xmlns:a16="http://schemas.microsoft.com/office/drawing/2014/main" id="{C6B6D6FA-42AA-F021-1630-011A0F49659E}"/>
              </a:ext>
            </a:extLst>
          </p:cNvPr>
          <p:cNvSpPr txBox="1"/>
          <p:nvPr/>
        </p:nvSpPr>
        <p:spPr>
          <a:xfrm>
            <a:off x="1133681" y="4379036"/>
            <a:ext cx="593752" cy="369332"/>
          </a:xfrm>
          <a:prstGeom prst="rect">
            <a:avLst/>
          </a:prstGeom>
          <a:noFill/>
        </p:spPr>
        <p:txBody>
          <a:bodyPr wrap="none" rtlCol="0">
            <a:spAutoFit/>
          </a:bodyPr>
          <a:lstStyle/>
          <a:p>
            <a:r>
              <a:rPr lang="en-GB" dirty="0"/>
              <a:t>Tolls</a:t>
            </a:r>
          </a:p>
        </p:txBody>
      </p:sp>
      <p:sp>
        <p:nvSpPr>
          <p:cNvPr id="30" name="Tekstvak 29">
            <a:extLst>
              <a:ext uri="{FF2B5EF4-FFF2-40B4-BE49-F238E27FC236}">
                <a16:creationId xmlns:a16="http://schemas.microsoft.com/office/drawing/2014/main" id="{3AC1F8B3-69FE-2104-B4A5-2CF464AD623F}"/>
              </a:ext>
            </a:extLst>
          </p:cNvPr>
          <p:cNvSpPr txBox="1"/>
          <p:nvPr/>
        </p:nvSpPr>
        <p:spPr>
          <a:xfrm>
            <a:off x="2382821" y="6236399"/>
            <a:ext cx="1946880" cy="369332"/>
          </a:xfrm>
          <a:prstGeom prst="rect">
            <a:avLst/>
          </a:prstGeom>
          <a:noFill/>
        </p:spPr>
        <p:txBody>
          <a:bodyPr wrap="none" rtlCol="0">
            <a:spAutoFit/>
          </a:bodyPr>
          <a:lstStyle/>
          <a:p>
            <a:r>
              <a:rPr lang="en-GB" dirty="0"/>
              <a:t>Maintenance costs</a:t>
            </a:r>
          </a:p>
        </p:txBody>
      </p:sp>
      <p:sp>
        <p:nvSpPr>
          <p:cNvPr id="31" name="Tekstvak 30">
            <a:extLst>
              <a:ext uri="{FF2B5EF4-FFF2-40B4-BE49-F238E27FC236}">
                <a16:creationId xmlns:a16="http://schemas.microsoft.com/office/drawing/2014/main" id="{C3949A0D-A83B-DB9C-D61B-09B0E469A1D3}"/>
              </a:ext>
            </a:extLst>
          </p:cNvPr>
          <p:cNvSpPr txBox="1"/>
          <p:nvPr/>
        </p:nvSpPr>
        <p:spPr>
          <a:xfrm>
            <a:off x="4918198" y="5949791"/>
            <a:ext cx="1311065" cy="369332"/>
          </a:xfrm>
          <a:prstGeom prst="rect">
            <a:avLst/>
          </a:prstGeom>
          <a:noFill/>
        </p:spPr>
        <p:txBody>
          <a:bodyPr wrap="none" rtlCol="0">
            <a:spAutoFit/>
          </a:bodyPr>
          <a:lstStyle/>
          <a:p>
            <a:r>
              <a:rPr lang="en-GB" dirty="0"/>
              <a:t>Repair costs</a:t>
            </a:r>
          </a:p>
        </p:txBody>
      </p:sp>
      <p:sp>
        <p:nvSpPr>
          <p:cNvPr id="32" name="Tekstvak 31">
            <a:extLst>
              <a:ext uri="{FF2B5EF4-FFF2-40B4-BE49-F238E27FC236}">
                <a16:creationId xmlns:a16="http://schemas.microsoft.com/office/drawing/2014/main" id="{E90B3B47-24ED-BB1C-0331-C17991931F94}"/>
              </a:ext>
            </a:extLst>
          </p:cNvPr>
          <p:cNvSpPr txBox="1"/>
          <p:nvPr/>
        </p:nvSpPr>
        <p:spPr>
          <a:xfrm>
            <a:off x="7768271" y="3157135"/>
            <a:ext cx="1105111" cy="369332"/>
          </a:xfrm>
          <a:prstGeom prst="rect">
            <a:avLst/>
          </a:prstGeom>
          <a:noFill/>
        </p:spPr>
        <p:txBody>
          <a:bodyPr wrap="none" rtlCol="0">
            <a:spAutoFit/>
          </a:bodyPr>
          <a:lstStyle/>
          <a:p>
            <a:r>
              <a:rPr lang="en-GB" dirty="0"/>
              <a:t>Fuel costs</a:t>
            </a:r>
          </a:p>
        </p:txBody>
      </p:sp>
      <p:sp>
        <p:nvSpPr>
          <p:cNvPr id="33" name="Tekstvak 32">
            <a:extLst>
              <a:ext uri="{FF2B5EF4-FFF2-40B4-BE49-F238E27FC236}">
                <a16:creationId xmlns:a16="http://schemas.microsoft.com/office/drawing/2014/main" id="{35486D2A-B145-9E97-19A5-FE60F15E89CB}"/>
              </a:ext>
            </a:extLst>
          </p:cNvPr>
          <p:cNvSpPr txBox="1"/>
          <p:nvPr/>
        </p:nvSpPr>
        <p:spPr>
          <a:xfrm>
            <a:off x="8299106" y="4004812"/>
            <a:ext cx="1401538" cy="369332"/>
          </a:xfrm>
          <a:prstGeom prst="rect">
            <a:avLst/>
          </a:prstGeom>
          <a:noFill/>
        </p:spPr>
        <p:txBody>
          <a:bodyPr wrap="none" rtlCol="0">
            <a:spAutoFit/>
          </a:bodyPr>
          <a:lstStyle/>
          <a:p>
            <a:r>
              <a:rPr lang="en-GB" dirty="0"/>
              <a:t>Parking costs</a:t>
            </a:r>
          </a:p>
        </p:txBody>
      </p:sp>
      <p:sp>
        <p:nvSpPr>
          <p:cNvPr id="34" name="Tekstvak 33">
            <a:extLst>
              <a:ext uri="{FF2B5EF4-FFF2-40B4-BE49-F238E27FC236}">
                <a16:creationId xmlns:a16="http://schemas.microsoft.com/office/drawing/2014/main" id="{984777DE-006A-232C-39E5-EB24F052972D}"/>
              </a:ext>
            </a:extLst>
          </p:cNvPr>
          <p:cNvSpPr txBox="1"/>
          <p:nvPr/>
        </p:nvSpPr>
        <p:spPr>
          <a:xfrm>
            <a:off x="9800333" y="4659976"/>
            <a:ext cx="1621341" cy="369332"/>
          </a:xfrm>
          <a:prstGeom prst="rect">
            <a:avLst/>
          </a:prstGeom>
          <a:noFill/>
        </p:spPr>
        <p:txBody>
          <a:bodyPr wrap="none" rtlCol="0">
            <a:spAutoFit/>
          </a:bodyPr>
          <a:lstStyle/>
          <a:p>
            <a:r>
              <a:rPr lang="en-GB" dirty="0"/>
              <a:t>Insurance costs</a:t>
            </a:r>
          </a:p>
        </p:txBody>
      </p:sp>
      <p:sp>
        <p:nvSpPr>
          <p:cNvPr id="35" name="Tekstvak 34">
            <a:extLst>
              <a:ext uri="{FF2B5EF4-FFF2-40B4-BE49-F238E27FC236}">
                <a16:creationId xmlns:a16="http://schemas.microsoft.com/office/drawing/2014/main" id="{281FE7F9-8048-133F-521E-3A49157F4713}"/>
              </a:ext>
            </a:extLst>
          </p:cNvPr>
          <p:cNvSpPr txBox="1"/>
          <p:nvPr/>
        </p:nvSpPr>
        <p:spPr>
          <a:xfrm>
            <a:off x="9240773" y="5850289"/>
            <a:ext cx="685829" cy="369332"/>
          </a:xfrm>
          <a:prstGeom prst="rect">
            <a:avLst/>
          </a:prstGeom>
          <a:noFill/>
        </p:spPr>
        <p:txBody>
          <a:bodyPr wrap="none" rtlCol="0">
            <a:spAutoFit/>
          </a:bodyPr>
          <a:lstStyle/>
          <a:p>
            <a:r>
              <a:rPr lang="en-GB" dirty="0"/>
              <a:t>Taxes</a:t>
            </a:r>
          </a:p>
        </p:txBody>
      </p:sp>
    </p:spTree>
    <p:extLst>
      <p:ext uri="{BB962C8B-B14F-4D97-AF65-F5344CB8AC3E}">
        <p14:creationId xmlns:p14="http://schemas.microsoft.com/office/powerpoint/2010/main" val="241032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D0DFA-074F-03D8-F6CB-82B91F609F2A}"/>
              </a:ext>
            </a:extLst>
          </p:cNvPr>
          <p:cNvSpPr>
            <a:spLocks noGrp="1"/>
          </p:cNvSpPr>
          <p:nvPr>
            <p:ph type="title"/>
          </p:nvPr>
        </p:nvSpPr>
        <p:spPr/>
        <p:txBody>
          <a:bodyPr/>
          <a:lstStyle/>
          <a:p>
            <a:r>
              <a:rPr lang="en-GB" dirty="0">
                <a:solidFill>
                  <a:srgbClr val="00B0F0"/>
                </a:solidFill>
              </a:rPr>
              <a:t>Constant money cost budgets</a:t>
            </a:r>
          </a:p>
        </p:txBody>
      </p:sp>
      <p:sp>
        <p:nvSpPr>
          <p:cNvPr id="3" name="Tijdelijke aanduiding voor inhoud 2">
            <a:extLst>
              <a:ext uri="{FF2B5EF4-FFF2-40B4-BE49-F238E27FC236}">
                <a16:creationId xmlns:a16="http://schemas.microsoft.com/office/drawing/2014/main" id="{4B546B92-FD26-86C1-261E-61B2D2D71F3C}"/>
              </a:ext>
            </a:extLst>
          </p:cNvPr>
          <p:cNvSpPr>
            <a:spLocks noGrp="1"/>
          </p:cNvSpPr>
          <p:nvPr>
            <p:ph idx="1"/>
          </p:nvPr>
        </p:nvSpPr>
        <p:spPr>
          <a:xfrm>
            <a:off x="838200" y="1825625"/>
            <a:ext cx="4253917" cy="4351338"/>
          </a:xfrm>
        </p:spPr>
        <p:txBody>
          <a:bodyPr>
            <a:normAutofit/>
          </a:bodyPr>
          <a:lstStyle/>
          <a:p>
            <a:pPr marL="0" indent="0">
              <a:buNone/>
            </a:pPr>
            <a:r>
              <a:rPr lang="en-GB" sz="2400" dirty="0">
                <a:latin typeface="+mj-lt"/>
              </a:rPr>
              <a:t>On average, people per class of income tend to spend a constant share (10 to 15%) of their income on transportation (Schafer, 1998)</a:t>
            </a:r>
            <a:br>
              <a:rPr lang="en-GB" sz="2400" dirty="0">
                <a:latin typeface="+mj-lt"/>
              </a:rPr>
            </a:br>
            <a:endParaRPr lang="en-GB" sz="2400" dirty="0">
              <a:latin typeface="+mj-lt"/>
            </a:endParaRPr>
          </a:p>
          <a:p>
            <a:pPr marL="0" indent="0">
              <a:buNone/>
            </a:pPr>
            <a:r>
              <a:rPr lang="en-GB" sz="2400" dirty="0">
                <a:latin typeface="+mj-lt"/>
              </a:rPr>
              <a:t>Interpretation: if travel becomes more expensive, then people tend to travel less and vice versa.</a:t>
            </a:r>
          </a:p>
          <a:p>
            <a:endParaRPr lang="en-GB" dirty="0">
              <a:latin typeface="+mj-lt"/>
            </a:endParaRPr>
          </a:p>
        </p:txBody>
      </p:sp>
      <p:sp>
        <p:nvSpPr>
          <p:cNvPr id="4" name="Rechthoek 3">
            <a:extLst>
              <a:ext uri="{FF2B5EF4-FFF2-40B4-BE49-F238E27FC236}">
                <a16:creationId xmlns:a16="http://schemas.microsoft.com/office/drawing/2014/main" id="{FAEFA78B-D7F3-AB46-61A4-76A4E9BF6872}"/>
              </a:ext>
            </a:extLst>
          </p:cNvPr>
          <p:cNvSpPr/>
          <p:nvPr/>
        </p:nvSpPr>
        <p:spPr>
          <a:xfrm>
            <a:off x="-19226" y="-12227"/>
            <a:ext cx="12211225" cy="5491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9532D733-1E1B-9E92-E0F5-53EA695CE0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869" y="1953945"/>
            <a:ext cx="5840373" cy="3897375"/>
          </a:xfrm>
          <a:prstGeom prst="rect">
            <a:avLst/>
          </a:prstGeom>
        </p:spPr>
      </p:pic>
      <p:sp>
        <p:nvSpPr>
          <p:cNvPr id="8" name="Tekstvak 7">
            <a:extLst>
              <a:ext uri="{FF2B5EF4-FFF2-40B4-BE49-F238E27FC236}">
                <a16:creationId xmlns:a16="http://schemas.microsoft.com/office/drawing/2014/main" id="{0965FF2B-BD18-445B-B820-DA3459BA0C56}"/>
              </a:ext>
            </a:extLst>
          </p:cNvPr>
          <p:cNvSpPr txBox="1"/>
          <p:nvPr/>
        </p:nvSpPr>
        <p:spPr>
          <a:xfrm>
            <a:off x="5250810" y="5851320"/>
            <a:ext cx="6102990" cy="230832"/>
          </a:xfrm>
          <a:prstGeom prst="rect">
            <a:avLst/>
          </a:prstGeom>
          <a:noFill/>
        </p:spPr>
        <p:txBody>
          <a:bodyPr wrap="square">
            <a:spAutoFit/>
          </a:bodyPr>
          <a:lstStyle/>
          <a:p>
            <a:r>
              <a:rPr lang="en-GB" sz="900" dirty="0">
                <a:hlinkClick r:id="rId3"/>
              </a:rPr>
              <a:t>Budgeting - Free image on </a:t>
            </a:r>
            <a:r>
              <a:rPr lang="en-GB" sz="900" dirty="0" err="1">
                <a:hlinkClick r:id="rId3"/>
              </a:rPr>
              <a:t>Unsplash</a:t>
            </a:r>
            <a:r>
              <a:rPr lang="en-GB" sz="900" dirty="0"/>
              <a:t> </a:t>
            </a:r>
          </a:p>
        </p:txBody>
      </p:sp>
      <p:sp>
        <p:nvSpPr>
          <p:cNvPr id="7" name="Tekstvak 6">
            <a:extLst>
              <a:ext uri="{FF2B5EF4-FFF2-40B4-BE49-F238E27FC236}">
                <a16:creationId xmlns:a16="http://schemas.microsoft.com/office/drawing/2014/main" id="{6BD91731-AD41-B435-58EB-4A53802F607B}"/>
              </a:ext>
            </a:extLst>
          </p:cNvPr>
          <p:cNvSpPr txBox="1"/>
          <p:nvPr/>
        </p:nvSpPr>
        <p:spPr>
          <a:xfrm>
            <a:off x="0" y="6627168"/>
            <a:ext cx="6106884" cy="230832"/>
          </a:xfrm>
          <a:prstGeom prst="rect">
            <a:avLst/>
          </a:prstGeom>
          <a:noFill/>
        </p:spPr>
        <p:txBody>
          <a:bodyPr wrap="square">
            <a:spAutoFit/>
          </a:bodyPr>
          <a:lstStyle/>
          <a:p>
            <a:r>
              <a:rPr lang="en-GB" sz="900" dirty="0"/>
              <a:t>Schafer, A. (1998), ‘The global demand for motorized mobility’, Transportation Research A, 32 (6), 455–477.</a:t>
            </a:r>
          </a:p>
        </p:txBody>
      </p:sp>
    </p:spTree>
    <p:extLst>
      <p:ext uri="{BB962C8B-B14F-4D97-AF65-F5344CB8AC3E}">
        <p14:creationId xmlns:p14="http://schemas.microsoft.com/office/powerpoint/2010/main" val="32012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69DBD-D958-4A6C-475A-99D6A9ADF7A8}"/>
              </a:ext>
            </a:extLst>
          </p:cNvPr>
          <p:cNvSpPr>
            <a:spLocks noGrp="1"/>
          </p:cNvSpPr>
          <p:nvPr>
            <p:ph type="title"/>
          </p:nvPr>
        </p:nvSpPr>
        <p:spPr/>
        <p:txBody>
          <a:bodyPr/>
          <a:lstStyle/>
          <a:p>
            <a:r>
              <a:rPr lang="en-GB" dirty="0">
                <a:solidFill>
                  <a:srgbClr val="00B0F0"/>
                </a:solidFill>
              </a:rPr>
              <a:t>Price and monetary costs elasticities</a:t>
            </a:r>
          </a:p>
        </p:txBody>
      </p:sp>
      <p:sp>
        <p:nvSpPr>
          <p:cNvPr id="3" name="Tijdelijke aanduiding voor inhoud 2">
            <a:extLst>
              <a:ext uri="{FF2B5EF4-FFF2-40B4-BE49-F238E27FC236}">
                <a16:creationId xmlns:a16="http://schemas.microsoft.com/office/drawing/2014/main" id="{7AEBF1AC-687E-9450-59EA-98E2390D3455}"/>
              </a:ext>
            </a:extLst>
          </p:cNvPr>
          <p:cNvSpPr>
            <a:spLocks noGrp="1"/>
          </p:cNvSpPr>
          <p:nvPr>
            <p:ph idx="1"/>
          </p:nvPr>
        </p:nvSpPr>
        <p:spPr>
          <a:xfrm>
            <a:off x="838200" y="1825625"/>
            <a:ext cx="10713440" cy="4351338"/>
          </a:xfrm>
        </p:spPr>
        <p:txBody>
          <a:bodyPr>
            <a:normAutofit fontScale="92500"/>
          </a:bodyPr>
          <a:lstStyle/>
          <a:p>
            <a:pPr marL="0" indent="0">
              <a:buNone/>
            </a:pPr>
            <a:r>
              <a:rPr lang="en-GB" sz="2400" dirty="0">
                <a:latin typeface="+mj-lt"/>
              </a:rPr>
              <a:t>The responsiveness to monetary changes can be expressed in elasticities:</a:t>
            </a:r>
          </a:p>
          <a:p>
            <a:r>
              <a:rPr lang="en-GB" sz="2400" dirty="0">
                <a:latin typeface="+mj-lt"/>
              </a:rPr>
              <a:t>Price and fare elasticities relate to the responsiveness to changes in prices such as fuel price</a:t>
            </a:r>
          </a:p>
          <a:p>
            <a:r>
              <a:rPr lang="en-GB" sz="2400" dirty="0">
                <a:latin typeface="+mj-lt"/>
              </a:rPr>
              <a:t>Travel or transport costs elasticities relate to behavioural changes dependent on actual costs changes</a:t>
            </a:r>
          </a:p>
          <a:p>
            <a:pPr marL="0" indent="0">
              <a:buNone/>
            </a:pPr>
            <a:endParaRPr lang="en-GB" sz="2400" dirty="0">
              <a:latin typeface="+mj-lt"/>
            </a:endParaRPr>
          </a:p>
          <a:p>
            <a:pPr marL="0" indent="0">
              <a:buNone/>
            </a:pPr>
            <a:r>
              <a:rPr lang="en-GB" sz="2400" dirty="0">
                <a:latin typeface="+mj-lt"/>
              </a:rPr>
              <a:t>Empiric research worldwide shows that:</a:t>
            </a:r>
          </a:p>
          <a:p>
            <a:pPr marL="457200" indent="-457200">
              <a:buFont typeface="+mj-lt"/>
              <a:buAutoNum type="arabicPeriod"/>
            </a:pPr>
            <a:r>
              <a:rPr lang="en-GB" sz="2400" dirty="0">
                <a:latin typeface="+mj-lt"/>
              </a:rPr>
              <a:t>Transport consumers are indeed price and cost sensitive</a:t>
            </a:r>
          </a:p>
          <a:p>
            <a:pPr marL="457200" indent="-457200">
              <a:buFont typeface="+mj-lt"/>
              <a:buAutoNum type="arabicPeriod"/>
            </a:pPr>
            <a:r>
              <a:rPr lang="en-GB" sz="2400" dirty="0">
                <a:latin typeface="+mj-lt"/>
              </a:rPr>
              <a:t>The extent of their responsiveness is dependent on many factors like culture, income and time</a:t>
            </a:r>
          </a:p>
          <a:p>
            <a:pPr marL="457200" indent="-457200">
              <a:buFont typeface="+mj-lt"/>
              <a:buAutoNum type="arabicPeriod"/>
            </a:pPr>
            <a:r>
              <a:rPr lang="en-GB" sz="2400" dirty="0">
                <a:latin typeface="+mj-lt"/>
              </a:rPr>
              <a:t>The responsiveness to price changes is fairly modest in most cases (elasticities are in most cases between 0 and 1)</a:t>
            </a:r>
          </a:p>
        </p:txBody>
      </p:sp>
      <p:sp>
        <p:nvSpPr>
          <p:cNvPr id="4" name="Rechthoek 3">
            <a:extLst>
              <a:ext uri="{FF2B5EF4-FFF2-40B4-BE49-F238E27FC236}">
                <a16:creationId xmlns:a16="http://schemas.microsoft.com/office/drawing/2014/main" id="{DD296672-7AA9-AE6C-891E-E9CB88E02ABE}"/>
              </a:ext>
            </a:extLst>
          </p:cNvPr>
          <p:cNvSpPr/>
          <p:nvPr/>
        </p:nvSpPr>
        <p:spPr>
          <a:xfrm>
            <a:off x="-19226" y="-12227"/>
            <a:ext cx="12211225" cy="5491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03336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925BA-0897-6C04-7DA4-C353DE457FBB}"/>
              </a:ext>
            </a:extLst>
          </p:cNvPr>
          <p:cNvSpPr>
            <a:spLocks noGrp="1"/>
          </p:cNvSpPr>
          <p:nvPr>
            <p:ph type="title"/>
          </p:nvPr>
        </p:nvSpPr>
        <p:spPr/>
        <p:txBody>
          <a:bodyPr/>
          <a:lstStyle/>
          <a:p>
            <a:r>
              <a:rPr lang="en-GB" dirty="0">
                <a:solidFill>
                  <a:srgbClr val="00B0F0"/>
                </a:solidFill>
              </a:rPr>
              <a:t>Price and monetary costs elasticities</a:t>
            </a:r>
          </a:p>
        </p:txBody>
      </p:sp>
      <p:sp>
        <p:nvSpPr>
          <p:cNvPr id="3" name="Tijdelijke aanduiding voor inhoud 2">
            <a:extLst>
              <a:ext uri="{FF2B5EF4-FFF2-40B4-BE49-F238E27FC236}">
                <a16:creationId xmlns:a16="http://schemas.microsoft.com/office/drawing/2014/main" id="{FCD1DACD-3C84-9668-BFB5-AD71474DCC38}"/>
              </a:ext>
            </a:extLst>
          </p:cNvPr>
          <p:cNvSpPr>
            <a:spLocks noGrp="1"/>
          </p:cNvSpPr>
          <p:nvPr>
            <p:ph idx="1"/>
          </p:nvPr>
        </p:nvSpPr>
        <p:spPr>
          <a:xfrm>
            <a:off x="838199" y="1690688"/>
            <a:ext cx="4354513" cy="4837934"/>
          </a:xfrm>
        </p:spPr>
        <p:txBody>
          <a:bodyPr>
            <a:normAutofit fontScale="25000" lnSpcReduction="20000"/>
          </a:bodyPr>
          <a:lstStyle/>
          <a:p>
            <a:pPr marL="0" indent="0">
              <a:buNone/>
            </a:pPr>
            <a:r>
              <a:rPr lang="en-GB" sz="8000" dirty="0">
                <a:latin typeface="+mj-lt"/>
              </a:rPr>
              <a:t>The long-term fuel price elasticity for car use and car fuel are higher compared to the short-term elasticities </a:t>
            </a:r>
            <a:r>
              <a:rPr lang="en-GB" sz="8000" dirty="0">
                <a:latin typeface="+mj-lt"/>
                <a:sym typeface="Wingdings" panose="05000000000000000000" pitchFamily="2" charset="2"/>
              </a:rPr>
              <a:t> </a:t>
            </a:r>
          </a:p>
          <a:p>
            <a:pPr marL="0" indent="0">
              <a:buNone/>
            </a:pPr>
            <a:br>
              <a:rPr lang="en-GB" sz="8000" dirty="0">
                <a:latin typeface="+mj-lt"/>
                <a:sym typeface="Wingdings" panose="05000000000000000000" pitchFamily="2" charset="2"/>
              </a:rPr>
            </a:br>
            <a:r>
              <a:rPr lang="en-GB" sz="8000" dirty="0">
                <a:latin typeface="+mj-lt"/>
              </a:rPr>
              <a:t>Interpretation: it is relatively more difficult for people to make changes on the short-term then on the long-term. On the long term, people also acquire more fuel-efficient cars and can thereby continue travelling by car (counteracting the reduction in car use).</a:t>
            </a:r>
          </a:p>
          <a:p>
            <a:pPr marL="0" indent="0">
              <a:buNone/>
            </a:pPr>
            <a:endParaRPr lang="en-GB" sz="8000" dirty="0">
              <a:latin typeface="+mj-lt"/>
            </a:endParaRPr>
          </a:p>
          <a:p>
            <a:pPr marL="0" indent="0">
              <a:buNone/>
            </a:pPr>
            <a:r>
              <a:rPr lang="en-GB" sz="8000" dirty="0">
                <a:latin typeface="+mj-lt"/>
              </a:rPr>
              <a:t>Consumers show a stronger response to price increases compared to price decreases.</a:t>
            </a:r>
          </a:p>
          <a:p>
            <a:pPr marL="0" indent="0">
              <a:buNone/>
            </a:pPr>
            <a:r>
              <a:rPr lang="en-GB" sz="8000" dirty="0">
                <a:latin typeface="+mj-lt"/>
              </a:rPr>
              <a:t>Aligns with the prospect theory of Kahneman and Tversky (1979): people value losses (e.g., air fare increase) more than gains (e.g., air fare decrease).</a:t>
            </a:r>
          </a:p>
          <a:p>
            <a:pPr marL="0" indent="0">
              <a:buNone/>
            </a:pPr>
            <a:r>
              <a:rPr lang="en-GB" sz="8000" dirty="0">
                <a:latin typeface="+mj-lt"/>
              </a:rPr>
              <a:t> </a:t>
            </a:r>
            <a:br>
              <a:rPr lang="en-GB" sz="8800" dirty="0">
                <a:latin typeface="+mj-lt"/>
              </a:rPr>
            </a:br>
            <a:endParaRPr lang="en-GB" sz="8000" dirty="0">
              <a:latin typeface="+mj-lt"/>
            </a:endParaRPr>
          </a:p>
          <a:p>
            <a:pPr marL="0" indent="0">
              <a:buNone/>
            </a:pPr>
            <a:endParaRPr lang="en-GB" sz="8000" dirty="0">
              <a:latin typeface="+mj-lt"/>
            </a:endParaRPr>
          </a:p>
          <a:p>
            <a:pPr marL="0" indent="0">
              <a:buNone/>
            </a:pPr>
            <a:endParaRPr lang="en-GB" dirty="0"/>
          </a:p>
        </p:txBody>
      </p:sp>
      <p:sp>
        <p:nvSpPr>
          <p:cNvPr id="4" name="Tekstvak 3">
            <a:extLst>
              <a:ext uri="{FF2B5EF4-FFF2-40B4-BE49-F238E27FC236}">
                <a16:creationId xmlns:a16="http://schemas.microsoft.com/office/drawing/2014/main" id="{C4FA06A8-FA21-2555-FA8F-5EE7A10BC946}"/>
              </a:ext>
            </a:extLst>
          </p:cNvPr>
          <p:cNvSpPr txBox="1"/>
          <p:nvPr/>
        </p:nvSpPr>
        <p:spPr>
          <a:xfrm>
            <a:off x="9158815" y="5427812"/>
            <a:ext cx="2481770" cy="230832"/>
          </a:xfrm>
          <a:prstGeom prst="rect">
            <a:avLst/>
          </a:prstGeom>
          <a:noFill/>
        </p:spPr>
        <p:txBody>
          <a:bodyPr wrap="none" rtlCol="0">
            <a:spAutoFit/>
          </a:bodyPr>
          <a:lstStyle/>
          <a:p>
            <a:r>
              <a:rPr lang="en-GB" sz="900" dirty="0" err="1"/>
              <a:t>Geilenkirchen</a:t>
            </a:r>
            <a:r>
              <a:rPr lang="en-GB" sz="900" dirty="0"/>
              <a:t> et al. (2009); Chapter 6 (page 106)</a:t>
            </a:r>
          </a:p>
        </p:txBody>
      </p:sp>
      <p:sp>
        <p:nvSpPr>
          <p:cNvPr id="12" name="Tekstvak 11">
            <a:extLst>
              <a:ext uri="{FF2B5EF4-FFF2-40B4-BE49-F238E27FC236}">
                <a16:creationId xmlns:a16="http://schemas.microsoft.com/office/drawing/2014/main" id="{C1E16126-E1C4-6ED9-46DF-8220570232C9}"/>
              </a:ext>
            </a:extLst>
          </p:cNvPr>
          <p:cNvSpPr txBox="1"/>
          <p:nvPr/>
        </p:nvSpPr>
        <p:spPr>
          <a:xfrm>
            <a:off x="0" y="6369227"/>
            <a:ext cx="9043695" cy="369332"/>
          </a:xfrm>
          <a:prstGeom prst="rect">
            <a:avLst/>
          </a:prstGeom>
          <a:noFill/>
        </p:spPr>
        <p:txBody>
          <a:bodyPr wrap="square">
            <a:spAutoFit/>
          </a:bodyPr>
          <a:lstStyle/>
          <a:p>
            <a:r>
              <a:rPr lang="nl-NL" sz="900" dirty="0" err="1"/>
              <a:t>Geilenkirchen</a:t>
            </a:r>
            <a:r>
              <a:rPr lang="nl-NL" sz="900" dirty="0"/>
              <a:t>, G.P., K.T. </a:t>
            </a:r>
            <a:r>
              <a:rPr lang="nl-NL" sz="900" dirty="0" err="1"/>
              <a:t>Geurs</a:t>
            </a:r>
            <a:r>
              <a:rPr lang="nl-NL" sz="900" dirty="0"/>
              <a:t>, H.P. van Essen, A. Schroten and B. Boon (2009), Effecten van prijsbeleid in verkeer en vervoer, Bilthoven, Planbureau voor de Leefomgeving/Delft: CE Delft</a:t>
            </a:r>
          </a:p>
          <a:p>
            <a:r>
              <a:rPr lang="nl-NL" sz="900" dirty="0"/>
              <a:t>.</a:t>
            </a:r>
            <a:r>
              <a:rPr lang="en-US" sz="900" dirty="0"/>
              <a:t> Kahneman, D., &amp; Tversky, A. (2013). Prospect theory: An analysis of decision under risk. In Handbook of the fundamentals of financial decision making: Part I (pp. 99-127).</a:t>
            </a:r>
            <a:endParaRPr lang="en-GB" sz="900" dirty="0"/>
          </a:p>
        </p:txBody>
      </p:sp>
      <p:sp>
        <p:nvSpPr>
          <p:cNvPr id="5" name="Rechthoek 3">
            <a:extLst>
              <a:ext uri="{FF2B5EF4-FFF2-40B4-BE49-F238E27FC236}">
                <a16:creationId xmlns:a16="http://schemas.microsoft.com/office/drawing/2014/main" id="{74CCABED-B5D5-3606-E287-18297CC211DD}"/>
              </a:ext>
            </a:extLst>
          </p:cNvPr>
          <p:cNvSpPr/>
          <p:nvPr/>
        </p:nvSpPr>
        <p:spPr>
          <a:xfrm>
            <a:off x="-19226" y="-12227"/>
            <a:ext cx="12211225" cy="5491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6" name="Group 4">
            <a:extLst>
              <a:ext uri="{FF2B5EF4-FFF2-40B4-BE49-F238E27FC236}">
                <a16:creationId xmlns:a16="http://schemas.microsoft.com/office/drawing/2014/main" id="{AF16CAC3-4B41-25A9-477A-69F38C10BB47}"/>
              </a:ext>
            </a:extLst>
          </p:cNvPr>
          <p:cNvGrpSpPr>
            <a:grpSpLocks noChangeAspect="1"/>
          </p:cNvGrpSpPr>
          <p:nvPr/>
        </p:nvGrpSpPr>
        <p:grpSpPr bwMode="auto">
          <a:xfrm>
            <a:off x="5243513" y="2627313"/>
            <a:ext cx="6448425" cy="2944813"/>
            <a:chOff x="3303" y="1655"/>
            <a:chExt cx="4062" cy="1855"/>
          </a:xfrm>
        </p:grpSpPr>
        <p:grpSp>
          <p:nvGrpSpPr>
            <p:cNvPr id="9" name="Group 205">
              <a:extLst>
                <a:ext uri="{FF2B5EF4-FFF2-40B4-BE49-F238E27FC236}">
                  <a16:creationId xmlns:a16="http://schemas.microsoft.com/office/drawing/2014/main" id="{DDF644A3-B2EE-8814-52C1-1CA242118EC8}"/>
                </a:ext>
              </a:extLst>
            </p:cNvPr>
            <p:cNvGrpSpPr>
              <a:grpSpLocks/>
            </p:cNvGrpSpPr>
            <p:nvPr/>
          </p:nvGrpSpPr>
          <p:grpSpPr bwMode="auto">
            <a:xfrm>
              <a:off x="3303" y="1655"/>
              <a:ext cx="4062" cy="1699"/>
              <a:chOff x="3303" y="1655"/>
              <a:chExt cx="4062" cy="1699"/>
            </a:xfrm>
          </p:grpSpPr>
          <p:sp>
            <p:nvSpPr>
              <p:cNvPr id="37" name="Rectangle 6">
                <a:extLst>
                  <a:ext uri="{FF2B5EF4-FFF2-40B4-BE49-F238E27FC236}">
                    <a16:creationId xmlns:a16="http://schemas.microsoft.com/office/drawing/2014/main" id="{7369071A-1C80-1487-38E1-D020D52D9E05}"/>
                  </a:ext>
                </a:extLst>
              </p:cNvPr>
              <p:cNvSpPr>
                <a:spLocks noChangeArrowheads="1"/>
              </p:cNvSpPr>
              <p:nvPr/>
            </p:nvSpPr>
            <p:spPr bwMode="auto">
              <a:xfrm>
                <a:off x="3660" y="17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8" name="Rectangle 7">
                <a:extLst>
                  <a:ext uri="{FF2B5EF4-FFF2-40B4-BE49-F238E27FC236}">
                    <a16:creationId xmlns:a16="http://schemas.microsoft.com/office/drawing/2014/main" id="{9B9AA49A-AC61-1D45-A498-A896F91AB275}"/>
                  </a:ext>
                </a:extLst>
              </p:cNvPr>
              <p:cNvSpPr>
                <a:spLocks noChangeArrowheads="1"/>
              </p:cNvSpPr>
              <p:nvPr/>
            </p:nvSpPr>
            <p:spPr bwMode="auto">
              <a:xfrm>
                <a:off x="4716" y="1655"/>
                <a:ext cx="14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err="1">
                    <a:ln>
                      <a:noFill/>
                    </a:ln>
                    <a:solidFill>
                      <a:srgbClr val="000000"/>
                    </a:solidFill>
                    <a:effectLst/>
                    <a:latin typeface="Arial" panose="020B0604020202020204" pitchFamily="34" charset="0"/>
                  </a:rPr>
                  <a:t>Indicative</a:t>
                </a: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fuel</a:t>
                </a: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price</a:t>
                </a: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elasticities</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1" name="Rectangle 10">
                <a:extLst>
                  <a:ext uri="{FF2B5EF4-FFF2-40B4-BE49-F238E27FC236}">
                    <a16:creationId xmlns:a16="http://schemas.microsoft.com/office/drawing/2014/main" id="{C5AAC7FE-15D5-244C-3967-DE66E981809E}"/>
                  </a:ext>
                </a:extLst>
              </p:cNvPr>
              <p:cNvSpPr>
                <a:spLocks noChangeArrowheads="1"/>
              </p:cNvSpPr>
              <p:nvPr/>
            </p:nvSpPr>
            <p:spPr bwMode="auto">
              <a:xfrm>
                <a:off x="6322" y="1701"/>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2" name="Rectangle 11">
                <a:extLst>
                  <a:ext uri="{FF2B5EF4-FFF2-40B4-BE49-F238E27FC236}">
                    <a16:creationId xmlns:a16="http://schemas.microsoft.com/office/drawing/2014/main" id="{3E7673C2-4EAF-0210-14F4-AC99C1138677}"/>
                  </a:ext>
                </a:extLst>
              </p:cNvPr>
              <p:cNvSpPr>
                <a:spLocks noChangeArrowheads="1"/>
              </p:cNvSpPr>
              <p:nvPr/>
            </p:nvSpPr>
            <p:spPr bwMode="auto">
              <a:xfrm>
                <a:off x="3354" y="1840"/>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3" name="Rectangle 12">
                <a:extLst>
                  <a:ext uri="{FF2B5EF4-FFF2-40B4-BE49-F238E27FC236}">
                    <a16:creationId xmlns:a16="http://schemas.microsoft.com/office/drawing/2014/main" id="{8F53FAF5-EE17-7537-567F-A7E061DF508D}"/>
                  </a:ext>
                </a:extLst>
              </p:cNvPr>
              <p:cNvSpPr>
                <a:spLocks noChangeArrowheads="1"/>
              </p:cNvSpPr>
              <p:nvPr/>
            </p:nvSpPr>
            <p:spPr bwMode="auto">
              <a:xfrm>
                <a:off x="4862" y="1840"/>
                <a:ext cx="9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Short term (one year)</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4" name="Rectangle 13">
                <a:extLst>
                  <a:ext uri="{FF2B5EF4-FFF2-40B4-BE49-F238E27FC236}">
                    <a16:creationId xmlns:a16="http://schemas.microsoft.com/office/drawing/2014/main" id="{4F43A8EE-78FB-B553-C0B4-941D8A459DFE}"/>
                  </a:ext>
                </a:extLst>
              </p:cNvPr>
              <p:cNvSpPr>
                <a:spLocks noChangeArrowheads="1"/>
              </p:cNvSpPr>
              <p:nvPr/>
            </p:nvSpPr>
            <p:spPr bwMode="auto">
              <a:xfrm>
                <a:off x="5795" y="1840"/>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5" name="Rectangle 14">
                <a:extLst>
                  <a:ext uri="{FF2B5EF4-FFF2-40B4-BE49-F238E27FC236}">
                    <a16:creationId xmlns:a16="http://schemas.microsoft.com/office/drawing/2014/main" id="{0A855AF0-3CE0-AFD1-9B52-7E072B49950E}"/>
                  </a:ext>
                </a:extLst>
              </p:cNvPr>
              <p:cNvSpPr>
                <a:spLocks noChangeArrowheads="1"/>
              </p:cNvSpPr>
              <p:nvPr/>
            </p:nvSpPr>
            <p:spPr bwMode="auto">
              <a:xfrm>
                <a:off x="6047" y="1848"/>
                <a:ext cx="131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rgbClr val="000000"/>
                    </a:solidFill>
                    <a:effectLst/>
                    <a:latin typeface="Arial" panose="020B0604020202020204" pitchFamily="34" charset="0"/>
                  </a:rPr>
                  <a:t>Long term (five </a:t>
                </a:r>
                <a:r>
                  <a:rPr kumimoji="0" lang="nl-NL" altLang="nl-NL" sz="1300" b="0" i="0" u="none" strike="noStrike" cap="none" normalizeH="0" baseline="0" dirty="0" err="1">
                    <a:ln>
                      <a:noFill/>
                    </a:ln>
                    <a:solidFill>
                      <a:srgbClr val="000000"/>
                    </a:solidFill>
                    <a:effectLst/>
                    <a:latin typeface="Arial" panose="020B0604020202020204" pitchFamily="34" charset="0"/>
                  </a:rPr>
                  <a:t>to</a:t>
                </a:r>
                <a:r>
                  <a:rPr kumimoji="0" lang="nl-NL" altLang="nl-NL" sz="1300" b="0" i="0" u="none" strike="noStrike" cap="none" normalizeH="0" baseline="0" dirty="0">
                    <a:ln>
                      <a:noFill/>
                    </a:ln>
                    <a:solidFill>
                      <a:srgbClr val="000000"/>
                    </a:solidFill>
                    <a:effectLst/>
                    <a:latin typeface="Arial" panose="020B0604020202020204" pitchFamily="34" charset="0"/>
                  </a:rPr>
                  <a:t> ten </a:t>
                </a:r>
                <a:r>
                  <a:rPr kumimoji="0" lang="nl-NL" altLang="nl-NL" sz="1300" b="0" i="0" u="none" strike="noStrike" cap="none" normalizeH="0" baseline="0" dirty="0" err="1">
                    <a:ln>
                      <a:noFill/>
                    </a:ln>
                    <a:solidFill>
                      <a:srgbClr val="000000"/>
                    </a:solidFill>
                    <a:effectLst/>
                    <a:latin typeface="Arial" panose="020B0604020202020204" pitchFamily="34" charset="0"/>
                  </a:rPr>
                  <a:t>years</a:t>
                </a:r>
                <a:r>
                  <a:rPr kumimoji="0" lang="nl-NL" altLang="nl-NL" sz="1300" b="0" i="0" u="none" strike="noStrike" cap="none" normalizeH="0" baseline="0" dirty="0">
                    <a:ln>
                      <a:noFill/>
                    </a:ln>
                    <a:solidFill>
                      <a:srgbClr val="000000"/>
                    </a:solidFill>
                    <a:effectLst/>
                    <a:latin typeface="Arial" panose="020B0604020202020204" pitchFamily="34" charset="0"/>
                  </a:rPr>
                  <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6" name="Rectangle 15">
                <a:extLst>
                  <a:ext uri="{FF2B5EF4-FFF2-40B4-BE49-F238E27FC236}">
                    <a16:creationId xmlns:a16="http://schemas.microsoft.com/office/drawing/2014/main" id="{A96EE0BF-03F9-3BF7-B39D-69DF9C2718F5}"/>
                  </a:ext>
                </a:extLst>
              </p:cNvPr>
              <p:cNvSpPr>
                <a:spLocks noChangeArrowheads="1"/>
              </p:cNvSpPr>
              <p:nvPr/>
            </p:nvSpPr>
            <p:spPr bwMode="auto">
              <a:xfrm>
                <a:off x="7267" y="1840"/>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7" name="Rectangle 16">
                <a:extLst>
                  <a:ext uri="{FF2B5EF4-FFF2-40B4-BE49-F238E27FC236}">
                    <a16:creationId xmlns:a16="http://schemas.microsoft.com/office/drawing/2014/main" id="{C6A462BC-108E-3A92-29E5-80810626CFE3}"/>
                  </a:ext>
                </a:extLst>
              </p:cNvPr>
              <p:cNvSpPr>
                <a:spLocks noChangeArrowheads="1"/>
              </p:cNvSpPr>
              <p:nvPr/>
            </p:nvSpPr>
            <p:spPr bwMode="auto">
              <a:xfrm>
                <a:off x="3303" y="183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Rectangle 17">
                <a:extLst>
                  <a:ext uri="{FF2B5EF4-FFF2-40B4-BE49-F238E27FC236}">
                    <a16:creationId xmlns:a16="http://schemas.microsoft.com/office/drawing/2014/main" id="{E0E05B89-6940-57B5-8204-57643A3AD5E3}"/>
                  </a:ext>
                </a:extLst>
              </p:cNvPr>
              <p:cNvSpPr>
                <a:spLocks noChangeArrowheads="1"/>
              </p:cNvSpPr>
              <p:nvPr/>
            </p:nvSpPr>
            <p:spPr bwMode="auto">
              <a:xfrm>
                <a:off x="3303" y="183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Rectangle 18">
                <a:extLst>
                  <a:ext uri="{FF2B5EF4-FFF2-40B4-BE49-F238E27FC236}">
                    <a16:creationId xmlns:a16="http://schemas.microsoft.com/office/drawing/2014/main" id="{999C2A8F-EC67-7C91-225F-3977F4151607}"/>
                  </a:ext>
                </a:extLst>
              </p:cNvPr>
              <p:cNvSpPr>
                <a:spLocks noChangeArrowheads="1"/>
              </p:cNvSpPr>
              <p:nvPr/>
            </p:nvSpPr>
            <p:spPr bwMode="auto">
              <a:xfrm>
                <a:off x="3306" y="1830"/>
                <a:ext cx="134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Rectangle 19">
                <a:extLst>
                  <a:ext uri="{FF2B5EF4-FFF2-40B4-BE49-F238E27FC236}">
                    <a16:creationId xmlns:a16="http://schemas.microsoft.com/office/drawing/2014/main" id="{454C9D31-53E2-BB3D-EB9F-01EDD84A31D1}"/>
                  </a:ext>
                </a:extLst>
              </p:cNvPr>
              <p:cNvSpPr>
                <a:spLocks noChangeArrowheads="1"/>
              </p:cNvSpPr>
              <p:nvPr/>
            </p:nvSpPr>
            <p:spPr bwMode="auto">
              <a:xfrm>
                <a:off x="4653" y="183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Rectangle 20">
                <a:extLst>
                  <a:ext uri="{FF2B5EF4-FFF2-40B4-BE49-F238E27FC236}">
                    <a16:creationId xmlns:a16="http://schemas.microsoft.com/office/drawing/2014/main" id="{ABD1B0B3-3FA3-B9B7-1365-54A8CB53EA7C}"/>
                  </a:ext>
                </a:extLst>
              </p:cNvPr>
              <p:cNvSpPr>
                <a:spLocks noChangeArrowheads="1"/>
              </p:cNvSpPr>
              <p:nvPr/>
            </p:nvSpPr>
            <p:spPr bwMode="auto">
              <a:xfrm>
                <a:off x="4657" y="1830"/>
                <a:ext cx="13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Rectangle 21">
                <a:extLst>
                  <a:ext uri="{FF2B5EF4-FFF2-40B4-BE49-F238E27FC236}">
                    <a16:creationId xmlns:a16="http://schemas.microsoft.com/office/drawing/2014/main" id="{CF2F7B3D-796B-9446-8A89-6AC091815217}"/>
                  </a:ext>
                </a:extLst>
              </p:cNvPr>
              <p:cNvSpPr>
                <a:spLocks noChangeArrowheads="1"/>
              </p:cNvSpPr>
              <p:nvPr/>
            </p:nvSpPr>
            <p:spPr bwMode="auto">
              <a:xfrm>
                <a:off x="6000" y="183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Rectangle 22">
                <a:extLst>
                  <a:ext uri="{FF2B5EF4-FFF2-40B4-BE49-F238E27FC236}">
                    <a16:creationId xmlns:a16="http://schemas.microsoft.com/office/drawing/2014/main" id="{8E7A100A-0C14-F83F-8CCE-A2A56BFDC5F0}"/>
                  </a:ext>
                </a:extLst>
              </p:cNvPr>
              <p:cNvSpPr>
                <a:spLocks noChangeArrowheads="1"/>
              </p:cNvSpPr>
              <p:nvPr/>
            </p:nvSpPr>
            <p:spPr bwMode="auto">
              <a:xfrm>
                <a:off x="6004" y="1830"/>
                <a:ext cx="13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Rectangle 23">
                <a:extLst>
                  <a:ext uri="{FF2B5EF4-FFF2-40B4-BE49-F238E27FC236}">
                    <a16:creationId xmlns:a16="http://schemas.microsoft.com/office/drawing/2014/main" id="{FC047DF8-C21E-FD6A-F32D-2897F1302EC6}"/>
                  </a:ext>
                </a:extLst>
              </p:cNvPr>
              <p:cNvSpPr>
                <a:spLocks noChangeArrowheads="1"/>
              </p:cNvSpPr>
              <p:nvPr/>
            </p:nvSpPr>
            <p:spPr bwMode="auto">
              <a:xfrm>
                <a:off x="7347" y="183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Rectangle 24">
                <a:extLst>
                  <a:ext uri="{FF2B5EF4-FFF2-40B4-BE49-F238E27FC236}">
                    <a16:creationId xmlns:a16="http://schemas.microsoft.com/office/drawing/2014/main" id="{C7081D94-1D5D-7283-84DB-39BF81E7CBF7}"/>
                  </a:ext>
                </a:extLst>
              </p:cNvPr>
              <p:cNvSpPr>
                <a:spLocks noChangeArrowheads="1"/>
              </p:cNvSpPr>
              <p:nvPr/>
            </p:nvSpPr>
            <p:spPr bwMode="auto">
              <a:xfrm>
                <a:off x="7347" y="183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Rectangle 25">
                <a:extLst>
                  <a:ext uri="{FF2B5EF4-FFF2-40B4-BE49-F238E27FC236}">
                    <a16:creationId xmlns:a16="http://schemas.microsoft.com/office/drawing/2014/main" id="{55B2CE25-5FE4-7830-66A6-A959D4153DA1}"/>
                  </a:ext>
                </a:extLst>
              </p:cNvPr>
              <p:cNvSpPr>
                <a:spLocks noChangeArrowheads="1"/>
              </p:cNvSpPr>
              <p:nvPr/>
            </p:nvSpPr>
            <p:spPr bwMode="auto">
              <a:xfrm>
                <a:off x="3303" y="1834"/>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Rectangle 26">
                <a:extLst>
                  <a:ext uri="{FF2B5EF4-FFF2-40B4-BE49-F238E27FC236}">
                    <a16:creationId xmlns:a16="http://schemas.microsoft.com/office/drawing/2014/main" id="{60843D19-0CA8-4525-E167-53C08E6504EE}"/>
                  </a:ext>
                </a:extLst>
              </p:cNvPr>
              <p:cNvSpPr>
                <a:spLocks noChangeArrowheads="1"/>
              </p:cNvSpPr>
              <p:nvPr/>
            </p:nvSpPr>
            <p:spPr bwMode="auto">
              <a:xfrm>
                <a:off x="4653" y="1834"/>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Rectangle 27">
                <a:extLst>
                  <a:ext uri="{FF2B5EF4-FFF2-40B4-BE49-F238E27FC236}">
                    <a16:creationId xmlns:a16="http://schemas.microsoft.com/office/drawing/2014/main" id="{32F87061-9E96-6705-036F-EA4F50128343}"/>
                  </a:ext>
                </a:extLst>
              </p:cNvPr>
              <p:cNvSpPr>
                <a:spLocks noChangeArrowheads="1"/>
              </p:cNvSpPr>
              <p:nvPr/>
            </p:nvSpPr>
            <p:spPr bwMode="auto">
              <a:xfrm>
                <a:off x="6000" y="1834"/>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Rectangle 28">
                <a:extLst>
                  <a:ext uri="{FF2B5EF4-FFF2-40B4-BE49-F238E27FC236}">
                    <a16:creationId xmlns:a16="http://schemas.microsoft.com/office/drawing/2014/main" id="{A8D9553D-6422-5028-6410-8B00BE586D48}"/>
                  </a:ext>
                </a:extLst>
              </p:cNvPr>
              <p:cNvSpPr>
                <a:spLocks noChangeArrowheads="1"/>
              </p:cNvSpPr>
              <p:nvPr/>
            </p:nvSpPr>
            <p:spPr bwMode="auto">
              <a:xfrm>
                <a:off x="7347" y="1834"/>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Rectangle 29">
                <a:extLst>
                  <a:ext uri="{FF2B5EF4-FFF2-40B4-BE49-F238E27FC236}">
                    <a16:creationId xmlns:a16="http://schemas.microsoft.com/office/drawing/2014/main" id="{7C59BF14-7E9B-A02A-F94E-A52FADF58A80}"/>
                  </a:ext>
                </a:extLst>
              </p:cNvPr>
              <p:cNvSpPr>
                <a:spLocks noChangeArrowheads="1"/>
              </p:cNvSpPr>
              <p:nvPr/>
            </p:nvSpPr>
            <p:spPr bwMode="auto">
              <a:xfrm>
                <a:off x="3354" y="1975"/>
                <a:ext cx="69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Car ownership</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1" name="Rectangle 30">
                <a:extLst>
                  <a:ext uri="{FF2B5EF4-FFF2-40B4-BE49-F238E27FC236}">
                    <a16:creationId xmlns:a16="http://schemas.microsoft.com/office/drawing/2014/main" id="{53139253-AC23-DECA-2CB3-71EE9399756A}"/>
                  </a:ext>
                </a:extLst>
              </p:cNvPr>
              <p:cNvSpPr>
                <a:spLocks noChangeArrowheads="1"/>
              </p:cNvSpPr>
              <p:nvPr/>
            </p:nvSpPr>
            <p:spPr bwMode="auto">
              <a:xfrm>
                <a:off x="3988" y="197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2" name="Rectangle 31">
                <a:extLst>
                  <a:ext uri="{FF2B5EF4-FFF2-40B4-BE49-F238E27FC236}">
                    <a16:creationId xmlns:a16="http://schemas.microsoft.com/office/drawing/2014/main" id="{198E6423-F775-0773-2873-3A6A1E3C9D5C}"/>
                  </a:ext>
                </a:extLst>
              </p:cNvPr>
              <p:cNvSpPr>
                <a:spLocks noChangeArrowheads="1"/>
              </p:cNvSpPr>
              <p:nvPr/>
            </p:nvSpPr>
            <p:spPr bwMode="auto">
              <a:xfrm>
                <a:off x="5065" y="197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3" name="Rectangle 32">
                <a:extLst>
                  <a:ext uri="{FF2B5EF4-FFF2-40B4-BE49-F238E27FC236}">
                    <a16:creationId xmlns:a16="http://schemas.microsoft.com/office/drawing/2014/main" id="{F69ADC6C-3CC2-9B5E-A047-2393B07A3523}"/>
                  </a:ext>
                </a:extLst>
              </p:cNvPr>
              <p:cNvSpPr>
                <a:spLocks noChangeArrowheads="1"/>
              </p:cNvSpPr>
              <p:nvPr/>
            </p:nvSpPr>
            <p:spPr bwMode="auto">
              <a:xfrm>
                <a:off x="5097" y="1975"/>
                <a:ext cx="3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0.05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4" name="Rectangle 33">
                <a:extLst>
                  <a:ext uri="{FF2B5EF4-FFF2-40B4-BE49-F238E27FC236}">
                    <a16:creationId xmlns:a16="http://schemas.microsoft.com/office/drawing/2014/main" id="{63D4519E-5F18-7109-8788-323706484124}"/>
                  </a:ext>
                </a:extLst>
              </p:cNvPr>
              <p:cNvSpPr>
                <a:spLocks noChangeArrowheads="1"/>
              </p:cNvSpPr>
              <p:nvPr/>
            </p:nvSpPr>
            <p:spPr bwMode="auto">
              <a:xfrm>
                <a:off x="5428" y="197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5" name="Rectangle 34">
                <a:extLst>
                  <a:ext uri="{FF2B5EF4-FFF2-40B4-BE49-F238E27FC236}">
                    <a16:creationId xmlns:a16="http://schemas.microsoft.com/office/drawing/2014/main" id="{F37057A3-78C9-A34A-26AF-FFF754FAC472}"/>
                  </a:ext>
                </a:extLst>
              </p:cNvPr>
              <p:cNvSpPr>
                <a:spLocks noChangeArrowheads="1"/>
              </p:cNvSpPr>
              <p:nvPr/>
            </p:nvSpPr>
            <p:spPr bwMode="auto">
              <a:xfrm>
                <a:off x="5460" y="1975"/>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0.2</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6" name="Rectangle 35">
                <a:extLst>
                  <a:ext uri="{FF2B5EF4-FFF2-40B4-BE49-F238E27FC236}">
                    <a16:creationId xmlns:a16="http://schemas.microsoft.com/office/drawing/2014/main" id="{841DE0D4-B9B2-0935-2F66-7B3ADC68AC8F}"/>
                  </a:ext>
                </a:extLst>
              </p:cNvPr>
              <p:cNvSpPr>
                <a:spLocks noChangeArrowheads="1"/>
              </p:cNvSpPr>
              <p:nvPr/>
            </p:nvSpPr>
            <p:spPr bwMode="auto">
              <a:xfrm>
                <a:off x="5595" y="197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7" name="Rectangle 36">
                <a:extLst>
                  <a:ext uri="{FF2B5EF4-FFF2-40B4-BE49-F238E27FC236}">
                    <a16:creationId xmlns:a16="http://schemas.microsoft.com/office/drawing/2014/main" id="{BC5CB3F3-9DFA-910D-A32E-C36DD5965CBC}"/>
                  </a:ext>
                </a:extLst>
              </p:cNvPr>
              <p:cNvSpPr>
                <a:spLocks noChangeArrowheads="1"/>
              </p:cNvSpPr>
              <p:nvPr/>
            </p:nvSpPr>
            <p:spPr bwMode="auto">
              <a:xfrm>
                <a:off x="6412" y="197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8" name="Rectangle 37">
                <a:extLst>
                  <a:ext uri="{FF2B5EF4-FFF2-40B4-BE49-F238E27FC236}">
                    <a16:creationId xmlns:a16="http://schemas.microsoft.com/office/drawing/2014/main" id="{22290F54-470A-0DE8-3A70-D09176454EA4}"/>
                  </a:ext>
                </a:extLst>
              </p:cNvPr>
              <p:cNvSpPr>
                <a:spLocks noChangeArrowheads="1"/>
              </p:cNvSpPr>
              <p:nvPr/>
            </p:nvSpPr>
            <p:spPr bwMode="auto">
              <a:xfrm>
                <a:off x="6444" y="1975"/>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0.1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9" name="Rectangle 38">
                <a:extLst>
                  <a:ext uri="{FF2B5EF4-FFF2-40B4-BE49-F238E27FC236}">
                    <a16:creationId xmlns:a16="http://schemas.microsoft.com/office/drawing/2014/main" id="{290FE7F5-4871-CC87-7F43-B3B6B08F9346}"/>
                  </a:ext>
                </a:extLst>
              </p:cNvPr>
              <p:cNvSpPr>
                <a:spLocks noChangeArrowheads="1"/>
              </p:cNvSpPr>
              <p:nvPr/>
            </p:nvSpPr>
            <p:spPr bwMode="auto">
              <a:xfrm>
                <a:off x="6721" y="197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0" name="Rectangle 39">
                <a:extLst>
                  <a:ext uri="{FF2B5EF4-FFF2-40B4-BE49-F238E27FC236}">
                    <a16:creationId xmlns:a16="http://schemas.microsoft.com/office/drawing/2014/main" id="{BAF46DF6-C323-3309-D061-C9B0EE3F4767}"/>
                  </a:ext>
                </a:extLst>
              </p:cNvPr>
              <p:cNvSpPr>
                <a:spLocks noChangeArrowheads="1"/>
              </p:cNvSpPr>
              <p:nvPr/>
            </p:nvSpPr>
            <p:spPr bwMode="auto">
              <a:xfrm>
                <a:off x="6753" y="1975"/>
                <a:ext cx="24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0.65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1" name="Rectangle 40">
                <a:extLst>
                  <a:ext uri="{FF2B5EF4-FFF2-40B4-BE49-F238E27FC236}">
                    <a16:creationId xmlns:a16="http://schemas.microsoft.com/office/drawing/2014/main" id="{822786D4-9E80-C88B-C978-F7F809CA7180}"/>
                  </a:ext>
                </a:extLst>
              </p:cNvPr>
              <p:cNvSpPr>
                <a:spLocks noChangeArrowheads="1"/>
              </p:cNvSpPr>
              <p:nvPr/>
            </p:nvSpPr>
            <p:spPr bwMode="auto">
              <a:xfrm>
                <a:off x="6942" y="197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2" name="Rectangle 41">
                <a:extLst>
                  <a:ext uri="{FF2B5EF4-FFF2-40B4-BE49-F238E27FC236}">
                    <a16:creationId xmlns:a16="http://schemas.microsoft.com/office/drawing/2014/main" id="{7B7E1C1E-4393-A5A7-1C75-AA7D6EE078D8}"/>
                  </a:ext>
                </a:extLst>
              </p:cNvPr>
              <p:cNvSpPr>
                <a:spLocks noChangeArrowheads="1"/>
              </p:cNvSpPr>
              <p:nvPr/>
            </p:nvSpPr>
            <p:spPr bwMode="auto">
              <a:xfrm>
                <a:off x="3303" y="1969"/>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3" name="Rectangle 42">
                <a:extLst>
                  <a:ext uri="{FF2B5EF4-FFF2-40B4-BE49-F238E27FC236}">
                    <a16:creationId xmlns:a16="http://schemas.microsoft.com/office/drawing/2014/main" id="{10614594-57B6-665B-72C6-6266204A66F2}"/>
                  </a:ext>
                </a:extLst>
              </p:cNvPr>
              <p:cNvSpPr>
                <a:spLocks noChangeArrowheads="1"/>
              </p:cNvSpPr>
              <p:nvPr/>
            </p:nvSpPr>
            <p:spPr bwMode="auto">
              <a:xfrm>
                <a:off x="3306" y="1969"/>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Rectangle 43">
                <a:extLst>
                  <a:ext uri="{FF2B5EF4-FFF2-40B4-BE49-F238E27FC236}">
                    <a16:creationId xmlns:a16="http://schemas.microsoft.com/office/drawing/2014/main" id="{D9FFC2BE-29EB-5610-01EB-32F7640405ED}"/>
                  </a:ext>
                </a:extLst>
              </p:cNvPr>
              <p:cNvSpPr>
                <a:spLocks noChangeArrowheads="1"/>
              </p:cNvSpPr>
              <p:nvPr/>
            </p:nvSpPr>
            <p:spPr bwMode="auto">
              <a:xfrm>
                <a:off x="4653" y="196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Rectangle 44">
                <a:extLst>
                  <a:ext uri="{FF2B5EF4-FFF2-40B4-BE49-F238E27FC236}">
                    <a16:creationId xmlns:a16="http://schemas.microsoft.com/office/drawing/2014/main" id="{8DE7281A-2519-D9B1-08A6-4D9D36873C84}"/>
                  </a:ext>
                </a:extLst>
              </p:cNvPr>
              <p:cNvSpPr>
                <a:spLocks noChangeArrowheads="1"/>
              </p:cNvSpPr>
              <p:nvPr/>
            </p:nvSpPr>
            <p:spPr bwMode="auto">
              <a:xfrm>
                <a:off x="4657" y="1969"/>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Rectangle 45">
                <a:extLst>
                  <a:ext uri="{FF2B5EF4-FFF2-40B4-BE49-F238E27FC236}">
                    <a16:creationId xmlns:a16="http://schemas.microsoft.com/office/drawing/2014/main" id="{D5875624-A5F2-8B0F-8B88-4E52E3742F80}"/>
                  </a:ext>
                </a:extLst>
              </p:cNvPr>
              <p:cNvSpPr>
                <a:spLocks noChangeArrowheads="1"/>
              </p:cNvSpPr>
              <p:nvPr/>
            </p:nvSpPr>
            <p:spPr bwMode="auto">
              <a:xfrm>
                <a:off x="6000" y="196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7" name="Rectangle 46">
                <a:extLst>
                  <a:ext uri="{FF2B5EF4-FFF2-40B4-BE49-F238E27FC236}">
                    <a16:creationId xmlns:a16="http://schemas.microsoft.com/office/drawing/2014/main" id="{662E14F0-4DB5-B1BF-B240-B06294FBF39E}"/>
                  </a:ext>
                </a:extLst>
              </p:cNvPr>
              <p:cNvSpPr>
                <a:spLocks noChangeArrowheads="1"/>
              </p:cNvSpPr>
              <p:nvPr/>
            </p:nvSpPr>
            <p:spPr bwMode="auto">
              <a:xfrm>
                <a:off x="6004" y="1969"/>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8" name="Rectangle 47">
                <a:extLst>
                  <a:ext uri="{FF2B5EF4-FFF2-40B4-BE49-F238E27FC236}">
                    <a16:creationId xmlns:a16="http://schemas.microsoft.com/office/drawing/2014/main" id="{6B0242F1-972E-09D1-CBA7-12FD925807EB}"/>
                  </a:ext>
                </a:extLst>
              </p:cNvPr>
              <p:cNvSpPr>
                <a:spLocks noChangeArrowheads="1"/>
              </p:cNvSpPr>
              <p:nvPr/>
            </p:nvSpPr>
            <p:spPr bwMode="auto">
              <a:xfrm>
                <a:off x="7347" y="1969"/>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Rectangle 48">
                <a:extLst>
                  <a:ext uri="{FF2B5EF4-FFF2-40B4-BE49-F238E27FC236}">
                    <a16:creationId xmlns:a16="http://schemas.microsoft.com/office/drawing/2014/main" id="{C8B38830-242F-E511-3E1D-E4AB781E59B3}"/>
                  </a:ext>
                </a:extLst>
              </p:cNvPr>
              <p:cNvSpPr>
                <a:spLocks noChangeArrowheads="1"/>
              </p:cNvSpPr>
              <p:nvPr/>
            </p:nvSpPr>
            <p:spPr bwMode="auto">
              <a:xfrm>
                <a:off x="3303" y="1972"/>
                <a:ext cx="3"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Rectangle 49">
                <a:extLst>
                  <a:ext uri="{FF2B5EF4-FFF2-40B4-BE49-F238E27FC236}">
                    <a16:creationId xmlns:a16="http://schemas.microsoft.com/office/drawing/2014/main" id="{8A00F2F1-3866-4217-6DA3-10486E5027AC}"/>
                  </a:ext>
                </a:extLst>
              </p:cNvPr>
              <p:cNvSpPr>
                <a:spLocks noChangeArrowheads="1"/>
              </p:cNvSpPr>
              <p:nvPr/>
            </p:nvSpPr>
            <p:spPr bwMode="auto">
              <a:xfrm>
                <a:off x="4653" y="1972"/>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1" name="Rectangle 50">
                <a:extLst>
                  <a:ext uri="{FF2B5EF4-FFF2-40B4-BE49-F238E27FC236}">
                    <a16:creationId xmlns:a16="http://schemas.microsoft.com/office/drawing/2014/main" id="{E8D3B1C7-D354-D6B2-CA5E-F6E6C304B8F8}"/>
                  </a:ext>
                </a:extLst>
              </p:cNvPr>
              <p:cNvSpPr>
                <a:spLocks noChangeArrowheads="1"/>
              </p:cNvSpPr>
              <p:nvPr/>
            </p:nvSpPr>
            <p:spPr bwMode="auto">
              <a:xfrm>
                <a:off x="6000" y="1972"/>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2" name="Rectangle 51">
                <a:extLst>
                  <a:ext uri="{FF2B5EF4-FFF2-40B4-BE49-F238E27FC236}">
                    <a16:creationId xmlns:a16="http://schemas.microsoft.com/office/drawing/2014/main" id="{054A375A-1E71-CE31-1965-DA9D0C0F49E4}"/>
                  </a:ext>
                </a:extLst>
              </p:cNvPr>
              <p:cNvSpPr>
                <a:spLocks noChangeArrowheads="1"/>
              </p:cNvSpPr>
              <p:nvPr/>
            </p:nvSpPr>
            <p:spPr bwMode="auto">
              <a:xfrm>
                <a:off x="7347" y="1972"/>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3" name="Rectangle 52">
                <a:extLst>
                  <a:ext uri="{FF2B5EF4-FFF2-40B4-BE49-F238E27FC236}">
                    <a16:creationId xmlns:a16="http://schemas.microsoft.com/office/drawing/2014/main" id="{965C9C7E-9915-6872-9151-80C27F3C928E}"/>
                  </a:ext>
                </a:extLst>
              </p:cNvPr>
              <p:cNvSpPr>
                <a:spLocks noChangeArrowheads="1"/>
              </p:cNvSpPr>
              <p:nvPr/>
            </p:nvSpPr>
            <p:spPr bwMode="auto">
              <a:xfrm>
                <a:off x="3354" y="2114"/>
                <a:ext cx="39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Car use</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4" name="Rectangle 53">
                <a:extLst>
                  <a:ext uri="{FF2B5EF4-FFF2-40B4-BE49-F238E27FC236}">
                    <a16:creationId xmlns:a16="http://schemas.microsoft.com/office/drawing/2014/main" id="{088977D9-3501-F8B6-109F-6A3D3A6F0425}"/>
                  </a:ext>
                </a:extLst>
              </p:cNvPr>
              <p:cNvSpPr>
                <a:spLocks noChangeArrowheads="1"/>
              </p:cNvSpPr>
              <p:nvPr/>
            </p:nvSpPr>
            <p:spPr bwMode="auto">
              <a:xfrm>
                <a:off x="3698" y="2114"/>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5" name="Rectangle 54">
                <a:extLst>
                  <a:ext uri="{FF2B5EF4-FFF2-40B4-BE49-F238E27FC236}">
                    <a16:creationId xmlns:a16="http://schemas.microsoft.com/office/drawing/2014/main" id="{91B9BA39-B314-F553-1DA7-728B2E6210CF}"/>
                  </a:ext>
                </a:extLst>
              </p:cNvPr>
              <p:cNvSpPr>
                <a:spLocks noChangeArrowheads="1"/>
              </p:cNvSpPr>
              <p:nvPr/>
            </p:nvSpPr>
            <p:spPr bwMode="auto">
              <a:xfrm>
                <a:off x="5091" y="2114"/>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6" name="Rectangle 55">
                <a:extLst>
                  <a:ext uri="{FF2B5EF4-FFF2-40B4-BE49-F238E27FC236}">
                    <a16:creationId xmlns:a16="http://schemas.microsoft.com/office/drawing/2014/main" id="{7863AFEA-D108-90B8-371C-EDEC94D96F18}"/>
                  </a:ext>
                </a:extLst>
              </p:cNvPr>
              <p:cNvSpPr>
                <a:spLocks noChangeArrowheads="1"/>
              </p:cNvSpPr>
              <p:nvPr/>
            </p:nvSpPr>
            <p:spPr bwMode="auto">
              <a:xfrm>
                <a:off x="5123" y="2114"/>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0.1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7" name="Rectangle 56">
                <a:extLst>
                  <a:ext uri="{FF2B5EF4-FFF2-40B4-BE49-F238E27FC236}">
                    <a16:creationId xmlns:a16="http://schemas.microsoft.com/office/drawing/2014/main" id="{A1CC26D5-D188-98FC-A2D3-68845AA914AD}"/>
                  </a:ext>
                </a:extLst>
              </p:cNvPr>
              <p:cNvSpPr>
                <a:spLocks noChangeArrowheads="1"/>
              </p:cNvSpPr>
              <p:nvPr/>
            </p:nvSpPr>
            <p:spPr bwMode="auto">
              <a:xfrm>
                <a:off x="5399" y="2114"/>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8" name="Rectangle 57">
                <a:extLst>
                  <a:ext uri="{FF2B5EF4-FFF2-40B4-BE49-F238E27FC236}">
                    <a16:creationId xmlns:a16="http://schemas.microsoft.com/office/drawing/2014/main" id="{3592277C-E1DF-5A86-0AF2-6A87F2CF6CE4}"/>
                  </a:ext>
                </a:extLst>
              </p:cNvPr>
              <p:cNvSpPr>
                <a:spLocks noChangeArrowheads="1"/>
              </p:cNvSpPr>
              <p:nvPr/>
            </p:nvSpPr>
            <p:spPr bwMode="auto">
              <a:xfrm>
                <a:off x="5431" y="2114"/>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0.2</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9" name="Rectangle 58">
                <a:extLst>
                  <a:ext uri="{FF2B5EF4-FFF2-40B4-BE49-F238E27FC236}">
                    <a16:creationId xmlns:a16="http://schemas.microsoft.com/office/drawing/2014/main" id="{6316C07F-782D-5715-3258-3476D885399D}"/>
                  </a:ext>
                </a:extLst>
              </p:cNvPr>
              <p:cNvSpPr>
                <a:spLocks noChangeArrowheads="1"/>
              </p:cNvSpPr>
              <p:nvPr/>
            </p:nvSpPr>
            <p:spPr bwMode="auto">
              <a:xfrm>
                <a:off x="5566" y="2114"/>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0" name="Rectangle 59">
                <a:extLst>
                  <a:ext uri="{FF2B5EF4-FFF2-40B4-BE49-F238E27FC236}">
                    <a16:creationId xmlns:a16="http://schemas.microsoft.com/office/drawing/2014/main" id="{472EE63E-FA9F-3000-9946-DE6E664B17EF}"/>
                  </a:ext>
                </a:extLst>
              </p:cNvPr>
              <p:cNvSpPr>
                <a:spLocks noChangeArrowheads="1"/>
              </p:cNvSpPr>
              <p:nvPr/>
            </p:nvSpPr>
            <p:spPr bwMode="auto">
              <a:xfrm>
                <a:off x="6412" y="2114"/>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1" name="Rectangle 60">
                <a:extLst>
                  <a:ext uri="{FF2B5EF4-FFF2-40B4-BE49-F238E27FC236}">
                    <a16:creationId xmlns:a16="http://schemas.microsoft.com/office/drawing/2014/main" id="{7B29468D-4142-9F2A-E078-CFAE5C87D0AF}"/>
                  </a:ext>
                </a:extLst>
              </p:cNvPr>
              <p:cNvSpPr>
                <a:spLocks noChangeArrowheads="1"/>
              </p:cNvSpPr>
              <p:nvPr/>
            </p:nvSpPr>
            <p:spPr bwMode="auto">
              <a:xfrm>
                <a:off x="6444" y="2114"/>
                <a:ext cx="3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0.25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2" name="Rectangle 61">
                <a:extLst>
                  <a:ext uri="{FF2B5EF4-FFF2-40B4-BE49-F238E27FC236}">
                    <a16:creationId xmlns:a16="http://schemas.microsoft.com/office/drawing/2014/main" id="{D9D2E330-D765-1C83-9D2F-DD4F5996423E}"/>
                  </a:ext>
                </a:extLst>
              </p:cNvPr>
              <p:cNvSpPr>
                <a:spLocks noChangeArrowheads="1"/>
              </p:cNvSpPr>
              <p:nvPr/>
            </p:nvSpPr>
            <p:spPr bwMode="auto">
              <a:xfrm>
                <a:off x="6775" y="2114"/>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3" name="Rectangle 62">
                <a:extLst>
                  <a:ext uri="{FF2B5EF4-FFF2-40B4-BE49-F238E27FC236}">
                    <a16:creationId xmlns:a16="http://schemas.microsoft.com/office/drawing/2014/main" id="{DE203982-CFC3-77C1-6239-3079401CF9CF}"/>
                  </a:ext>
                </a:extLst>
              </p:cNvPr>
              <p:cNvSpPr>
                <a:spLocks noChangeArrowheads="1"/>
              </p:cNvSpPr>
              <p:nvPr/>
            </p:nvSpPr>
            <p:spPr bwMode="auto">
              <a:xfrm>
                <a:off x="6807" y="2114"/>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4" name="Rectangle 63">
                <a:extLst>
                  <a:ext uri="{FF2B5EF4-FFF2-40B4-BE49-F238E27FC236}">
                    <a16:creationId xmlns:a16="http://schemas.microsoft.com/office/drawing/2014/main" id="{C6A3BC5C-D879-0B5C-970B-0DE1C993100F}"/>
                  </a:ext>
                </a:extLst>
              </p:cNvPr>
              <p:cNvSpPr>
                <a:spLocks noChangeArrowheads="1"/>
              </p:cNvSpPr>
              <p:nvPr/>
            </p:nvSpPr>
            <p:spPr bwMode="auto">
              <a:xfrm>
                <a:off x="6942" y="2114"/>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5" name="Rectangle 64">
                <a:extLst>
                  <a:ext uri="{FF2B5EF4-FFF2-40B4-BE49-F238E27FC236}">
                    <a16:creationId xmlns:a16="http://schemas.microsoft.com/office/drawing/2014/main" id="{7C06F606-7A6F-035D-F804-EB666D90A1F1}"/>
                  </a:ext>
                </a:extLst>
              </p:cNvPr>
              <p:cNvSpPr>
                <a:spLocks noChangeArrowheads="1"/>
              </p:cNvSpPr>
              <p:nvPr/>
            </p:nvSpPr>
            <p:spPr bwMode="auto">
              <a:xfrm>
                <a:off x="3303" y="210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6" name="Rectangle 65">
                <a:extLst>
                  <a:ext uri="{FF2B5EF4-FFF2-40B4-BE49-F238E27FC236}">
                    <a16:creationId xmlns:a16="http://schemas.microsoft.com/office/drawing/2014/main" id="{DBE217A6-3890-43BA-AEF0-506B59D9FC92}"/>
                  </a:ext>
                </a:extLst>
              </p:cNvPr>
              <p:cNvSpPr>
                <a:spLocks noChangeArrowheads="1"/>
              </p:cNvSpPr>
              <p:nvPr/>
            </p:nvSpPr>
            <p:spPr bwMode="auto">
              <a:xfrm>
                <a:off x="3306" y="2108"/>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7" name="Rectangle 66">
                <a:extLst>
                  <a:ext uri="{FF2B5EF4-FFF2-40B4-BE49-F238E27FC236}">
                    <a16:creationId xmlns:a16="http://schemas.microsoft.com/office/drawing/2014/main" id="{AA999428-F809-BD92-9021-E25C20A4DAEE}"/>
                  </a:ext>
                </a:extLst>
              </p:cNvPr>
              <p:cNvSpPr>
                <a:spLocks noChangeArrowheads="1"/>
              </p:cNvSpPr>
              <p:nvPr/>
            </p:nvSpPr>
            <p:spPr bwMode="auto">
              <a:xfrm>
                <a:off x="4653" y="210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8" name="Rectangle 67">
                <a:extLst>
                  <a:ext uri="{FF2B5EF4-FFF2-40B4-BE49-F238E27FC236}">
                    <a16:creationId xmlns:a16="http://schemas.microsoft.com/office/drawing/2014/main" id="{DCEE42BB-0462-5C94-6FCE-BF50AD1743D7}"/>
                  </a:ext>
                </a:extLst>
              </p:cNvPr>
              <p:cNvSpPr>
                <a:spLocks noChangeArrowheads="1"/>
              </p:cNvSpPr>
              <p:nvPr/>
            </p:nvSpPr>
            <p:spPr bwMode="auto">
              <a:xfrm>
                <a:off x="4657" y="2108"/>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9" name="Rectangle 68">
                <a:extLst>
                  <a:ext uri="{FF2B5EF4-FFF2-40B4-BE49-F238E27FC236}">
                    <a16:creationId xmlns:a16="http://schemas.microsoft.com/office/drawing/2014/main" id="{04CCFB5B-3028-B786-901D-C2CB8C21AD3E}"/>
                  </a:ext>
                </a:extLst>
              </p:cNvPr>
              <p:cNvSpPr>
                <a:spLocks noChangeArrowheads="1"/>
              </p:cNvSpPr>
              <p:nvPr/>
            </p:nvSpPr>
            <p:spPr bwMode="auto">
              <a:xfrm>
                <a:off x="6000" y="210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0" name="Rectangle 69">
                <a:extLst>
                  <a:ext uri="{FF2B5EF4-FFF2-40B4-BE49-F238E27FC236}">
                    <a16:creationId xmlns:a16="http://schemas.microsoft.com/office/drawing/2014/main" id="{E5963C7D-709C-A378-2A04-B3ECE4B44AF1}"/>
                  </a:ext>
                </a:extLst>
              </p:cNvPr>
              <p:cNvSpPr>
                <a:spLocks noChangeArrowheads="1"/>
              </p:cNvSpPr>
              <p:nvPr/>
            </p:nvSpPr>
            <p:spPr bwMode="auto">
              <a:xfrm>
                <a:off x="6004" y="2108"/>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1" name="Rectangle 70">
                <a:extLst>
                  <a:ext uri="{FF2B5EF4-FFF2-40B4-BE49-F238E27FC236}">
                    <a16:creationId xmlns:a16="http://schemas.microsoft.com/office/drawing/2014/main" id="{AE78F14E-56F9-0B34-9B43-0C86FD0D8E3D}"/>
                  </a:ext>
                </a:extLst>
              </p:cNvPr>
              <p:cNvSpPr>
                <a:spLocks noChangeArrowheads="1"/>
              </p:cNvSpPr>
              <p:nvPr/>
            </p:nvSpPr>
            <p:spPr bwMode="auto">
              <a:xfrm>
                <a:off x="7347" y="210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2" name="Rectangle 71">
                <a:extLst>
                  <a:ext uri="{FF2B5EF4-FFF2-40B4-BE49-F238E27FC236}">
                    <a16:creationId xmlns:a16="http://schemas.microsoft.com/office/drawing/2014/main" id="{D3349516-8AFC-AC86-3BC5-836FDEC33607}"/>
                  </a:ext>
                </a:extLst>
              </p:cNvPr>
              <p:cNvSpPr>
                <a:spLocks noChangeArrowheads="1"/>
              </p:cNvSpPr>
              <p:nvPr/>
            </p:nvSpPr>
            <p:spPr bwMode="auto">
              <a:xfrm>
                <a:off x="3303" y="2111"/>
                <a:ext cx="3"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3" name="Rectangle 72">
                <a:extLst>
                  <a:ext uri="{FF2B5EF4-FFF2-40B4-BE49-F238E27FC236}">
                    <a16:creationId xmlns:a16="http://schemas.microsoft.com/office/drawing/2014/main" id="{9BE06F9A-2813-0C31-441B-E7EE63EEBD9F}"/>
                  </a:ext>
                </a:extLst>
              </p:cNvPr>
              <p:cNvSpPr>
                <a:spLocks noChangeArrowheads="1"/>
              </p:cNvSpPr>
              <p:nvPr/>
            </p:nvSpPr>
            <p:spPr bwMode="auto">
              <a:xfrm>
                <a:off x="4653" y="2111"/>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4" name="Rectangle 73">
                <a:extLst>
                  <a:ext uri="{FF2B5EF4-FFF2-40B4-BE49-F238E27FC236}">
                    <a16:creationId xmlns:a16="http://schemas.microsoft.com/office/drawing/2014/main" id="{D28A466B-4322-FE8D-AD27-008EC79AD6F0}"/>
                  </a:ext>
                </a:extLst>
              </p:cNvPr>
              <p:cNvSpPr>
                <a:spLocks noChangeArrowheads="1"/>
              </p:cNvSpPr>
              <p:nvPr/>
            </p:nvSpPr>
            <p:spPr bwMode="auto">
              <a:xfrm>
                <a:off x="6000" y="2111"/>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5" name="Rectangle 74">
                <a:extLst>
                  <a:ext uri="{FF2B5EF4-FFF2-40B4-BE49-F238E27FC236}">
                    <a16:creationId xmlns:a16="http://schemas.microsoft.com/office/drawing/2014/main" id="{487EA054-D2ED-FCEC-2D79-3B135C42236B}"/>
                  </a:ext>
                </a:extLst>
              </p:cNvPr>
              <p:cNvSpPr>
                <a:spLocks noChangeArrowheads="1"/>
              </p:cNvSpPr>
              <p:nvPr/>
            </p:nvSpPr>
            <p:spPr bwMode="auto">
              <a:xfrm>
                <a:off x="7347" y="2111"/>
                <a:ext cx="4"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6" name="Rectangle 75">
                <a:extLst>
                  <a:ext uri="{FF2B5EF4-FFF2-40B4-BE49-F238E27FC236}">
                    <a16:creationId xmlns:a16="http://schemas.microsoft.com/office/drawing/2014/main" id="{B195BF5F-3031-8650-B542-9A48BAF01358}"/>
                  </a:ext>
                </a:extLst>
              </p:cNvPr>
              <p:cNvSpPr>
                <a:spLocks noChangeArrowheads="1"/>
              </p:cNvSpPr>
              <p:nvPr/>
            </p:nvSpPr>
            <p:spPr bwMode="auto">
              <a:xfrm>
                <a:off x="3354" y="2253"/>
                <a:ext cx="84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Car fuel efficiency</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7" name="Rectangle 76">
                <a:extLst>
                  <a:ext uri="{FF2B5EF4-FFF2-40B4-BE49-F238E27FC236}">
                    <a16:creationId xmlns:a16="http://schemas.microsoft.com/office/drawing/2014/main" id="{F8EF0B85-17FF-A6B6-738E-F7D7B1BFF41A}"/>
                  </a:ext>
                </a:extLst>
              </p:cNvPr>
              <p:cNvSpPr>
                <a:spLocks noChangeArrowheads="1"/>
              </p:cNvSpPr>
              <p:nvPr/>
            </p:nvSpPr>
            <p:spPr bwMode="auto">
              <a:xfrm>
                <a:off x="4136" y="2253"/>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8" name="Rectangle 77">
                <a:extLst>
                  <a:ext uri="{FF2B5EF4-FFF2-40B4-BE49-F238E27FC236}">
                    <a16:creationId xmlns:a16="http://schemas.microsoft.com/office/drawing/2014/main" id="{0F4F3EC6-38F4-DE2D-CEA5-EE13B6DDEB2B}"/>
                  </a:ext>
                </a:extLst>
              </p:cNvPr>
              <p:cNvSpPr>
                <a:spLocks noChangeArrowheads="1"/>
              </p:cNvSpPr>
              <p:nvPr/>
            </p:nvSpPr>
            <p:spPr bwMode="auto">
              <a:xfrm>
                <a:off x="5097" y="2253"/>
                <a:ext cx="52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0.1 to 0.15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9" name="Rectangle 78">
                <a:extLst>
                  <a:ext uri="{FF2B5EF4-FFF2-40B4-BE49-F238E27FC236}">
                    <a16:creationId xmlns:a16="http://schemas.microsoft.com/office/drawing/2014/main" id="{06459B8F-9262-929F-6D0E-7B89848BA6EF}"/>
                  </a:ext>
                </a:extLst>
              </p:cNvPr>
              <p:cNvSpPr>
                <a:spLocks noChangeArrowheads="1"/>
              </p:cNvSpPr>
              <p:nvPr/>
            </p:nvSpPr>
            <p:spPr bwMode="auto">
              <a:xfrm>
                <a:off x="5560" y="2253"/>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0" name="Rectangle 79">
                <a:extLst>
                  <a:ext uri="{FF2B5EF4-FFF2-40B4-BE49-F238E27FC236}">
                    <a16:creationId xmlns:a16="http://schemas.microsoft.com/office/drawing/2014/main" id="{6C79F842-552F-F6CB-FE32-2A8446327D62}"/>
                  </a:ext>
                </a:extLst>
              </p:cNvPr>
              <p:cNvSpPr>
                <a:spLocks noChangeArrowheads="1"/>
              </p:cNvSpPr>
              <p:nvPr/>
            </p:nvSpPr>
            <p:spPr bwMode="auto">
              <a:xfrm>
                <a:off x="6473" y="2253"/>
                <a:ext cx="46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0.3 to 0.4</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1" name="Rectangle 80">
                <a:extLst>
                  <a:ext uri="{FF2B5EF4-FFF2-40B4-BE49-F238E27FC236}">
                    <a16:creationId xmlns:a16="http://schemas.microsoft.com/office/drawing/2014/main" id="{492CDDB1-84B8-C404-4C39-20FFD2DFFE42}"/>
                  </a:ext>
                </a:extLst>
              </p:cNvPr>
              <p:cNvSpPr>
                <a:spLocks noChangeArrowheads="1"/>
              </p:cNvSpPr>
              <p:nvPr/>
            </p:nvSpPr>
            <p:spPr bwMode="auto">
              <a:xfrm>
                <a:off x="6881" y="2253"/>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2" name="Rectangle 81">
                <a:extLst>
                  <a:ext uri="{FF2B5EF4-FFF2-40B4-BE49-F238E27FC236}">
                    <a16:creationId xmlns:a16="http://schemas.microsoft.com/office/drawing/2014/main" id="{87617F7C-FD6B-0BA2-C911-369FF8E28B85}"/>
                  </a:ext>
                </a:extLst>
              </p:cNvPr>
              <p:cNvSpPr>
                <a:spLocks noChangeArrowheads="1"/>
              </p:cNvSpPr>
              <p:nvPr/>
            </p:nvSpPr>
            <p:spPr bwMode="auto">
              <a:xfrm>
                <a:off x="3303" y="224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3" name="Rectangle 82">
                <a:extLst>
                  <a:ext uri="{FF2B5EF4-FFF2-40B4-BE49-F238E27FC236}">
                    <a16:creationId xmlns:a16="http://schemas.microsoft.com/office/drawing/2014/main" id="{79743988-C3E8-63DF-298C-A1E575BFC1BE}"/>
                  </a:ext>
                </a:extLst>
              </p:cNvPr>
              <p:cNvSpPr>
                <a:spLocks noChangeArrowheads="1"/>
              </p:cNvSpPr>
              <p:nvPr/>
            </p:nvSpPr>
            <p:spPr bwMode="auto">
              <a:xfrm>
                <a:off x="3306" y="2247"/>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4" name="Rectangle 83">
                <a:extLst>
                  <a:ext uri="{FF2B5EF4-FFF2-40B4-BE49-F238E27FC236}">
                    <a16:creationId xmlns:a16="http://schemas.microsoft.com/office/drawing/2014/main" id="{5869F1A3-A7B7-72D2-CC9D-E8BFD6F1BF31}"/>
                  </a:ext>
                </a:extLst>
              </p:cNvPr>
              <p:cNvSpPr>
                <a:spLocks noChangeArrowheads="1"/>
              </p:cNvSpPr>
              <p:nvPr/>
            </p:nvSpPr>
            <p:spPr bwMode="auto">
              <a:xfrm>
                <a:off x="4653" y="2247"/>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5" name="Rectangle 84">
                <a:extLst>
                  <a:ext uri="{FF2B5EF4-FFF2-40B4-BE49-F238E27FC236}">
                    <a16:creationId xmlns:a16="http://schemas.microsoft.com/office/drawing/2014/main" id="{00B24613-A60D-BDF3-074D-B49F3D2FEDC1}"/>
                  </a:ext>
                </a:extLst>
              </p:cNvPr>
              <p:cNvSpPr>
                <a:spLocks noChangeArrowheads="1"/>
              </p:cNvSpPr>
              <p:nvPr/>
            </p:nvSpPr>
            <p:spPr bwMode="auto">
              <a:xfrm>
                <a:off x="4657" y="2247"/>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6" name="Rectangle 85">
                <a:extLst>
                  <a:ext uri="{FF2B5EF4-FFF2-40B4-BE49-F238E27FC236}">
                    <a16:creationId xmlns:a16="http://schemas.microsoft.com/office/drawing/2014/main" id="{D0AD433F-DF02-F654-7E56-1A16D6DA4EE7}"/>
                  </a:ext>
                </a:extLst>
              </p:cNvPr>
              <p:cNvSpPr>
                <a:spLocks noChangeArrowheads="1"/>
              </p:cNvSpPr>
              <p:nvPr/>
            </p:nvSpPr>
            <p:spPr bwMode="auto">
              <a:xfrm>
                <a:off x="6000" y="2247"/>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7" name="Rectangle 86">
                <a:extLst>
                  <a:ext uri="{FF2B5EF4-FFF2-40B4-BE49-F238E27FC236}">
                    <a16:creationId xmlns:a16="http://schemas.microsoft.com/office/drawing/2014/main" id="{5DAC945C-6762-6FDC-A7D2-36D6D2F11E16}"/>
                  </a:ext>
                </a:extLst>
              </p:cNvPr>
              <p:cNvSpPr>
                <a:spLocks noChangeArrowheads="1"/>
              </p:cNvSpPr>
              <p:nvPr/>
            </p:nvSpPr>
            <p:spPr bwMode="auto">
              <a:xfrm>
                <a:off x="6004" y="2247"/>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8" name="Rectangle 87">
                <a:extLst>
                  <a:ext uri="{FF2B5EF4-FFF2-40B4-BE49-F238E27FC236}">
                    <a16:creationId xmlns:a16="http://schemas.microsoft.com/office/drawing/2014/main" id="{C7A8496E-10DA-3A33-810E-0B39C45165FB}"/>
                  </a:ext>
                </a:extLst>
              </p:cNvPr>
              <p:cNvSpPr>
                <a:spLocks noChangeArrowheads="1"/>
              </p:cNvSpPr>
              <p:nvPr/>
            </p:nvSpPr>
            <p:spPr bwMode="auto">
              <a:xfrm>
                <a:off x="7347" y="2247"/>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9" name="Rectangle 88">
                <a:extLst>
                  <a:ext uri="{FF2B5EF4-FFF2-40B4-BE49-F238E27FC236}">
                    <a16:creationId xmlns:a16="http://schemas.microsoft.com/office/drawing/2014/main" id="{3D3B7F49-C9C9-10A2-4E8B-AB02386BA4DA}"/>
                  </a:ext>
                </a:extLst>
              </p:cNvPr>
              <p:cNvSpPr>
                <a:spLocks noChangeArrowheads="1"/>
              </p:cNvSpPr>
              <p:nvPr/>
            </p:nvSpPr>
            <p:spPr bwMode="auto">
              <a:xfrm>
                <a:off x="3303" y="2250"/>
                <a:ext cx="3" cy="1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0" name="Rectangle 89">
                <a:extLst>
                  <a:ext uri="{FF2B5EF4-FFF2-40B4-BE49-F238E27FC236}">
                    <a16:creationId xmlns:a16="http://schemas.microsoft.com/office/drawing/2014/main" id="{49F7724F-9129-A5D1-4EC2-50F9D737DF05}"/>
                  </a:ext>
                </a:extLst>
              </p:cNvPr>
              <p:cNvSpPr>
                <a:spLocks noChangeArrowheads="1"/>
              </p:cNvSpPr>
              <p:nvPr/>
            </p:nvSpPr>
            <p:spPr bwMode="auto">
              <a:xfrm>
                <a:off x="4653" y="2250"/>
                <a:ext cx="4" cy="1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1" name="Rectangle 90">
                <a:extLst>
                  <a:ext uri="{FF2B5EF4-FFF2-40B4-BE49-F238E27FC236}">
                    <a16:creationId xmlns:a16="http://schemas.microsoft.com/office/drawing/2014/main" id="{378D7C6A-61B3-6FFE-73B5-2FFB05AE2D81}"/>
                  </a:ext>
                </a:extLst>
              </p:cNvPr>
              <p:cNvSpPr>
                <a:spLocks noChangeArrowheads="1"/>
              </p:cNvSpPr>
              <p:nvPr/>
            </p:nvSpPr>
            <p:spPr bwMode="auto">
              <a:xfrm>
                <a:off x="6000" y="2250"/>
                <a:ext cx="4" cy="1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2" name="Rectangle 91">
                <a:extLst>
                  <a:ext uri="{FF2B5EF4-FFF2-40B4-BE49-F238E27FC236}">
                    <a16:creationId xmlns:a16="http://schemas.microsoft.com/office/drawing/2014/main" id="{6A5C8314-6027-568B-276C-1CE50AC1FD6F}"/>
                  </a:ext>
                </a:extLst>
              </p:cNvPr>
              <p:cNvSpPr>
                <a:spLocks noChangeArrowheads="1"/>
              </p:cNvSpPr>
              <p:nvPr/>
            </p:nvSpPr>
            <p:spPr bwMode="auto">
              <a:xfrm>
                <a:off x="7347" y="2250"/>
                <a:ext cx="4" cy="1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3" name="Rectangle 92">
                <a:extLst>
                  <a:ext uri="{FF2B5EF4-FFF2-40B4-BE49-F238E27FC236}">
                    <a16:creationId xmlns:a16="http://schemas.microsoft.com/office/drawing/2014/main" id="{F9D648EC-92E6-90AA-CAF6-DD7163F84CFB}"/>
                  </a:ext>
                </a:extLst>
              </p:cNvPr>
              <p:cNvSpPr>
                <a:spLocks noChangeArrowheads="1"/>
              </p:cNvSpPr>
              <p:nvPr/>
            </p:nvSpPr>
            <p:spPr bwMode="auto">
              <a:xfrm>
                <a:off x="3354" y="2392"/>
                <a:ext cx="58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Car fuel use</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4" name="Rectangle 93">
                <a:extLst>
                  <a:ext uri="{FF2B5EF4-FFF2-40B4-BE49-F238E27FC236}">
                    <a16:creationId xmlns:a16="http://schemas.microsoft.com/office/drawing/2014/main" id="{FBA1B36F-061F-152D-8366-F01EDC3B8B38}"/>
                  </a:ext>
                </a:extLst>
              </p:cNvPr>
              <p:cNvSpPr>
                <a:spLocks noChangeArrowheads="1"/>
              </p:cNvSpPr>
              <p:nvPr/>
            </p:nvSpPr>
            <p:spPr bwMode="auto">
              <a:xfrm>
                <a:off x="3885" y="239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5" name="Rectangle 94">
                <a:extLst>
                  <a:ext uri="{FF2B5EF4-FFF2-40B4-BE49-F238E27FC236}">
                    <a16:creationId xmlns:a16="http://schemas.microsoft.com/office/drawing/2014/main" id="{C9A7A97F-9356-CAC6-A053-C204C5185985}"/>
                  </a:ext>
                </a:extLst>
              </p:cNvPr>
              <p:cNvSpPr>
                <a:spLocks noChangeArrowheads="1"/>
              </p:cNvSpPr>
              <p:nvPr/>
            </p:nvSpPr>
            <p:spPr bwMode="auto">
              <a:xfrm>
                <a:off x="5036" y="2392"/>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6" name="Rectangle 95">
                <a:extLst>
                  <a:ext uri="{FF2B5EF4-FFF2-40B4-BE49-F238E27FC236}">
                    <a16:creationId xmlns:a16="http://schemas.microsoft.com/office/drawing/2014/main" id="{0D9E15C4-CB8A-FB46-C9B7-D28985C039FE}"/>
                  </a:ext>
                </a:extLst>
              </p:cNvPr>
              <p:cNvSpPr>
                <a:spLocks noChangeArrowheads="1"/>
              </p:cNvSpPr>
              <p:nvPr/>
            </p:nvSpPr>
            <p:spPr bwMode="auto">
              <a:xfrm>
                <a:off x="5068" y="2392"/>
                <a:ext cx="3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0.25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7" name="Rectangle 96">
                <a:extLst>
                  <a:ext uri="{FF2B5EF4-FFF2-40B4-BE49-F238E27FC236}">
                    <a16:creationId xmlns:a16="http://schemas.microsoft.com/office/drawing/2014/main" id="{C688AF0E-8C13-AF30-AD2A-554587B567C9}"/>
                  </a:ext>
                </a:extLst>
              </p:cNvPr>
              <p:cNvSpPr>
                <a:spLocks noChangeArrowheads="1"/>
              </p:cNvSpPr>
              <p:nvPr/>
            </p:nvSpPr>
            <p:spPr bwMode="auto">
              <a:xfrm>
                <a:off x="5399" y="2392"/>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8" name="Rectangle 97">
                <a:extLst>
                  <a:ext uri="{FF2B5EF4-FFF2-40B4-BE49-F238E27FC236}">
                    <a16:creationId xmlns:a16="http://schemas.microsoft.com/office/drawing/2014/main" id="{0D4499C8-7A41-BD99-DA1C-BC41B44C3DB7}"/>
                  </a:ext>
                </a:extLst>
              </p:cNvPr>
              <p:cNvSpPr>
                <a:spLocks noChangeArrowheads="1"/>
              </p:cNvSpPr>
              <p:nvPr/>
            </p:nvSpPr>
            <p:spPr bwMode="auto">
              <a:xfrm>
                <a:off x="5431" y="2392"/>
                <a:ext cx="24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0.35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9" name="Rectangle 98">
                <a:extLst>
                  <a:ext uri="{FF2B5EF4-FFF2-40B4-BE49-F238E27FC236}">
                    <a16:creationId xmlns:a16="http://schemas.microsoft.com/office/drawing/2014/main" id="{657C5338-283B-9FCA-4328-D0E4B0F428D7}"/>
                  </a:ext>
                </a:extLst>
              </p:cNvPr>
              <p:cNvSpPr>
                <a:spLocks noChangeArrowheads="1"/>
              </p:cNvSpPr>
              <p:nvPr/>
            </p:nvSpPr>
            <p:spPr bwMode="auto">
              <a:xfrm>
                <a:off x="5621" y="239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0" name="Rectangle 99">
                <a:extLst>
                  <a:ext uri="{FF2B5EF4-FFF2-40B4-BE49-F238E27FC236}">
                    <a16:creationId xmlns:a16="http://schemas.microsoft.com/office/drawing/2014/main" id="{4AF8BFD9-E20B-E9D5-2586-1E7BD2DBB08C}"/>
                  </a:ext>
                </a:extLst>
              </p:cNvPr>
              <p:cNvSpPr>
                <a:spLocks noChangeArrowheads="1"/>
              </p:cNvSpPr>
              <p:nvPr/>
            </p:nvSpPr>
            <p:spPr bwMode="auto">
              <a:xfrm>
                <a:off x="6438" y="2392"/>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1" name="Rectangle 100">
                <a:extLst>
                  <a:ext uri="{FF2B5EF4-FFF2-40B4-BE49-F238E27FC236}">
                    <a16:creationId xmlns:a16="http://schemas.microsoft.com/office/drawing/2014/main" id="{D7E1C995-3A9D-A8C2-C13F-BEFBEA92638C}"/>
                  </a:ext>
                </a:extLst>
              </p:cNvPr>
              <p:cNvSpPr>
                <a:spLocks noChangeArrowheads="1"/>
              </p:cNvSpPr>
              <p:nvPr/>
            </p:nvSpPr>
            <p:spPr bwMode="auto">
              <a:xfrm>
                <a:off x="6470" y="2392"/>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0.6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2" name="Rectangle 101">
                <a:extLst>
                  <a:ext uri="{FF2B5EF4-FFF2-40B4-BE49-F238E27FC236}">
                    <a16:creationId xmlns:a16="http://schemas.microsoft.com/office/drawing/2014/main" id="{A9CDA31B-0E66-C005-F2E3-F20AFDC50B65}"/>
                  </a:ext>
                </a:extLst>
              </p:cNvPr>
              <p:cNvSpPr>
                <a:spLocks noChangeArrowheads="1"/>
              </p:cNvSpPr>
              <p:nvPr/>
            </p:nvSpPr>
            <p:spPr bwMode="auto">
              <a:xfrm>
                <a:off x="6746" y="2392"/>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3" name="Rectangle 102">
                <a:extLst>
                  <a:ext uri="{FF2B5EF4-FFF2-40B4-BE49-F238E27FC236}">
                    <a16:creationId xmlns:a16="http://schemas.microsoft.com/office/drawing/2014/main" id="{B365F5BC-FC23-0AD1-5789-6E3DBCB69009}"/>
                  </a:ext>
                </a:extLst>
              </p:cNvPr>
              <p:cNvSpPr>
                <a:spLocks noChangeArrowheads="1"/>
              </p:cNvSpPr>
              <p:nvPr/>
            </p:nvSpPr>
            <p:spPr bwMode="auto">
              <a:xfrm>
                <a:off x="6778" y="2392"/>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0.8</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4" name="Rectangle 103">
                <a:extLst>
                  <a:ext uri="{FF2B5EF4-FFF2-40B4-BE49-F238E27FC236}">
                    <a16:creationId xmlns:a16="http://schemas.microsoft.com/office/drawing/2014/main" id="{EBB5A598-7A2E-AD7F-2B2B-D238900C14B9}"/>
                  </a:ext>
                </a:extLst>
              </p:cNvPr>
              <p:cNvSpPr>
                <a:spLocks noChangeArrowheads="1"/>
              </p:cNvSpPr>
              <p:nvPr/>
            </p:nvSpPr>
            <p:spPr bwMode="auto">
              <a:xfrm>
                <a:off x="6913" y="239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5" name="Rectangle 104">
                <a:extLst>
                  <a:ext uri="{FF2B5EF4-FFF2-40B4-BE49-F238E27FC236}">
                    <a16:creationId xmlns:a16="http://schemas.microsoft.com/office/drawing/2014/main" id="{B02A3F05-2CE2-A997-EB49-6622A91F65D5}"/>
                  </a:ext>
                </a:extLst>
              </p:cNvPr>
              <p:cNvSpPr>
                <a:spLocks noChangeArrowheads="1"/>
              </p:cNvSpPr>
              <p:nvPr/>
            </p:nvSpPr>
            <p:spPr bwMode="auto">
              <a:xfrm>
                <a:off x="3303" y="238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6" name="Rectangle 105">
                <a:extLst>
                  <a:ext uri="{FF2B5EF4-FFF2-40B4-BE49-F238E27FC236}">
                    <a16:creationId xmlns:a16="http://schemas.microsoft.com/office/drawing/2014/main" id="{21CCF990-D20B-7FDE-E84C-8515E39A8B60}"/>
                  </a:ext>
                </a:extLst>
              </p:cNvPr>
              <p:cNvSpPr>
                <a:spLocks noChangeArrowheads="1"/>
              </p:cNvSpPr>
              <p:nvPr/>
            </p:nvSpPr>
            <p:spPr bwMode="auto">
              <a:xfrm>
                <a:off x="3306" y="2383"/>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7" name="Rectangle 106">
                <a:extLst>
                  <a:ext uri="{FF2B5EF4-FFF2-40B4-BE49-F238E27FC236}">
                    <a16:creationId xmlns:a16="http://schemas.microsoft.com/office/drawing/2014/main" id="{5E655F39-B417-A866-5546-4E350476351A}"/>
                  </a:ext>
                </a:extLst>
              </p:cNvPr>
              <p:cNvSpPr>
                <a:spLocks noChangeArrowheads="1"/>
              </p:cNvSpPr>
              <p:nvPr/>
            </p:nvSpPr>
            <p:spPr bwMode="auto">
              <a:xfrm>
                <a:off x="4653" y="238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8" name="Rectangle 107">
                <a:extLst>
                  <a:ext uri="{FF2B5EF4-FFF2-40B4-BE49-F238E27FC236}">
                    <a16:creationId xmlns:a16="http://schemas.microsoft.com/office/drawing/2014/main" id="{FD9C6159-B77E-54BF-40C1-A973FE127765}"/>
                  </a:ext>
                </a:extLst>
              </p:cNvPr>
              <p:cNvSpPr>
                <a:spLocks noChangeArrowheads="1"/>
              </p:cNvSpPr>
              <p:nvPr/>
            </p:nvSpPr>
            <p:spPr bwMode="auto">
              <a:xfrm>
                <a:off x="4657" y="2383"/>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9" name="Rectangle 108">
                <a:extLst>
                  <a:ext uri="{FF2B5EF4-FFF2-40B4-BE49-F238E27FC236}">
                    <a16:creationId xmlns:a16="http://schemas.microsoft.com/office/drawing/2014/main" id="{EF9D5195-6C17-477A-C264-9ABA4EC049DA}"/>
                  </a:ext>
                </a:extLst>
              </p:cNvPr>
              <p:cNvSpPr>
                <a:spLocks noChangeArrowheads="1"/>
              </p:cNvSpPr>
              <p:nvPr/>
            </p:nvSpPr>
            <p:spPr bwMode="auto">
              <a:xfrm>
                <a:off x="6000" y="238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0" name="Rectangle 109">
                <a:extLst>
                  <a:ext uri="{FF2B5EF4-FFF2-40B4-BE49-F238E27FC236}">
                    <a16:creationId xmlns:a16="http://schemas.microsoft.com/office/drawing/2014/main" id="{11055D78-1A99-00BA-58C2-F53AF6A0599F}"/>
                  </a:ext>
                </a:extLst>
              </p:cNvPr>
              <p:cNvSpPr>
                <a:spLocks noChangeArrowheads="1"/>
              </p:cNvSpPr>
              <p:nvPr/>
            </p:nvSpPr>
            <p:spPr bwMode="auto">
              <a:xfrm>
                <a:off x="6004" y="2383"/>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1" name="Rectangle 110">
                <a:extLst>
                  <a:ext uri="{FF2B5EF4-FFF2-40B4-BE49-F238E27FC236}">
                    <a16:creationId xmlns:a16="http://schemas.microsoft.com/office/drawing/2014/main" id="{122C20FC-D713-6770-2292-26B35499B09A}"/>
                  </a:ext>
                </a:extLst>
              </p:cNvPr>
              <p:cNvSpPr>
                <a:spLocks noChangeArrowheads="1"/>
              </p:cNvSpPr>
              <p:nvPr/>
            </p:nvSpPr>
            <p:spPr bwMode="auto">
              <a:xfrm>
                <a:off x="7347" y="238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2" name="Rectangle 111">
                <a:extLst>
                  <a:ext uri="{FF2B5EF4-FFF2-40B4-BE49-F238E27FC236}">
                    <a16:creationId xmlns:a16="http://schemas.microsoft.com/office/drawing/2014/main" id="{7E1C6EA4-F7F3-1ABA-7DF5-DF59E37D8AD6}"/>
                  </a:ext>
                </a:extLst>
              </p:cNvPr>
              <p:cNvSpPr>
                <a:spLocks noChangeArrowheads="1"/>
              </p:cNvSpPr>
              <p:nvPr/>
            </p:nvSpPr>
            <p:spPr bwMode="auto">
              <a:xfrm>
                <a:off x="3303" y="2386"/>
                <a:ext cx="3"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3" name="Rectangle 112">
                <a:extLst>
                  <a:ext uri="{FF2B5EF4-FFF2-40B4-BE49-F238E27FC236}">
                    <a16:creationId xmlns:a16="http://schemas.microsoft.com/office/drawing/2014/main" id="{445A5BC9-ED38-C14E-BF3C-59571DE29034}"/>
                  </a:ext>
                </a:extLst>
              </p:cNvPr>
              <p:cNvSpPr>
                <a:spLocks noChangeArrowheads="1"/>
              </p:cNvSpPr>
              <p:nvPr/>
            </p:nvSpPr>
            <p:spPr bwMode="auto">
              <a:xfrm>
                <a:off x="3303" y="252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4" name="Rectangle 113">
                <a:extLst>
                  <a:ext uri="{FF2B5EF4-FFF2-40B4-BE49-F238E27FC236}">
                    <a16:creationId xmlns:a16="http://schemas.microsoft.com/office/drawing/2014/main" id="{ABCC77F5-EACE-7CA4-7FD8-2B1CA6580B04}"/>
                  </a:ext>
                </a:extLst>
              </p:cNvPr>
              <p:cNvSpPr>
                <a:spLocks noChangeArrowheads="1"/>
              </p:cNvSpPr>
              <p:nvPr/>
            </p:nvSpPr>
            <p:spPr bwMode="auto">
              <a:xfrm>
                <a:off x="3303" y="252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5" name="Rectangle 114">
                <a:extLst>
                  <a:ext uri="{FF2B5EF4-FFF2-40B4-BE49-F238E27FC236}">
                    <a16:creationId xmlns:a16="http://schemas.microsoft.com/office/drawing/2014/main" id="{09CDB3CC-315A-CA96-5511-290A03802578}"/>
                  </a:ext>
                </a:extLst>
              </p:cNvPr>
              <p:cNvSpPr>
                <a:spLocks noChangeArrowheads="1"/>
              </p:cNvSpPr>
              <p:nvPr/>
            </p:nvSpPr>
            <p:spPr bwMode="auto">
              <a:xfrm>
                <a:off x="3306" y="2525"/>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6" name="Rectangle 115">
                <a:extLst>
                  <a:ext uri="{FF2B5EF4-FFF2-40B4-BE49-F238E27FC236}">
                    <a16:creationId xmlns:a16="http://schemas.microsoft.com/office/drawing/2014/main" id="{3082C1B3-CEC4-7DFF-E438-083F9226DBE8}"/>
                  </a:ext>
                </a:extLst>
              </p:cNvPr>
              <p:cNvSpPr>
                <a:spLocks noChangeArrowheads="1"/>
              </p:cNvSpPr>
              <p:nvPr/>
            </p:nvSpPr>
            <p:spPr bwMode="auto">
              <a:xfrm>
                <a:off x="4653" y="2386"/>
                <a:ext cx="4"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7" name="Rectangle 116">
                <a:extLst>
                  <a:ext uri="{FF2B5EF4-FFF2-40B4-BE49-F238E27FC236}">
                    <a16:creationId xmlns:a16="http://schemas.microsoft.com/office/drawing/2014/main" id="{1F5780CB-A4F9-3CD6-0D34-A80E3C5AC7B6}"/>
                  </a:ext>
                </a:extLst>
              </p:cNvPr>
              <p:cNvSpPr>
                <a:spLocks noChangeArrowheads="1"/>
              </p:cNvSpPr>
              <p:nvPr/>
            </p:nvSpPr>
            <p:spPr bwMode="auto">
              <a:xfrm>
                <a:off x="4653" y="2525"/>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8" name="Rectangle 117">
                <a:extLst>
                  <a:ext uri="{FF2B5EF4-FFF2-40B4-BE49-F238E27FC236}">
                    <a16:creationId xmlns:a16="http://schemas.microsoft.com/office/drawing/2014/main" id="{4FA6F331-AD20-02A0-C5D3-0F9E7D08761C}"/>
                  </a:ext>
                </a:extLst>
              </p:cNvPr>
              <p:cNvSpPr>
                <a:spLocks noChangeArrowheads="1"/>
              </p:cNvSpPr>
              <p:nvPr/>
            </p:nvSpPr>
            <p:spPr bwMode="auto">
              <a:xfrm>
                <a:off x="4657" y="2525"/>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9" name="Rectangle 118">
                <a:extLst>
                  <a:ext uri="{FF2B5EF4-FFF2-40B4-BE49-F238E27FC236}">
                    <a16:creationId xmlns:a16="http://schemas.microsoft.com/office/drawing/2014/main" id="{F0058724-223B-3BB1-899A-91330F62FAE4}"/>
                  </a:ext>
                </a:extLst>
              </p:cNvPr>
              <p:cNvSpPr>
                <a:spLocks noChangeArrowheads="1"/>
              </p:cNvSpPr>
              <p:nvPr/>
            </p:nvSpPr>
            <p:spPr bwMode="auto">
              <a:xfrm>
                <a:off x="6000" y="2386"/>
                <a:ext cx="4"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0" name="Rectangle 119">
                <a:extLst>
                  <a:ext uri="{FF2B5EF4-FFF2-40B4-BE49-F238E27FC236}">
                    <a16:creationId xmlns:a16="http://schemas.microsoft.com/office/drawing/2014/main" id="{090ADDD1-DC87-AAA5-D9FE-87DE4B9EA9C2}"/>
                  </a:ext>
                </a:extLst>
              </p:cNvPr>
              <p:cNvSpPr>
                <a:spLocks noChangeArrowheads="1"/>
              </p:cNvSpPr>
              <p:nvPr/>
            </p:nvSpPr>
            <p:spPr bwMode="auto">
              <a:xfrm>
                <a:off x="6000" y="2525"/>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1" name="Rectangle 120">
                <a:extLst>
                  <a:ext uri="{FF2B5EF4-FFF2-40B4-BE49-F238E27FC236}">
                    <a16:creationId xmlns:a16="http://schemas.microsoft.com/office/drawing/2014/main" id="{650304B5-6B6B-238E-7FC3-05A4269965B9}"/>
                  </a:ext>
                </a:extLst>
              </p:cNvPr>
              <p:cNvSpPr>
                <a:spLocks noChangeArrowheads="1"/>
              </p:cNvSpPr>
              <p:nvPr/>
            </p:nvSpPr>
            <p:spPr bwMode="auto">
              <a:xfrm>
                <a:off x="6004" y="2525"/>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2" name="Rectangle 121">
                <a:extLst>
                  <a:ext uri="{FF2B5EF4-FFF2-40B4-BE49-F238E27FC236}">
                    <a16:creationId xmlns:a16="http://schemas.microsoft.com/office/drawing/2014/main" id="{138D2291-F0A1-20F1-78C0-3FD79DD5A62F}"/>
                  </a:ext>
                </a:extLst>
              </p:cNvPr>
              <p:cNvSpPr>
                <a:spLocks noChangeArrowheads="1"/>
              </p:cNvSpPr>
              <p:nvPr/>
            </p:nvSpPr>
            <p:spPr bwMode="auto">
              <a:xfrm>
                <a:off x="7347" y="2386"/>
                <a:ext cx="4"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3" name="Rectangle 122">
                <a:extLst>
                  <a:ext uri="{FF2B5EF4-FFF2-40B4-BE49-F238E27FC236}">
                    <a16:creationId xmlns:a16="http://schemas.microsoft.com/office/drawing/2014/main" id="{DC20082A-F9FE-B46D-75A2-68707AA4B0D9}"/>
                  </a:ext>
                </a:extLst>
              </p:cNvPr>
              <p:cNvSpPr>
                <a:spLocks noChangeArrowheads="1"/>
              </p:cNvSpPr>
              <p:nvPr/>
            </p:nvSpPr>
            <p:spPr bwMode="auto">
              <a:xfrm>
                <a:off x="7347" y="2525"/>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4" name="Rectangle 123">
                <a:extLst>
                  <a:ext uri="{FF2B5EF4-FFF2-40B4-BE49-F238E27FC236}">
                    <a16:creationId xmlns:a16="http://schemas.microsoft.com/office/drawing/2014/main" id="{0CC7EA8F-2E5D-2686-A73F-EA5355DEDD68}"/>
                  </a:ext>
                </a:extLst>
              </p:cNvPr>
              <p:cNvSpPr>
                <a:spLocks noChangeArrowheads="1"/>
              </p:cNvSpPr>
              <p:nvPr/>
            </p:nvSpPr>
            <p:spPr bwMode="auto">
              <a:xfrm>
                <a:off x="7347" y="2525"/>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5" name="Rectangle 124">
                <a:extLst>
                  <a:ext uri="{FF2B5EF4-FFF2-40B4-BE49-F238E27FC236}">
                    <a16:creationId xmlns:a16="http://schemas.microsoft.com/office/drawing/2014/main" id="{24E10CBB-9AA9-3E69-D47F-FC1BBDEDE83A}"/>
                  </a:ext>
                </a:extLst>
              </p:cNvPr>
              <p:cNvSpPr>
                <a:spLocks noChangeArrowheads="1"/>
              </p:cNvSpPr>
              <p:nvPr/>
            </p:nvSpPr>
            <p:spPr bwMode="auto">
              <a:xfrm>
                <a:off x="3303" y="2531"/>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8" name="Rectangle 127">
                <a:extLst>
                  <a:ext uri="{FF2B5EF4-FFF2-40B4-BE49-F238E27FC236}">
                    <a16:creationId xmlns:a16="http://schemas.microsoft.com/office/drawing/2014/main" id="{99B14108-9926-9FA7-A2C7-F419AC07B836}"/>
                  </a:ext>
                </a:extLst>
              </p:cNvPr>
              <p:cNvSpPr>
                <a:spLocks noChangeArrowheads="1"/>
              </p:cNvSpPr>
              <p:nvPr/>
            </p:nvSpPr>
            <p:spPr bwMode="auto">
              <a:xfrm>
                <a:off x="4793" y="2621"/>
                <a:ext cx="119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Indicative</a:t>
                </a: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fare</a:t>
                </a:r>
                <a:r>
                  <a:rPr kumimoji="0" lang="nl-NL" altLang="nl-NL" sz="1300" b="0" i="0" u="none" strike="noStrike" cap="none" normalizeH="0" baseline="0" dirty="0">
                    <a:ln>
                      <a:noFill/>
                    </a:ln>
                    <a:solidFill>
                      <a:srgbClr val="000000"/>
                    </a:solidFill>
                    <a:effectLst/>
                    <a:latin typeface="Arial" panose="020B0604020202020204" pitchFamily="34" charset="0"/>
                  </a:rPr>
                  <a:t> </a:t>
                </a:r>
                <a:r>
                  <a:rPr kumimoji="0" lang="nl-NL" altLang="nl-NL" sz="1300" b="0" i="0" u="none" strike="noStrike" cap="none" normalizeH="0" baseline="0" dirty="0" err="1">
                    <a:ln>
                      <a:noFill/>
                    </a:ln>
                    <a:solidFill>
                      <a:srgbClr val="000000"/>
                    </a:solidFill>
                    <a:effectLst/>
                    <a:latin typeface="Arial" panose="020B0604020202020204" pitchFamily="34" charset="0"/>
                  </a:rPr>
                  <a:t>elasticities</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61" name="Rectangle 130">
                <a:extLst>
                  <a:ext uri="{FF2B5EF4-FFF2-40B4-BE49-F238E27FC236}">
                    <a16:creationId xmlns:a16="http://schemas.microsoft.com/office/drawing/2014/main" id="{4BCE6975-9787-7ACF-2F9C-28690449B51B}"/>
                  </a:ext>
                </a:extLst>
              </p:cNvPr>
              <p:cNvSpPr>
                <a:spLocks noChangeArrowheads="1"/>
              </p:cNvSpPr>
              <p:nvPr/>
            </p:nvSpPr>
            <p:spPr bwMode="auto">
              <a:xfrm>
                <a:off x="6094" y="2663"/>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2" name="Rectangle 131">
                <a:extLst>
                  <a:ext uri="{FF2B5EF4-FFF2-40B4-BE49-F238E27FC236}">
                    <a16:creationId xmlns:a16="http://schemas.microsoft.com/office/drawing/2014/main" id="{FEB200FC-9551-BFA4-E6E5-22E5F8791CC5}"/>
                  </a:ext>
                </a:extLst>
              </p:cNvPr>
              <p:cNvSpPr>
                <a:spLocks noChangeArrowheads="1"/>
              </p:cNvSpPr>
              <p:nvPr/>
            </p:nvSpPr>
            <p:spPr bwMode="auto">
              <a:xfrm>
                <a:off x="3354" y="280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3" name="Rectangle 132">
                <a:extLst>
                  <a:ext uri="{FF2B5EF4-FFF2-40B4-BE49-F238E27FC236}">
                    <a16:creationId xmlns:a16="http://schemas.microsoft.com/office/drawing/2014/main" id="{898AE155-A4EA-9F63-6D1E-BEA7E61FDE8B}"/>
                  </a:ext>
                </a:extLst>
              </p:cNvPr>
              <p:cNvSpPr>
                <a:spLocks noChangeArrowheads="1"/>
              </p:cNvSpPr>
              <p:nvPr/>
            </p:nvSpPr>
            <p:spPr bwMode="auto">
              <a:xfrm>
                <a:off x="4862" y="2802"/>
                <a:ext cx="96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Short term (one year</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4" name="Rectangle 133">
                <a:extLst>
                  <a:ext uri="{FF2B5EF4-FFF2-40B4-BE49-F238E27FC236}">
                    <a16:creationId xmlns:a16="http://schemas.microsoft.com/office/drawing/2014/main" id="{8FADD5E2-14FE-486B-F186-0E8B91735E8A}"/>
                  </a:ext>
                </a:extLst>
              </p:cNvPr>
              <p:cNvSpPr>
                <a:spLocks noChangeArrowheads="1"/>
              </p:cNvSpPr>
              <p:nvPr/>
            </p:nvSpPr>
            <p:spPr bwMode="auto">
              <a:xfrm>
                <a:off x="5766" y="2802"/>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5" name="Rectangle 134">
                <a:extLst>
                  <a:ext uri="{FF2B5EF4-FFF2-40B4-BE49-F238E27FC236}">
                    <a16:creationId xmlns:a16="http://schemas.microsoft.com/office/drawing/2014/main" id="{99E26F03-4FD5-9E37-9DE9-FD2E1C47E277}"/>
                  </a:ext>
                </a:extLst>
              </p:cNvPr>
              <p:cNvSpPr>
                <a:spLocks noChangeArrowheads="1"/>
              </p:cNvSpPr>
              <p:nvPr/>
            </p:nvSpPr>
            <p:spPr bwMode="auto">
              <a:xfrm>
                <a:off x="5795" y="280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6" name="Rectangle 135">
                <a:extLst>
                  <a:ext uri="{FF2B5EF4-FFF2-40B4-BE49-F238E27FC236}">
                    <a16:creationId xmlns:a16="http://schemas.microsoft.com/office/drawing/2014/main" id="{AB1D3478-C9E8-1108-35EE-B98D95F137D7}"/>
                  </a:ext>
                </a:extLst>
              </p:cNvPr>
              <p:cNvSpPr>
                <a:spLocks noChangeArrowheads="1"/>
              </p:cNvSpPr>
              <p:nvPr/>
            </p:nvSpPr>
            <p:spPr bwMode="auto">
              <a:xfrm>
                <a:off x="6043" y="2809"/>
                <a:ext cx="131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rgbClr val="000000"/>
                    </a:solidFill>
                    <a:effectLst/>
                    <a:latin typeface="Arial" panose="020B0604020202020204" pitchFamily="34" charset="0"/>
                  </a:rPr>
                  <a:t>Long term (five </a:t>
                </a:r>
                <a:r>
                  <a:rPr kumimoji="0" lang="nl-NL" altLang="nl-NL" sz="1300" b="0" i="0" u="none" strike="noStrike" cap="none" normalizeH="0" baseline="0" dirty="0" err="1">
                    <a:ln>
                      <a:noFill/>
                    </a:ln>
                    <a:solidFill>
                      <a:srgbClr val="000000"/>
                    </a:solidFill>
                    <a:effectLst/>
                    <a:latin typeface="Arial" panose="020B0604020202020204" pitchFamily="34" charset="0"/>
                  </a:rPr>
                  <a:t>to</a:t>
                </a:r>
                <a:r>
                  <a:rPr kumimoji="0" lang="nl-NL" altLang="nl-NL" sz="1300" b="0" i="0" u="none" strike="noStrike" cap="none" normalizeH="0" baseline="0" dirty="0">
                    <a:ln>
                      <a:noFill/>
                    </a:ln>
                    <a:solidFill>
                      <a:srgbClr val="000000"/>
                    </a:solidFill>
                    <a:effectLst/>
                    <a:latin typeface="Arial" panose="020B0604020202020204" pitchFamily="34" charset="0"/>
                  </a:rPr>
                  <a:t> ten </a:t>
                </a:r>
                <a:r>
                  <a:rPr kumimoji="0" lang="nl-NL" altLang="nl-NL" sz="1300" b="0" i="0" u="none" strike="noStrike" cap="none" normalizeH="0" baseline="0" dirty="0" err="1">
                    <a:ln>
                      <a:noFill/>
                    </a:ln>
                    <a:solidFill>
                      <a:srgbClr val="000000"/>
                    </a:solidFill>
                    <a:effectLst/>
                    <a:latin typeface="Arial" panose="020B0604020202020204" pitchFamily="34" charset="0"/>
                  </a:rPr>
                  <a:t>years</a:t>
                </a:r>
                <a:r>
                  <a:rPr kumimoji="0" lang="nl-NL" altLang="nl-NL" sz="1300" b="0" i="0" u="none" strike="noStrike" cap="none" normalizeH="0" baseline="0" dirty="0">
                    <a:ln>
                      <a:noFill/>
                    </a:ln>
                    <a:solidFill>
                      <a:srgbClr val="000000"/>
                    </a:solidFill>
                    <a:effectLst/>
                    <a:latin typeface="Arial" panose="020B0604020202020204" pitchFamily="34" charset="0"/>
                  </a:rPr>
                  <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67" name="Rectangle 136">
                <a:extLst>
                  <a:ext uri="{FF2B5EF4-FFF2-40B4-BE49-F238E27FC236}">
                    <a16:creationId xmlns:a16="http://schemas.microsoft.com/office/drawing/2014/main" id="{707E19FB-7AD3-F907-9211-79BB545074CC}"/>
                  </a:ext>
                </a:extLst>
              </p:cNvPr>
              <p:cNvSpPr>
                <a:spLocks noChangeArrowheads="1"/>
              </p:cNvSpPr>
              <p:nvPr/>
            </p:nvSpPr>
            <p:spPr bwMode="auto">
              <a:xfrm>
                <a:off x="7267" y="2802"/>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8" name="Rectangle 137">
                <a:extLst>
                  <a:ext uri="{FF2B5EF4-FFF2-40B4-BE49-F238E27FC236}">
                    <a16:creationId xmlns:a16="http://schemas.microsoft.com/office/drawing/2014/main" id="{E11AFF29-C7CA-B06C-C1D2-DD65391DA1FC}"/>
                  </a:ext>
                </a:extLst>
              </p:cNvPr>
              <p:cNvSpPr>
                <a:spLocks noChangeArrowheads="1"/>
              </p:cNvSpPr>
              <p:nvPr/>
            </p:nvSpPr>
            <p:spPr bwMode="auto">
              <a:xfrm>
                <a:off x="3303" y="27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9" name="Rectangle 138">
                <a:extLst>
                  <a:ext uri="{FF2B5EF4-FFF2-40B4-BE49-F238E27FC236}">
                    <a16:creationId xmlns:a16="http://schemas.microsoft.com/office/drawing/2014/main" id="{9A666BA8-0FB4-D762-BBD5-2163A4EC138A}"/>
                  </a:ext>
                </a:extLst>
              </p:cNvPr>
              <p:cNvSpPr>
                <a:spLocks noChangeArrowheads="1"/>
              </p:cNvSpPr>
              <p:nvPr/>
            </p:nvSpPr>
            <p:spPr bwMode="auto">
              <a:xfrm>
                <a:off x="3303" y="27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0" name="Rectangle 139">
                <a:extLst>
                  <a:ext uri="{FF2B5EF4-FFF2-40B4-BE49-F238E27FC236}">
                    <a16:creationId xmlns:a16="http://schemas.microsoft.com/office/drawing/2014/main" id="{108147F0-3DCE-DEFD-67F7-228B0C81EF06}"/>
                  </a:ext>
                </a:extLst>
              </p:cNvPr>
              <p:cNvSpPr>
                <a:spLocks noChangeArrowheads="1"/>
              </p:cNvSpPr>
              <p:nvPr/>
            </p:nvSpPr>
            <p:spPr bwMode="auto">
              <a:xfrm>
                <a:off x="3306" y="2793"/>
                <a:ext cx="134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1" name="Rectangle 140">
                <a:extLst>
                  <a:ext uri="{FF2B5EF4-FFF2-40B4-BE49-F238E27FC236}">
                    <a16:creationId xmlns:a16="http://schemas.microsoft.com/office/drawing/2014/main" id="{AB1B357D-5E5A-1F82-1892-DBDADF05A387}"/>
                  </a:ext>
                </a:extLst>
              </p:cNvPr>
              <p:cNvSpPr>
                <a:spLocks noChangeArrowheads="1"/>
              </p:cNvSpPr>
              <p:nvPr/>
            </p:nvSpPr>
            <p:spPr bwMode="auto">
              <a:xfrm>
                <a:off x="4650" y="2793"/>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2" name="Rectangle 141">
                <a:extLst>
                  <a:ext uri="{FF2B5EF4-FFF2-40B4-BE49-F238E27FC236}">
                    <a16:creationId xmlns:a16="http://schemas.microsoft.com/office/drawing/2014/main" id="{C1F7FC48-BA30-D2CD-8F1D-9F94B6EA5D5C}"/>
                  </a:ext>
                </a:extLst>
              </p:cNvPr>
              <p:cNvSpPr>
                <a:spLocks noChangeArrowheads="1"/>
              </p:cNvSpPr>
              <p:nvPr/>
            </p:nvSpPr>
            <p:spPr bwMode="auto">
              <a:xfrm>
                <a:off x="4653" y="2793"/>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3" name="Rectangle 142">
                <a:extLst>
                  <a:ext uri="{FF2B5EF4-FFF2-40B4-BE49-F238E27FC236}">
                    <a16:creationId xmlns:a16="http://schemas.microsoft.com/office/drawing/2014/main" id="{2053F749-795E-8FE9-1917-AB34F6915C7E}"/>
                  </a:ext>
                </a:extLst>
              </p:cNvPr>
              <p:cNvSpPr>
                <a:spLocks noChangeArrowheads="1"/>
              </p:cNvSpPr>
              <p:nvPr/>
            </p:nvSpPr>
            <p:spPr bwMode="auto">
              <a:xfrm>
                <a:off x="6000" y="279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4" name="Rectangle 143">
                <a:extLst>
                  <a:ext uri="{FF2B5EF4-FFF2-40B4-BE49-F238E27FC236}">
                    <a16:creationId xmlns:a16="http://schemas.microsoft.com/office/drawing/2014/main" id="{50D8E960-FEE6-25B6-97C5-440DAB0D288A}"/>
                  </a:ext>
                </a:extLst>
              </p:cNvPr>
              <p:cNvSpPr>
                <a:spLocks noChangeArrowheads="1"/>
              </p:cNvSpPr>
              <p:nvPr/>
            </p:nvSpPr>
            <p:spPr bwMode="auto">
              <a:xfrm>
                <a:off x="6004" y="2793"/>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5" name="Rectangle 144">
                <a:extLst>
                  <a:ext uri="{FF2B5EF4-FFF2-40B4-BE49-F238E27FC236}">
                    <a16:creationId xmlns:a16="http://schemas.microsoft.com/office/drawing/2014/main" id="{9FC4657C-F114-01D3-D8A5-A015D6721155}"/>
                  </a:ext>
                </a:extLst>
              </p:cNvPr>
              <p:cNvSpPr>
                <a:spLocks noChangeArrowheads="1"/>
              </p:cNvSpPr>
              <p:nvPr/>
            </p:nvSpPr>
            <p:spPr bwMode="auto">
              <a:xfrm>
                <a:off x="7347" y="279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6" name="Rectangle 145">
                <a:extLst>
                  <a:ext uri="{FF2B5EF4-FFF2-40B4-BE49-F238E27FC236}">
                    <a16:creationId xmlns:a16="http://schemas.microsoft.com/office/drawing/2014/main" id="{878EBCE2-66E8-744E-D0C2-C57745607175}"/>
                  </a:ext>
                </a:extLst>
              </p:cNvPr>
              <p:cNvSpPr>
                <a:spLocks noChangeArrowheads="1"/>
              </p:cNvSpPr>
              <p:nvPr/>
            </p:nvSpPr>
            <p:spPr bwMode="auto">
              <a:xfrm>
                <a:off x="7347" y="2793"/>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7" name="Rectangle 146">
                <a:extLst>
                  <a:ext uri="{FF2B5EF4-FFF2-40B4-BE49-F238E27FC236}">
                    <a16:creationId xmlns:a16="http://schemas.microsoft.com/office/drawing/2014/main" id="{6F77308B-A4A3-528C-E59C-450414A055DE}"/>
                  </a:ext>
                </a:extLst>
              </p:cNvPr>
              <p:cNvSpPr>
                <a:spLocks noChangeArrowheads="1"/>
              </p:cNvSpPr>
              <p:nvPr/>
            </p:nvSpPr>
            <p:spPr bwMode="auto">
              <a:xfrm>
                <a:off x="3303" y="2796"/>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8" name="Rectangle 147">
                <a:extLst>
                  <a:ext uri="{FF2B5EF4-FFF2-40B4-BE49-F238E27FC236}">
                    <a16:creationId xmlns:a16="http://schemas.microsoft.com/office/drawing/2014/main" id="{664665FE-004B-63EE-3D4B-732E073AD2C6}"/>
                  </a:ext>
                </a:extLst>
              </p:cNvPr>
              <p:cNvSpPr>
                <a:spLocks noChangeArrowheads="1"/>
              </p:cNvSpPr>
              <p:nvPr/>
            </p:nvSpPr>
            <p:spPr bwMode="auto">
              <a:xfrm>
                <a:off x="4650" y="2796"/>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9" name="Rectangle 148">
                <a:extLst>
                  <a:ext uri="{FF2B5EF4-FFF2-40B4-BE49-F238E27FC236}">
                    <a16:creationId xmlns:a16="http://schemas.microsoft.com/office/drawing/2014/main" id="{F7C54C05-6EA9-FC4E-579E-F59DB142B283}"/>
                  </a:ext>
                </a:extLst>
              </p:cNvPr>
              <p:cNvSpPr>
                <a:spLocks noChangeArrowheads="1"/>
              </p:cNvSpPr>
              <p:nvPr/>
            </p:nvSpPr>
            <p:spPr bwMode="auto">
              <a:xfrm>
                <a:off x="6000" y="2796"/>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0" name="Rectangle 149">
                <a:extLst>
                  <a:ext uri="{FF2B5EF4-FFF2-40B4-BE49-F238E27FC236}">
                    <a16:creationId xmlns:a16="http://schemas.microsoft.com/office/drawing/2014/main" id="{0294C819-F4C7-FFBC-3D6B-B6F918DFDF88}"/>
                  </a:ext>
                </a:extLst>
              </p:cNvPr>
              <p:cNvSpPr>
                <a:spLocks noChangeArrowheads="1"/>
              </p:cNvSpPr>
              <p:nvPr/>
            </p:nvSpPr>
            <p:spPr bwMode="auto">
              <a:xfrm>
                <a:off x="7347" y="2796"/>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1" name="Rectangle 150">
                <a:extLst>
                  <a:ext uri="{FF2B5EF4-FFF2-40B4-BE49-F238E27FC236}">
                    <a16:creationId xmlns:a16="http://schemas.microsoft.com/office/drawing/2014/main" id="{353B8978-FF79-8122-D1CB-D8E7EA54E50E}"/>
                  </a:ext>
                </a:extLst>
              </p:cNvPr>
              <p:cNvSpPr>
                <a:spLocks noChangeArrowheads="1"/>
              </p:cNvSpPr>
              <p:nvPr/>
            </p:nvSpPr>
            <p:spPr bwMode="auto">
              <a:xfrm>
                <a:off x="3354" y="2941"/>
                <a:ext cx="21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Bus</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2" name="Rectangle 151">
                <a:extLst>
                  <a:ext uri="{FF2B5EF4-FFF2-40B4-BE49-F238E27FC236}">
                    <a16:creationId xmlns:a16="http://schemas.microsoft.com/office/drawing/2014/main" id="{C4D817AD-7BA1-2D07-62AC-FC2190F8830D}"/>
                  </a:ext>
                </a:extLst>
              </p:cNvPr>
              <p:cNvSpPr>
                <a:spLocks noChangeArrowheads="1"/>
              </p:cNvSpPr>
              <p:nvPr/>
            </p:nvSpPr>
            <p:spPr bwMode="auto">
              <a:xfrm>
                <a:off x="3525" y="2941"/>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3" name="Rectangle 152">
                <a:extLst>
                  <a:ext uri="{FF2B5EF4-FFF2-40B4-BE49-F238E27FC236}">
                    <a16:creationId xmlns:a16="http://schemas.microsoft.com/office/drawing/2014/main" id="{BDA690F0-D70F-0D82-EFCF-B05A9C21F9E1}"/>
                  </a:ext>
                </a:extLst>
              </p:cNvPr>
              <p:cNvSpPr>
                <a:spLocks noChangeArrowheads="1"/>
              </p:cNvSpPr>
              <p:nvPr/>
            </p:nvSpPr>
            <p:spPr bwMode="auto">
              <a:xfrm>
                <a:off x="5091" y="2941"/>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4" name="Rectangle 153">
                <a:extLst>
                  <a:ext uri="{FF2B5EF4-FFF2-40B4-BE49-F238E27FC236}">
                    <a16:creationId xmlns:a16="http://schemas.microsoft.com/office/drawing/2014/main" id="{25A53CB8-A83B-5EC6-9244-D14C51670C49}"/>
                  </a:ext>
                </a:extLst>
              </p:cNvPr>
              <p:cNvSpPr>
                <a:spLocks noChangeArrowheads="1"/>
              </p:cNvSpPr>
              <p:nvPr/>
            </p:nvSpPr>
            <p:spPr bwMode="auto">
              <a:xfrm>
                <a:off x="5123" y="2941"/>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0.2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5" name="Rectangle 154">
                <a:extLst>
                  <a:ext uri="{FF2B5EF4-FFF2-40B4-BE49-F238E27FC236}">
                    <a16:creationId xmlns:a16="http://schemas.microsoft.com/office/drawing/2014/main" id="{F1536C8D-3FB5-415F-AB70-5390D624F043}"/>
                  </a:ext>
                </a:extLst>
              </p:cNvPr>
              <p:cNvSpPr>
                <a:spLocks noChangeArrowheads="1"/>
              </p:cNvSpPr>
              <p:nvPr/>
            </p:nvSpPr>
            <p:spPr bwMode="auto">
              <a:xfrm>
                <a:off x="5399" y="2941"/>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6" name="Rectangle 155">
                <a:extLst>
                  <a:ext uri="{FF2B5EF4-FFF2-40B4-BE49-F238E27FC236}">
                    <a16:creationId xmlns:a16="http://schemas.microsoft.com/office/drawing/2014/main" id="{545C61D3-5652-66B1-0E4E-22A1EC402FCC}"/>
                  </a:ext>
                </a:extLst>
              </p:cNvPr>
              <p:cNvSpPr>
                <a:spLocks noChangeArrowheads="1"/>
              </p:cNvSpPr>
              <p:nvPr/>
            </p:nvSpPr>
            <p:spPr bwMode="auto">
              <a:xfrm>
                <a:off x="5431" y="2941"/>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0.5</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7" name="Rectangle 156">
                <a:extLst>
                  <a:ext uri="{FF2B5EF4-FFF2-40B4-BE49-F238E27FC236}">
                    <a16:creationId xmlns:a16="http://schemas.microsoft.com/office/drawing/2014/main" id="{DFA13AF6-5877-C901-D297-62B0C5604234}"/>
                  </a:ext>
                </a:extLst>
              </p:cNvPr>
              <p:cNvSpPr>
                <a:spLocks noChangeArrowheads="1"/>
              </p:cNvSpPr>
              <p:nvPr/>
            </p:nvSpPr>
            <p:spPr bwMode="auto">
              <a:xfrm>
                <a:off x="5566" y="2941"/>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8" name="Rectangle 157">
                <a:extLst>
                  <a:ext uri="{FF2B5EF4-FFF2-40B4-BE49-F238E27FC236}">
                    <a16:creationId xmlns:a16="http://schemas.microsoft.com/office/drawing/2014/main" id="{0ED484C2-4D2F-1152-A6CA-A26616D9DD4F}"/>
                  </a:ext>
                </a:extLst>
              </p:cNvPr>
              <p:cNvSpPr>
                <a:spLocks noChangeArrowheads="1"/>
              </p:cNvSpPr>
              <p:nvPr/>
            </p:nvSpPr>
            <p:spPr bwMode="auto">
              <a:xfrm>
                <a:off x="6438" y="2941"/>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89" name="Rectangle 158">
                <a:extLst>
                  <a:ext uri="{FF2B5EF4-FFF2-40B4-BE49-F238E27FC236}">
                    <a16:creationId xmlns:a16="http://schemas.microsoft.com/office/drawing/2014/main" id="{A22DB0E6-DD64-BEEC-5F92-2617355F246B}"/>
                  </a:ext>
                </a:extLst>
              </p:cNvPr>
              <p:cNvSpPr>
                <a:spLocks noChangeArrowheads="1"/>
              </p:cNvSpPr>
              <p:nvPr/>
            </p:nvSpPr>
            <p:spPr bwMode="auto">
              <a:xfrm>
                <a:off x="6470" y="2941"/>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0.6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90" name="Rectangle 159">
                <a:extLst>
                  <a:ext uri="{FF2B5EF4-FFF2-40B4-BE49-F238E27FC236}">
                    <a16:creationId xmlns:a16="http://schemas.microsoft.com/office/drawing/2014/main" id="{1F69FC85-4BAA-DC2A-7CA0-A506A4D799D9}"/>
                  </a:ext>
                </a:extLst>
              </p:cNvPr>
              <p:cNvSpPr>
                <a:spLocks noChangeArrowheads="1"/>
              </p:cNvSpPr>
              <p:nvPr/>
            </p:nvSpPr>
            <p:spPr bwMode="auto">
              <a:xfrm>
                <a:off x="6746" y="2941"/>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91" name="Rectangle 160">
                <a:extLst>
                  <a:ext uri="{FF2B5EF4-FFF2-40B4-BE49-F238E27FC236}">
                    <a16:creationId xmlns:a16="http://schemas.microsoft.com/office/drawing/2014/main" id="{6D9A453F-9EEF-0BC4-4DE4-89077C98E691}"/>
                  </a:ext>
                </a:extLst>
              </p:cNvPr>
              <p:cNvSpPr>
                <a:spLocks noChangeArrowheads="1"/>
              </p:cNvSpPr>
              <p:nvPr/>
            </p:nvSpPr>
            <p:spPr bwMode="auto">
              <a:xfrm>
                <a:off x="6778" y="2941"/>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1.0</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92" name="Rectangle 161">
                <a:extLst>
                  <a:ext uri="{FF2B5EF4-FFF2-40B4-BE49-F238E27FC236}">
                    <a16:creationId xmlns:a16="http://schemas.microsoft.com/office/drawing/2014/main" id="{DA491504-4E56-EA87-33BB-2C960B0F160D}"/>
                  </a:ext>
                </a:extLst>
              </p:cNvPr>
              <p:cNvSpPr>
                <a:spLocks noChangeArrowheads="1"/>
              </p:cNvSpPr>
              <p:nvPr/>
            </p:nvSpPr>
            <p:spPr bwMode="auto">
              <a:xfrm>
                <a:off x="6913" y="2941"/>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93" name="Rectangle 162">
                <a:extLst>
                  <a:ext uri="{FF2B5EF4-FFF2-40B4-BE49-F238E27FC236}">
                    <a16:creationId xmlns:a16="http://schemas.microsoft.com/office/drawing/2014/main" id="{ADA23137-2C1C-CEDD-1874-5B609D2D4559}"/>
                  </a:ext>
                </a:extLst>
              </p:cNvPr>
              <p:cNvSpPr>
                <a:spLocks noChangeArrowheads="1"/>
              </p:cNvSpPr>
              <p:nvPr/>
            </p:nvSpPr>
            <p:spPr bwMode="auto">
              <a:xfrm>
                <a:off x="3303" y="293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4" name="Rectangle 163">
                <a:extLst>
                  <a:ext uri="{FF2B5EF4-FFF2-40B4-BE49-F238E27FC236}">
                    <a16:creationId xmlns:a16="http://schemas.microsoft.com/office/drawing/2014/main" id="{B8BB4EE4-86B2-F195-C245-F34A14DD87AE}"/>
                  </a:ext>
                </a:extLst>
              </p:cNvPr>
              <p:cNvSpPr>
                <a:spLocks noChangeArrowheads="1"/>
              </p:cNvSpPr>
              <p:nvPr/>
            </p:nvSpPr>
            <p:spPr bwMode="auto">
              <a:xfrm>
                <a:off x="3306" y="2931"/>
                <a:ext cx="1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5" name="Rectangle 164">
                <a:extLst>
                  <a:ext uri="{FF2B5EF4-FFF2-40B4-BE49-F238E27FC236}">
                    <a16:creationId xmlns:a16="http://schemas.microsoft.com/office/drawing/2014/main" id="{DA1E34B7-0E2B-182A-1725-B76AAAA0FE08}"/>
                  </a:ext>
                </a:extLst>
              </p:cNvPr>
              <p:cNvSpPr>
                <a:spLocks noChangeArrowheads="1"/>
              </p:cNvSpPr>
              <p:nvPr/>
            </p:nvSpPr>
            <p:spPr bwMode="auto">
              <a:xfrm>
                <a:off x="4650" y="2931"/>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6" name="Rectangle 165">
                <a:extLst>
                  <a:ext uri="{FF2B5EF4-FFF2-40B4-BE49-F238E27FC236}">
                    <a16:creationId xmlns:a16="http://schemas.microsoft.com/office/drawing/2014/main" id="{923E5CD8-1719-06BC-48C1-611A94E2FFB3}"/>
                  </a:ext>
                </a:extLst>
              </p:cNvPr>
              <p:cNvSpPr>
                <a:spLocks noChangeArrowheads="1"/>
              </p:cNvSpPr>
              <p:nvPr/>
            </p:nvSpPr>
            <p:spPr bwMode="auto">
              <a:xfrm>
                <a:off x="4653" y="2931"/>
                <a:ext cx="134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7" name="Rectangle 166">
                <a:extLst>
                  <a:ext uri="{FF2B5EF4-FFF2-40B4-BE49-F238E27FC236}">
                    <a16:creationId xmlns:a16="http://schemas.microsoft.com/office/drawing/2014/main" id="{11DCFC8F-DAEA-4BE6-6325-C970894E4F15}"/>
                  </a:ext>
                </a:extLst>
              </p:cNvPr>
              <p:cNvSpPr>
                <a:spLocks noChangeArrowheads="1"/>
              </p:cNvSpPr>
              <p:nvPr/>
            </p:nvSpPr>
            <p:spPr bwMode="auto">
              <a:xfrm>
                <a:off x="6000" y="2931"/>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8" name="Rectangle 167">
                <a:extLst>
                  <a:ext uri="{FF2B5EF4-FFF2-40B4-BE49-F238E27FC236}">
                    <a16:creationId xmlns:a16="http://schemas.microsoft.com/office/drawing/2014/main" id="{80252EB1-5F5D-A9AF-618F-B1A2D6880A0D}"/>
                  </a:ext>
                </a:extLst>
              </p:cNvPr>
              <p:cNvSpPr>
                <a:spLocks noChangeArrowheads="1"/>
              </p:cNvSpPr>
              <p:nvPr/>
            </p:nvSpPr>
            <p:spPr bwMode="auto">
              <a:xfrm>
                <a:off x="6004" y="2931"/>
                <a:ext cx="13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9" name="Rectangle 168">
                <a:extLst>
                  <a:ext uri="{FF2B5EF4-FFF2-40B4-BE49-F238E27FC236}">
                    <a16:creationId xmlns:a16="http://schemas.microsoft.com/office/drawing/2014/main" id="{FB331BBD-A870-8257-D939-DDE0A8FD8CB2}"/>
                  </a:ext>
                </a:extLst>
              </p:cNvPr>
              <p:cNvSpPr>
                <a:spLocks noChangeArrowheads="1"/>
              </p:cNvSpPr>
              <p:nvPr/>
            </p:nvSpPr>
            <p:spPr bwMode="auto">
              <a:xfrm>
                <a:off x="7347" y="2931"/>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0" name="Rectangle 169">
                <a:extLst>
                  <a:ext uri="{FF2B5EF4-FFF2-40B4-BE49-F238E27FC236}">
                    <a16:creationId xmlns:a16="http://schemas.microsoft.com/office/drawing/2014/main" id="{7763E9E7-FE7C-A7EB-DBA3-A902B1FAE3FA}"/>
                  </a:ext>
                </a:extLst>
              </p:cNvPr>
              <p:cNvSpPr>
                <a:spLocks noChangeArrowheads="1"/>
              </p:cNvSpPr>
              <p:nvPr/>
            </p:nvSpPr>
            <p:spPr bwMode="auto">
              <a:xfrm>
                <a:off x="3303" y="2935"/>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1" name="Rectangle 170">
                <a:extLst>
                  <a:ext uri="{FF2B5EF4-FFF2-40B4-BE49-F238E27FC236}">
                    <a16:creationId xmlns:a16="http://schemas.microsoft.com/office/drawing/2014/main" id="{D9EAC604-41CC-EA43-98C2-7E5BBFA82F5A}"/>
                  </a:ext>
                </a:extLst>
              </p:cNvPr>
              <p:cNvSpPr>
                <a:spLocks noChangeArrowheads="1"/>
              </p:cNvSpPr>
              <p:nvPr/>
            </p:nvSpPr>
            <p:spPr bwMode="auto">
              <a:xfrm>
                <a:off x="4650" y="2935"/>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2" name="Rectangle 171">
                <a:extLst>
                  <a:ext uri="{FF2B5EF4-FFF2-40B4-BE49-F238E27FC236}">
                    <a16:creationId xmlns:a16="http://schemas.microsoft.com/office/drawing/2014/main" id="{61021A16-ACB4-3573-DA3A-83D5E080400B}"/>
                  </a:ext>
                </a:extLst>
              </p:cNvPr>
              <p:cNvSpPr>
                <a:spLocks noChangeArrowheads="1"/>
              </p:cNvSpPr>
              <p:nvPr/>
            </p:nvSpPr>
            <p:spPr bwMode="auto">
              <a:xfrm>
                <a:off x="6000" y="2935"/>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3" name="Rectangle 172">
                <a:extLst>
                  <a:ext uri="{FF2B5EF4-FFF2-40B4-BE49-F238E27FC236}">
                    <a16:creationId xmlns:a16="http://schemas.microsoft.com/office/drawing/2014/main" id="{28030A2F-288E-D28A-70EB-26709118C670}"/>
                  </a:ext>
                </a:extLst>
              </p:cNvPr>
              <p:cNvSpPr>
                <a:spLocks noChangeArrowheads="1"/>
              </p:cNvSpPr>
              <p:nvPr/>
            </p:nvSpPr>
            <p:spPr bwMode="auto">
              <a:xfrm>
                <a:off x="7347" y="2935"/>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4" name="Rectangle 173">
                <a:extLst>
                  <a:ext uri="{FF2B5EF4-FFF2-40B4-BE49-F238E27FC236}">
                    <a16:creationId xmlns:a16="http://schemas.microsoft.com/office/drawing/2014/main" id="{BCA3E7F9-EF05-6666-D970-2650BDEB3C9A}"/>
                  </a:ext>
                </a:extLst>
              </p:cNvPr>
              <p:cNvSpPr>
                <a:spLocks noChangeArrowheads="1"/>
              </p:cNvSpPr>
              <p:nvPr/>
            </p:nvSpPr>
            <p:spPr bwMode="auto">
              <a:xfrm>
                <a:off x="3354" y="3077"/>
                <a:ext cx="27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Train</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05" name="Rectangle 174">
                <a:extLst>
                  <a:ext uri="{FF2B5EF4-FFF2-40B4-BE49-F238E27FC236}">
                    <a16:creationId xmlns:a16="http://schemas.microsoft.com/office/drawing/2014/main" id="{9FFCC927-8ED5-6854-13FB-294D677E7B94}"/>
                  </a:ext>
                </a:extLst>
              </p:cNvPr>
              <p:cNvSpPr>
                <a:spLocks noChangeArrowheads="1"/>
              </p:cNvSpPr>
              <p:nvPr/>
            </p:nvSpPr>
            <p:spPr bwMode="auto">
              <a:xfrm>
                <a:off x="3580" y="3077"/>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06" name="Rectangle 175">
                <a:extLst>
                  <a:ext uri="{FF2B5EF4-FFF2-40B4-BE49-F238E27FC236}">
                    <a16:creationId xmlns:a16="http://schemas.microsoft.com/office/drawing/2014/main" id="{3F59045D-003A-DADD-C1C5-5404E46CCC22}"/>
                  </a:ext>
                </a:extLst>
              </p:cNvPr>
              <p:cNvSpPr>
                <a:spLocks noChangeArrowheads="1"/>
              </p:cNvSpPr>
              <p:nvPr/>
            </p:nvSpPr>
            <p:spPr bwMode="auto">
              <a:xfrm>
                <a:off x="5091" y="3077"/>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07" name="Rectangle 176">
                <a:extLst>
                  <a:ext uri="{FF2B5EF4-FFF2-40B4-BE49-F238E27FC236}">
                    <a16:creationId xmlns:a16="http://schemas.microsoft.com/office/drawing/2014/main" id="{1CFA6C7C-397E-CB2F-9FFD-359D74AFFB6E}"/>
                  </a:ext>
                </a:extLst>
              </p:cNvPr>
              <p:cNvSpPr>
                <a:spLocks noChangeArrowheads="1"/>
              </p:cNvSpPr>
              <p:nvPr/>
            </p:nvSpPr>
            <p:spPr bwMode="auto">
              <a:xfrm>
                <a:off x="5123" y="3077"/>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0.3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08" name="Rectangle 177">
                <a:extLst>
                  <a:ext uri="{FF2B5EF4-FFF2-40B4-BE49-F238E27FC236}">
                    <a16:creationId xmlns:a16="http://schemas.microsoft.com/office/drawing/2014/main" id="{A7B0A613-93B7-7CDD-506B-202D2D4982DF}"/>
                  </a:ext>
                </a:extLst>
              </p:cNvPr>
              <p:cNvSpPr>
                <a:spLocks noChangeArrowheads="1"/>
              </p:cNvSpPr>
              <p:nvPr/>
            </p:nvSpPr>
            <p:spPr bwMode="auto">
              <a:xfrm>
                <a:off x="5399" y="3077"/>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09" name="Rectangle 178">
                <a:extLst>
                  <a:ext uri="{FF2B5EF4-FFF2-40B4-BE49-F238E27FC236}">
                    <a16:creationId xmlns:a16="http://schemas.microsoft.com/office/drawing/2014/main" id="{A7C6D79E-503E-04BB-F047-D4A4EEEC7C63}"/>
                  </a:ext>
                </a:extLst>
              </p:cNvPr>
              <p:cNvSpPr>
                <a:spLocks noChangeArrowheads="1"/>
              </p:cNvSpPr>
              <p:nvPr/>
            </p:nvSpPr>
            <p:spPr bwMode="auto">
              <a:xfrm>
                <a:off x="5431" y="3077"/>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0.7</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0" name="Rectangle 179">
                <a:extLst>
                  <a:ext uri="{FF2B5EF4-FFF2-40B4-BE49-F238E27FC236}">
                    <a16:creationId xmlns:a16="http://schemas.microsoft.com/office/drawing/2014/main" id="{EE059EF4-D91B-0015-D065-CD01D00293E7}"/>
                  </a:ext>
                </a:extLst>
              </p:cNvPr>
              <p:cNvSpPr>
                <a:spLocks noChangeArrowheads="1"/>
              </p:cNvSpPr>
              <p:nvPr/>
            </p:nvSpPr>
            <p:spPr bwMode="auto">
              <a:xfrm>
                <a:off x="5566" y="3077"/>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1" name="Rectangle 180">
                <a:extLst>
                  <a:ext uri="{FF2B5EF4-FFF2-40B4-BE49-F238E27FC236}">
                    <a16:creationId xmlns:a16="http://schemas.microsoft.com/office/drawing/2014/main" id="{E41AFC85-98CC-3676-CDE2-5E94323A19ED}"/>
                  </a:ext>
                </a:extLst>
              </p:cNvPr>
              <p:cNvSpPr>
                <a:spLocks noChangeArrowheads="1"/>
              </p:cNvSpPr>
              <p:nvPr/>
            </p:nvSpPr>
            <p:spPr bwMode="auto">
              <a:xfrm>
                <a:off x="6438" y="3077"/>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2" name="Rectangle 181">
                <a:extLst>
                  <a:ext uri="{FF2B5EF4-FFF2-40B4-BE49-F238E27FC236}">
                    <a16:creationId xmlns:a16="http://schemas.microsoft.com/office/drawing/2014/main" id="{D7478D97-846E-3815-2ED4-919FB9C4D546}"/>
                  </a:ext>
                </a:extLst>
              </p:cNvPr>
              <p:cNvSpPr>
                <a:spLocks noChangeArrowheads="1"/>
              </p:cNvSpPr>
              <p:nvPr/>
            </p:nvSpPr>
            <p:spPr bwMode="auto">
              <a:xfrm>
                <a:off x="6470" y="3077"/>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0.6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3" name="Rectangle 182">
                <a:extLst>
                  <a:ext uri="{FF2B5EF4-FFF2-40B4-BE49-F238E27FC236}">
                    <a16:creationId xmlns:a16="http://schemas.microsoft.com/office/drawing/2014/main" id="{CE9BCBB9-FC57-F41A-9B4F-03838C0956F0}"/>
                  </a:ext>
                </a:extLst>
              </p:cNvPr>
              <p:cNvSpPr>
                <a:spLocks noChangeArrowheads="1"/>
              </p:cNvSpPr>
              <p:nvPr/>
            </p:nvSpPr>
            <p:spPr bwMode="auto">
              <a:xfrm>
                <a:off x="6746" y="3077"/>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4" name="Rectangle 183">
                <a:extLst>
                  <a:ext uri="{FF2B5EF4-FFF2-40B4-BE49-F238E27FC236}">
                    <a16:creationId xmlns:a16="http://schemas.microsoft.com/office/drawing/2014/main" id="{0108514B-156E-3A44-93A6-45680249BF7C}"/>
                  </a:ext>
                </a:extLst>
              </p:cNvPr>
              <p:cNvSpPr>
                <a:spLocks noChangeArrowheads="1"/>
              </p:cNvSpPr>
              <p:nvPr/>
            </p:nvSpPr>
            <p:spPr bwMode="auto">
              <a:xfrm>
                <a:off x="6778" y="3077"/>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1.1</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5" name="Rectangle 184">
                <a:extLst>
                  <a:ext uri="{FF2B5EF4-FFF2-40B4-BE49-F238E27FC236}">
                    <a16:creationId xmlns:a16="http://schemas.microsoft.com/office/drawing/2014/main" id="{A5F0550F-3CF5-DC96-A293-820BC025ECBF}"/>
                  </a:ext>
                </a:extLst>
              </p:cNvPr>
              <p:cNvSpPr>
                <a:spLocks noChangeArrowheads="1"/>
              </p:cNvSpPr>
              <p:nvPr/>
            </p:nvSpPr>
            <p:spPr bwMode="auto">
              <a:xfrm>
                <a:off x="6913" y="3077"/>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16" name="Rectangle 185">
                <a:extLst>
                  <a:ext uri="{FF2B5EF4-FFF2-40B4-BE49-F238E27FC236}">
                    <a16:creationId xmlns:a16="http://schemas.microsoft.com/office/drawing/2014/main" id="{AA297712-ADE9-DC07-8FC8-03E647D3E2CB}"/>
                  </a:ext>
                </a:extLst>
              </p:cNvPr>
              <p:cNvSpPr>
                <a:spLocks noChangeArrowheads="1"/>
              </p:cNvSpPr>
              <p:nvPr/>
            </p:nvSpPr>
            <p:spPr bwMode="auto">
              <a:xfrm>
                <a:off x="3303" y="307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7" name="Rectangle 186">
                <a:extLst>
                  <a:ext uri="{FF2B5EF4-FFF2-40B4-BE49-F238E27FC236}">
                    <a16:creationId xmlns:a16="http://schemas.microsoft.com/office/drawing/2014/main" id="{9DA3A48D-B0E1-31E8-F19E-3091D2A8D2EC}"/>
                  </a:ext>
                </a:extLst>
              </p:cNvPr>
              <p:cNvSpPr>
                <a:spLocks noChangeArrowheads="1"/>
              </p:cNvSpPr>
              <p:nvPr/>
            </p:nvSpPr>
            <p:spPr bwMode="auto">
              <a:xfrm>
                <a:off x="3306" y="3070"/>
                <a:ext cx="1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8" name="Rectangle 187">
                <a:extLst>
                  <a:ext uri="{FF2B5EF4-FFF2-40B4-BE49-F238E27FC236}">
                    <a16:creationId xmlns:a16="http://schemas.microsoft.com/office/drawing/2014/main" id="{CB87C073-2748-D06B-6CF8-964BC0C1614B}"/>
                  </a:ext>
                </a:extLst>
              </p:cNvPr>
              <p:cNvSpPr>
                <a:spLocks noChangeArrowheads="1"/>
              </p:cNvSpPr>
              <p:nvPr/>
            </p:nvSpPr>
            <p:spPr bwMode="auto">
              <a:xfrm>
                <a:off x="4650" y="307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9" name="Rectangle 188">
                <a:extLst>
                  <a:ext uri="{FF2B5EF4-FFF2-40B4-BE49-F238E27FC236}">
                    <a16:creationId xmlns:a16="http://schemas.microsoft.com/office/drawing/2014/main" id="{721C932C-D4CF-A59E-F780-C814EB4DC16F}"/>
                  </a:ext>
                </a:extLst>
              </p:cNvPr>
              <p:cNvSpPr>
                <a:spLocks noChangeArrowheads="1"/>
              </p:cNvSpPr>
              <p:nvPr/>
            </p:nvSpPr>
            <p:spPr bwMode="auto">
              <a:xfrm>
                <a:off x="4653" y="3070"/>
                <a:ext cx="134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0" name="Rectangle 189">
                <a:extLst>
                  <a:ext uri="{FF2B5EF4-FFF2-40B4-BE49-F238E27FC236}">
                    <a16:creationId xmlns:a16="http://schemas.microsoft.com/office/drawing/2014/main" id="{CC8BD147-CDAB-6CB2-D469-ABBC50D02046}"/>
                  </a:ext>
                </a:extLst>
              </p:cNvPr>
              <p:cNvSpPr>
                <a:spLocks noChangeArrowheads="1"/>
              </p:cNvSpPr>
              <p:nvPr/>
            </p:nvSpPr>
            <p:spPr bwMode="auto">
              <a:xfrm>
                <a:off x="6000" y="307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1" name="Rectangle 190">
                <a:extLst>
                  <a:ext uri="{FF2B5EF4-FFF2-40B4-BE49-F238E27FC236}">
                    <a16:creationId xmlns:a16="http://schemas.microsoft.com/office/drawing/2014/main" id="{6386D179-C620-FBB3-A1D6-9892D2847C47}"/>
                  </a:ext>
                </a:extLst>
              </p:cNvPr>
              <p:cNvSpPr>
                <a:spLocks noChangeArrowheads="1"/>
              </p:cNvSpPr>
              <p:nvPr/>
            </p:nvSpPr>
            <p:spPr bwMode="auto">
              <a:xfrm>
                <a:off x="6004" y="3070"/>
                <a:ext cx="13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2" name="Rectangle 191">
                <a:extLst>
                  <a:ext uri="{FF2B5EF4-FFF2-40B4-BE49-F238E27FC236}">
                    <a16:creationId xmlns:a16="http://schemas.microsoft.com/office/drawing/2014/main" id="{460FFCFD-EE27-4612-F80B-AF7E349B7B1B}"/>
                  </a:ext>
                </a:extLst>
              </p:cNvPr>
              <p:cNvSpPr>
                <a:spLocks noChangeArrowheads="1"/>
              </p:cNvSpPr>
              <p:nvPr/>
            </p:nvSpPr>
            <p:spPr bwMode="auto">
              <a:xfrm>
                <a:off x="7347" y="307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3" name="Rectangle 192">
                <a:extLst>
                  <a:ext uri="{FF2B5EF4-FFF2-40B4-BE49-F238E27FC236}">
                    <a16:creationId xmlns:a16="http://schemas.microsoft.com/office/drawing/2014/main" id="{E00EEBE5-08FE-93C2-75FE-507239F87C44}"/>
                  </a:ext>
                </a:extLst>
              </p:cNvPr>
              <p:cNvSpPr>
                <a:spLocks noChangeArrowheads="1"/>
              </p:cNvSpPr>
              <p:nvPr/>
            </p:nvSpPr>
            <p:spPr bwMode="auto">
              <a:xfrm>
                <a:off x="3303" y="3074"/>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4" name="Rectangle 193">
                <a:extLst>
                  <a:ext uri="{FF2B5EF4-FFF2-40B4-BE49-F238E27FC236}">
                    <a16:creationId xmlns:a16="http://schemas.microsoft.com/office/drawing/2014/main" id="{F9F12B7B-8180-0F16-B7F9-7AEB81094EB0}"/>
                  </a:ext>
                </a:extLst>
              </p:cNvPr>
              <p:cNvSpPr>
                <a:spLocks noChangeArrowheads="1"/>
              </p:cNvSpPr>
              <p:nvPr/>
            </p:nvSpPr>
            <p:spPr bwMode="auto">
              <a:xfrm>
                <a:off x="4650" y="3074"/>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5" name="Rectangle 194">
                <a:extLst>
                  <a:ext uri="{FF2B5EF4-FFF2-40B4-BE49-F238E27FC236}">
                    <a16:creationId xmlns:a16="http://schemas.microsoft.com/office/drawing/2014/main" id="{DC3B9E04-1A46-959F-0B83-803836662967}"/>
                  </a:ext>
                </a:extLst>
              </p:cNvPr>
              <p:cNvSpPr>
                <a:spLocks noChangeArrowheads="1"/>
              </p:cNvSpPr>
              <p:nvPr/>
            </p:nvSpPr>
            <p:spPr bwMode="auto">
              <a:xfrm>
                <a:off x="6000" y="3074"/>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6" name="Rectangle 195">
                <a:extLst>
                  <a:ext uri="{FF2B5EF4-FFF2-40B4-BE49-F238E27FC236}">
                    <a16:creationId xmlns:a16="http://schemas.microsoft.com/office/drawing/2014/main" id="{CAF2B9AC-07BA-ACA9-EBF1-7BF269F13DD4}"/>
                  </a:ext>
                </a:extLst>
              </p:cNvPr>
              <p:cNvSpPr>
                <a:spLocks noChangeArrowheads="1"/>
              </p:cNvSpPr>
              <p:nvPr/>
            </p:nvSpPr>
            <p:spPr bwMode="auto">
              <a:xfrm>
                <a:off x="7347" y="3074"/>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7" name="Rectangle 196">
                <a:extLst>
                  <a:ext uri="{FF2B5EF4-FFF2-40B4-BE49-F238E27FC236}">
                    <a16:creationId xmlns:a16="http://schemas.microsoft.com/office/drawing/2014/main" id="{5BF66406-03A8-8589-DE71-945BCF4C5F41}"/>
                  </a:ext>
                </a:extLst>
              </p:cNvPr>
              <p:cNvSpPr>
                <a:spLocks noChangeArrowheads="1"/>
              </p:cNvSpPr>
              <p:nvPr/>
            </p:nvSpPr>
            <p:spPr bwMode="auto">
              <a:xfrm>
                <a:off x="3354" y="3215"/>
                <a:ext cx="30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Metro</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28" name="Rectangle 197">
                <a:extLst>
                  <a:ext uri="{FF2B5EF4-FFF2-40B4-BE49-F238E27FC236}">
                    <a16:creationId xmlns:a16="http://schemas.microsoft.com/office/drawing/2014/main" id="{0839EB30-FCA6-EB36-92EC-A8EF98863207}"/>
                  </a:ext>
                </a:extLst>
              </p:cNvPr>
              <p:cNvSpPr>
                <a:spLocks noChangeArrowheads="1"/>
              </p:cNvSpPr>
              <p:nvPr/>
            </p:nvSpPr>
            <p:spPr bwMode="auto">
              <a:xfrm>
                <a:off x="3605" y="321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29" name="Rectangle 198">
                <a:extLst>
                  <a:ext uri="{FF2B5EF4-FFF2-40B4-BE49-F238E27FC236}">
                    <a16:creationId xmlns:a16="http://schemas.microsoft.com/office/drawing/2014/main" id="{DD5DF156-DF20-E9FC-C0DC-B0B49E465853}"/>
                  </a:ext>
                </a:extLst>
              </p:cNvPr>
              <p:cNvSpPr>
                <a:spLocks noChangeArrowheads="1"/>
              </p:cNvSpPr>
              <p:nvPr/>
            </p:nvSpPr>
            <p:spPr bwMode="auto">
              <a:xfrm>
                <a:off x="5078" y="321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0" name="Rectangle 199">
                <a:extLst>
                  <a:ext uri="{FF2B5EF4-FFF2-40B4-BE49-F238E27FC236}">
                    <a16:creationId xmlns:a16="http://schemas.microsoft.com/office/drawing/2014/main" id="{1670F765-3844-A039-EFDF-2E8E97C8BFBB}"/>
                  </a:ext>
                </a:extLst>
              </p:cNvPr>
              <p:cNvSpPr>
                <a:spLocks noChangeArrowheads="1"/>
              </p:cNvSpPr>
              <p:nvPr/>
            </p:nvSpPr>
            <p:spPr bwMode="auto">
              <a:xfrm>
                <a:off x="5110" y="3215"/>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0.1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1" name="Rectangle 200">
                <a:extLst>
                  <a:ext uri="{FF2B5EF4-FFF2-40B4-BE49-F238E27FC236}">
                    <a16:creationId xmlns:a16="http://schemas.microsoft.com/office/drawing/2014/main" id="{D67B4681-6AEC-A2F7-984F-674C6A8DA4B6}"/>
                  </a:ext>
                </a:extLst>
              </p:cNvPr>
              <p:cNvSpPr>
                <a:spLocks noChangeArrowheads="1"/>
              </p:cNvSpPr>
              <p:nvPr/>
            </p:nvSpPr>
            <p:spPr bwMode="auto">
              <a:xfrm>
                <a:off x="5386" y="321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2" name="Rectangle 201">
                <a:extLst>
                  <a:ext uri="{FF2B5EF4-FFF2-40B4-BE49-F238E27FC236}">
                    <a16:creationId xmlns:a16="http://schemas.microsoft.com/office/drawing/2014/main" id="{20D01CD8-6EBE-978B-F4C4-BAD1543826CB}"/>
                  </a:ext>
                </a:extLst>
              </p:cNvPr>
              <p:cNvSpPr>
                <a:spLocks noChangeArrowheads="1"/>
              </p:cNvSpPr>
              <p:nvPr/>
            </p:nvSpPr>
            <p:spPr bwMode="auto">
              <a:xfrm>
                <a:off x="5418" y="321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3" name="Rectangle 202">
                <a:extLst>
                  <a:ext uri="{FF2B5EF4-FFF2-40B4-BE49-F238E27FC236}">
                    <a16:creationId xmlns:a16="http://schemas.microsoft.com/office/drawing/2014/main" id="{D0222E15-FB75-F7B5-5810-D8ED0CF995E5}"/>
                  </a:ext>
                </a:extLst>
              </p:cNvPr>
              <p:cNvSpPr>
                <a:spLocks noChangeArrowheads="1"/>
              </p:cNvSpPr>
              <p:nvPr/>
            </p:nvSpPr>
            <p:spPr bwMode="auto">
              <a:xfrm>
                <a:off x="5447" y="3215"/>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0.3</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4" name="Rectangle 203">
                <a:extLst>
                  <a:ext uri="{FF2B5EF4-FFF2-40B4-BE49-F238E27FC236}">
                    <a16:creationId xmlns:a16="http://schemas.microsoft.com/office/drawing/2014/main" id="{D8AC2F16-BADA-C261-E82D-99C9B625EBC8}"/>
                  </a:ext>
                </a:extLst>
              </p:cNvPr>
              <p:cNvSpPr>
                <a:spLocks noChangeArrowheads="1"/>
              </p:cNvSpPr>
              <p:nvPr/>
            </p:nvSpPr>
            <p:spPr bwMode="auto">
              <a:xfrm>
                <a:off x="5579" y="321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35" name="Rectangle 204">
                <a:extLst>
                  <a:ext uri="{FF2B5EF4-FFF2-40B4-BE49-F238E27FC236}">
                    <a16:creationId xmlns:a16="http://schemas.microsoft.com/office/drawing/2014/main" id="{379F50FE-3EEE-AFD7-17B2-4E75814305BE}"/>
                  </a:ext>
                </a:extLst>
              </p:cNvPr>
              <p:cNvSpPr>
                <a:spLocks noChangeArrowheads="1"/>
              </p:cNvSpPr>
              <p:nvPr/>
            </p:nvSpPr>
            <p:spPr bwMode="auto">
              <a:xfrm>
                <a:off x="6438" y="321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grpSp>
        <p:sp>
          <p:nvSpPr>
            <p:cNvPr id="10" name="Rectangle 206">
              <a:extLst>
                <a:ext uri="{FF2B5EF4-FFF2-40B4-BE49-F238E27FC236}">
                  <a16:creationId xmlns:a16="http://schemas.microsoft.com/office/drawing/2014/main" id="{853ABFC8-400B-8107-DC32-692F0D9CA00C}"/>
                </a:ext>
              </a:extLst>
            </p:cNvPr>
            <p:cNvSpPr>
              <a:spLocks noChangeArrowheads="1"/>
            </p:cNvSpPr>
            <p:nvPr/>
          </p:nvSpPr>
          <p:spPr bwMode="auto">
            <a:xfrm>
              <a:off x="6470" y="3215"/>
              <a:ext cx="32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0.3 to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Rectangle 207">
              <a:extLst>
                <a:ext uri="{FF2B5EF4-FFF2-40B4-BE49-F238E27FC236}">
                  <a16:creationId xmlns:a16="http://schemas.microsoft.com/office/drawing/2014/main" id="{2F3B15F1-96F9-47E3-1C0D-4E7BB64D0DC0}"/>
                </a:ext>
              </a:extLst>
            </p:cNvPr>
            <p:cNvSpPr>
              <a:spLocks noChangeArrowheads="1"/>
            </p:cNvSpPr>
            <p:nvPr/>
          </p:nvSpPr>
          <p:spPr bwMode="auto">
            <a:xfrm>
              <a:off x="6746" y="3215"/>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 name="Rectangle 208">
              <a:extLst>
                <a:ext uri="{FF2B5EF4-FFF2-40B4-BE49-F238E27FC236}">
                  <a16:creationId xmlns:a16="http://schemas.microsoft.com/office/drawing/2014/main" id="{2DB2F851-17E4-E9DB-485E-D119588EA258}"/>
                </a:ext>
              </a:extLst>
            </p:cNvPr>
            <p:cNvSpPr>
              <a:spLocks noChangeArrowheads="1"/>
            </p:cNvSpPr>
            <p:nvPr/>
          </p:nvSpPr>
          <p:spPr bwMode="auto">
            <a:xfrm>
              <a:off x="6778" y="3215"/>
              <a:ext cx="1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0.7</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4" name="Rectangle 209">
              <a:extLst>
                <a:ext uri="{FF2B5EF4-FFF2-40B4-BE49-F238E27FC236}">
                  <a16:creationId xmlns:a16="http://schemas.microsoft.com/office/drawing/2014/main" id="{9967F7C9-8AEA-1831-5820-CE2526971530}"/>
                </a:ext>
              </a:extLst>
            </p:cNvPr>
            <p:cNvSpPr>
              <a:spLocks noChangeArrowheads="1"/>
            </p:cNvSpPr>
            <p:nvPr/>
          </p:nvSpPr>
          <p:spPr bwMode="auto">
            <a:xfrm>
              <a:off x="6913" y="3215"/>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a:ln>
                    <a:noFill/>
                  </a:ln>
                  <a:solidFill>
                    <a:srgbClr val="000000"/>
                  </a:solidFill>
                  <a:effectLst/>
                  <a:latin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Rectangle 210">
              <a:extLst>
                <a:ext uri="{FF2B5EF4-FFF2-40B4-BE49-F238E27FC236}">
                  <a16:creationId xmlns:a16="http://schemas.microsoft.com/office/drawing/2014/main" id="{D60ECFE4-6A33-7949-A286-094994364BAA}"/>
                </a:ext>
              </a:extLst>
            </p:cNvPr>
            <p:cNvSpPr>
              <a:spLocks noChangeArrowheads="1"/>
            </p:cNvSpPr>
            <p:nvPr/>
          </p:nvSpPr>
          <p:spPr bwMode="auto">
            <a:xfrm>
              <a:off x="3303" y="320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tangle 211">
              <a:extLst>
                <a:ext uri="{FF2B5EF4-FFF2-40B4-BE49-F238E27FC236}">
                  <a16:creationId xmlns:a16="http://schemas.microsoft.com/office/drawing/2014/main" id="{3F7EDBD8-3BB0-C21B-D038-601870C56F17}"/>
                </a:ext>
              </a:extLst>
            </p:cNvPr>
            <p:cNvSpPr>
              <a:spLocks noChangeArrowheads="1"/>
            </p:cNvSpPr>
            <p:nvPr/>
          </p:nvSpPr>
          <p:spPr bwMode="auto">
            <a:xfrm>
              <a:off x="3306" y="3209"/>
              <a:ext cx="134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Rectangle 212">
              <a:extLst>
                <a:ext uri="{FF2B5EF4-FFF2-40B4-BE49-F238E27FC236}">
                  <a16:creationId xmlns:a16="http://schemas.microsoft.com/office/drawing/2014/main" id="{C2ACE740-134E-F3FB-9865-FC1E673CEC79}"/>
                </a:ext>
              </a:extLst>
            </p:cNvPr>
            <p:cNvSpPr>
              <a:spLocks noChangeArrowheads="1"/>
            </p:cNvSpPr>
            <p:nvPr/>
          </p:nvSpPr>
          <p:spPr bwMode="auto">
            <a:xfrm>
              <a:off x="4650" y="320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Rectangle 213">
              <a:extLst>
                <a:ext uri="{FF2B5EF4-FFF2-40B4-BE49-F238E27FC236}">
                  <a16:creationId xmlns:a16="http://schemas.microsoft.com/office/drawing/2014/main" id="{A4D8A29E-5CEE-250F-A106-79356A6C8DB5}"/>
                </a:ext>
              </a:extLst>
            </p:cNvPr>
            <p:cNvSpPr>
              <a:spLocks noChangeArrowheads="1"/>
            </p:cNvSpPr>
            <p:nvPr/>
          </p:nvSpPr>
          <p:spPr bwMode="auto">
            <a:xfrm>
              <a:off x="4653" y="3209"/>
              <a:ext cx="134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Rectangle 214">
              <a:extLst>
                <a:ext uri="{FF2B5EF4-FFF2-40B4-BE49-F238E27FC236}">
                  <a16:creationId xmlns:a16="http://schemas.microsoft.com/office/drawing/2014/main" id="{64F0CD99-A99D-6CB5-5F9A-83672CF17D70}"/>
                </a:ext>
              </a:extLst>
            </p:cNvPr>
            <p:cNvSpPr>
              <a:spLocks noChangeArrowheads="1"/>
            </p:cNvSpPr>
            <p:nvPr/>
          </p:nvSpPr>
          <p:spPr bwMode="auto">
            <a:xfrm>
              <a:off x="6000" y="3209"/>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Rectangle 215">
              <a:extLst>
                <a:ext uri="{FF2B5EF4-FFF2-40B4-BE49-F238E27FC236}">
                  <a16:creationId xmlns:a16="http://schemas.microsoft.com/office/drawing/2014/main" id="{0A7A7C4E-9B91-8A1E-C93E-43ADE2DF57CB}"/>
                </a:ext>
              </a:extLst>
            </p:cNvPr>
            <p:cNvSpPr>
              <a:spLocks noChangeArrowheads="1"/>
            </p:cNvSpPr>
            <p:nvPr/>
          </p:nvSpPr>
          <p:spPr bwMode="auto">
            <a:xfrm>
              <a:off x="6004" y="3209"/>
              <a:ext cx="13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Rectangle 216">
              <a:extLst>
                <a:ext uri="{FF2B5EF4-FFF2-40B4-BE49-F238E27FC236}">
                  <a16:creationId xmlns:a16="http://schemas.microsoft.com/office/drawing/2014/main" id="{9FF3C3FB-FAF0-8A68-BB80-EC6972AB75F3}"/>
                </a:ext>
              </a:extLst>
            </p:cNvPr>
            <p:cNvSpPr>
              <a:spLocks noChangeArrowheads="1"/>
            </p:cNvSpPr>
            <p:nvPr/>
          </p:nvSpPr>
          <p:spPr bwMode="auto">
            <a:xfrm>
              <a:off x="7347" y="3209"/>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Rectangle 217">
              <a:extLst>
                <a:ext uri="{FF2B5EF4-FFF2-40B4-BE49-F238E27FC236}">
                  <a16:creationId xmlns:a16="http://schemas.microsoft.com/office/drawing/2014/main" id="{A88CFF4B-F8DE-ED7B-F181-DB39955880C7}"/>
                </a:ext>
              </a:extLst>
            </p:cNvPr>
            <p:cNvSpPr>
              <a:spLocks noChangeArrowheads="1"/>
            </p:cNvSpPr>
            <p:nvPr/>
          </p:nvSpPr>
          <p:spPr bwMode="auto">
            <a:xfrm>
              <a:off x="3303" y="3213"/>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Rectangle 218">
              <a:extLst>
                <a:ext uri="{FF2B5EF4-FFF2-40B4-BE49-F238E27FC236}">
                  <a16:creationId xmlns:a16="http://schemas.microsoft.com/office/drawing/2014/main" id="{88853E7D-DC38-C73F-3A2C-229425BD503A}"/>
                </a:ext>
              </a:extLst>
            </p:cNvPr>
            <p:cNvSpPr>
              <a:spLocks noChangeArrowheads="1"/>
            </p:cNvSpPr>
            <p:nvPr/>
          </p:nvSpPr>
          <p:spPr bwMode="auto">
            <a:xfrm>
              <a:off x="3303" y="33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Rectangle 219">
              <a:extLst>
                <a:ext uri="{FF2B5EF4-FFF2-40B4-BE49-F238E27FC236}">
                  <a16:creationId xmlns:a16="http://schemas.microsoft.com/office/drawing/2014/main" id="{ED41ACF0-076C-5D92-21A4-86C77514B0C4}"/>
                </a:ext>
              </a:extLst>
            </p:cNvPr>
            <p:cNvSpPr>
              <a:spLocks noChangeArrowheads="1"/>
            </p:cNvSpPr>
            <p:nvPr/>
          </p:nvSpPr>
          <p:spPr bwMode="auto">
            <a:xfrm>
              <a:off x="3303" y="33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Rectangle 220">
              <a:extLst>
                <a:ext uri="{FF2B5EF4-FFF2-40B4-BE49-F238E27FC236}">
                  <a16:creationId xmlns:a16="http://schemas.microsoft.com/office/drawing/2014/main" id="{1DC57A0D-2FE3-221E-D9AE-E84B5155897E}"/>
                </a:ext>
              </a:extLst>
            </p:cNvPr>
            <p:cNvSpPr>
              <a:spLocks noChangeArrowheads="1"/>
            </p:cNvSpPr>
            <p:nvPr/>
          </p:nvSpPr>
          <p:spPr bwMode="auto">
            <a:xfrm>
              <a:off x="3306" y="3348"/>
              <a:ext cx="134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Rectangle 221">
              <a:extLst>
                <a:ext uri="{FF2B5EF4-FFF2-40B4-BE49-F238E27FC236}">
                  <a16:creationId xmlns:a16="http://schemas.microsoft.com/office/drawing/2014/main" id="{74187790-962F-CF06-54CC-8343A4E79D92}"/>
                </a:ext>
              </a:extLst>
            </p:cNvPr>
            <p:cNvSpPr>
              <a:spLocks noChangeArrowheads="1"/>
            </p:cNvSpPr>
            <p:nvPr/>
          </p:nvSpPr>
          <p:spPr bwMode="auto">
            <a:xfrm>
              <a:off x="4650" y="3213"/>
              <a:ext cx="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Rectangle 222">
              <a:extLst>
                <a:ext uri="{FF2B5EF4-FFF2-40B4-BE49-F238E27FC236}">
                  <a16:creationId xmlns:a16="http://schemas.microsoft.com/office/drawing/2014/main" id="{B95A8ABE-D081-5912-2EB4-CCF7FD1ADB3B}"/>
                </a:ext>
              </a:extLst>
            </p:cNvPr>
            <p:cNvSpPr>
              <a:spLocks noChangeArrowheads="1"/>
            </p:cNvSpPr>
            <p:nvPr/>
          </p:nvSpPr>
          <p:spPr bwMode="auto">
            <a:xfrm>
              <a:off x="4650" y="334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Rectangle 223">
              <a:extLst>
                <a:ext uri="{FF2B5EF4-FFF2-40B4-BE49-F238E27FC236}">
                  <a16:creationId xmlns:a16="http://schemas.microsoft.com/office/drawing/2014/main" id="{DB9B1772-8798-3DBB-2226-E8EFCFA8E325}"/>
                </a:ext>
              </a:extLst>
            </p:cNvPr>
            <p:cNvSpPr>
              <a:spLocks noChangeArrowheads="1"/>
            </p:cNvSpPr>
            <p:nvPr/>
          </p:nvSpPr>
          <p:spPr bwMode="auto">
            <a:xfrm>
              <a:off x="4653" y="3348"/>
              <a:ext cx="13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Rectangle 224">
              <a:extLst>
                <a:ext uri="{FF2B5EF4-FFF2-40B4-BE49-F238E27FC236}">
                  <a16:creationId xmlns:a16="http://schemas.microsoft.com/office/drawing/2014/main" id="{540ACB9D-6FD6-865C-93B5-67AF82780594}"/>
                </a:ext>
              </a:extLst>
            </p:cNvPr>
            <p:cNvSpPr>
              <a:spLocks noChangeArrowheads="1"/>
            </p:cNvSpPr>
            <p:nvPr/>
          </p:nvSpPr>
          <p:spPr bwMode="auto">
            <a:xfrm>
              <a:off x="6000" y="3213"/>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Rectangle 225">
              <a:extLst>
                <a:ext uri="{FF2B5EF4-FFF2-40B4-BE49-F238E27FC236}">
                  <a16:creationId xmlns:a16="http://schemas.microsoft.com/office/drawing/2014/main" id="{93531799-8035-D180-CECD-228828C265C6}"/>
                </a:ext>
              </a:extLst>
            </p:cNvPr>
            <p:cNvSpPr>
              <a:spLocks noChangeArrowheads="1"/>
            </p:cNvSpPr>
            <p:nvPr/>
          </p:nvSpPr>
          <p:spPr bwMode="auto">
            <a:xfrm>
              <a:off x="6000" y="334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Rectangle 226">
              <a:extLst>
                <a:ext uri="{FF2B5EF4-FFF2-40B4-BE49-F238E27FC236}">
                  <a16:creationId xmlns:a16="http://schemas.microsoft.com/office/drawing/2014/main" id="{FAE9EFD8-0D62-04C1-3CEE-A07C70D42B00}"/>
                </a:ext>
              </a:extLst>
            </p:cNvPr>
            <p:cNvSpPr>
              <a:spLocks noChangeArrowheads="1"/>
            </p:cNvSpPr>
            <p:nvPr/>
          </p:nvSpPr>
          <p:spPr bwMode="auto">
            <a:xfrm>
              <a:off x="6004" y="3348"/>
              <a:ext cx="134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Rectangle 227">
              <a:extLst>
                <a:ext uri="{FF2B5EF4-FFF2-40B4-BE49-F238E27FC236}">
                  <a16:creationId xmlns:a16="http://schemas.microsoft.com/office/drawing/2014/main" id="{50B47DA2-C7CB-3BBB-7A55-5002D9371090}"/>
                </a:ext>
              </a:extLst>
            </p:cNvPr>
            <p:cNvSpPr>
              <a:spLocks noChangeArrowheads="1"/>
            </p:cNvSpPr>
            <p:nvPr/>
          </p:nvSpPr>
          <p:spPr bwMode="auto">
            <a:xfrm>
              <a:off x="7347" y="3213"/>
              <a:ext cx="4"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228">
              <a:extLst>
                <a:ext uri="{FF2B5EF4-FFF2-40B4-BE49-F238E27FC236}">
                  <a16:creationId xmlns:a16="http://schemas.microsoft.com/office/drawing/2014/main" id="{57EE59AC-CECE-24FD-7FAF-1AB9947F7DDA}"/>
                </a:ext>
              </a:extLst>
            </p:cNvPr>
            <p:cNvSpPr>
              <a:spLocks noChangeArrowheads="1"/>
            </p:cNvSpPr>
            <p:nvPr/>
          </p:nvSpPr>
          <p:spPr bwMode="auto">
            <a:xfrm>
              <a:off x="7347" y="334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229">
              <a:extLst>
                <a:ext uri="{FF2B5EF4-FFF2-40B4-BE49-F238E27FC236}">
                  <a16:creationId xmlns:a16="http://schemas.microsoft.com/office/drawing/2014/main" id="{FCE83141-0A9A-4BF7-E03E-FCCA7E5E1D17}"/>
                </a:ext>
              </a:extLst>
            </p:cNvPr>
            <p:cNvSpPr>
              <a:spLocks noChangeArrowheads="1"/>
            </p:cNvSpPr>
            <p:nvPr/>
          </p:nvSpPr>
          <p:spPr bwMode="auto">
            <a:xfrm>
              <a:off x="7347" y="3348"/>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Rectangle 230">
              <a:extLst>
                <a:ext uri="{FF2B5EF4-FFF2-40B4-BE49-F238E27FC236}">
                  <a16:creationId xmlns:a16="http://schemas.microsoft.com/office/drawing/2014/main" id="{A2B4D863-312E-6EE0-203A-FB8609AB069E}"/>
                </a:ext>
              </a:extLst>
            </p:cNvPr>
            <p:cNvSpPr>
              <a:spLocks noChangeArrowheads="1"/>
            </p:cNvSpPr>
            <p:nvPr/>
          </p:nvSpPr>
          <p:spPr bwMode="auto">
            <a:xfrm>
              <a:off x="3303" y="3358"/>
              <a:ext cx="7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a:ln>
                    <a:noFill/>
                  </a:ln>
                  <a:solidFill>
                    <a:srgbClr val="000000"/>
                  </a:solidFill>
                  <a:effectLst/>
                  <a:latin typeface="Times New Roman" panose="02020603050405020304" pitchFamily="18"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2124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Effort resistance</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Travel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1" name="Rechthoek 10">
            <a:extLst>
              <a:ext uri="{FF2B5EF4-FFF2-40B4-BE49-F238E27FC236}">
                <a16:creationId xmlns:a16="http://schemas.microsoft.com/office/drawing/2014/main" id="{3A3B9B70-7142-0577-CD47-DE556A2E6CC1}"/>
              </a:ext>
            </a:extLst>
          </p:cNvPr>
          <p:cNvSpPr/>
          <p:nvPr/>
        </p:nvSpPr>
        <p:spPr>
          <a:xfrm>
            <a:off x="6541319" y="3334010"/>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kstvak 26">
            <a:extLst>
              <a:ext uri="{FF2B5EF4-FFF2-40B4-BE49-F238E27FC236}">
                <a16:creationId xmlns:a16="http://schemas.microsoft.com/office/drawing/2014/main" id="{56D767CC-5C04-7546-3076-C2267455C0C4}"/>
              </a:ext>
            </a:extLst>
          </p:cNvPr>
          <p:cNvSpPr txBox="1"/>
          <p:nvPr/>
        </p:nvSpPr>
        <p:spPr>
          <a:xfrm>
            <a:off x="9757627" y="4584042"/>
            <a:ext cx="1711109" cy="369332"/>
          </a:xfrm>
          <a:prstGeom prst="rect">
            <a:avLst/>
          </a:prstGeom>
          <a:noFill/>
        </p:spPr>
        <p:txBody>
          <a:bodyPr wrap="square" rtlCol="0">
            <a:spAutoFit/>
          </a:bodyPr>
          <a:lstStyle/>
          <a:p>
            <a:r>
              <a:rPr lang="en-GB" dirty="0"/>
              <a:t>Insurances costs</a:t>
            </a:r>
          </a:p>
        </p:txBody>
      </p:sp>
      <p:sp>
        <p:nvSpPr>
          <p:cNvPr id="3" name="Rectangle 2">
            <a:extLst>
              <a:ext uri="{FF2B5EF4-FFF2-40B4-BE49-F238E27FC236}">
                <a16:creationId xmlns:a16="http://schemas.microsoft.com/office/drawing/2014/main" id="{3B681D94-BC39-4F4B-B032-EC89BE1799E8}"/>
              </a:ext>
            </a:extLst>
          </p:cNvPr>
          <p:cNvSpPr/>
          <p:nvPr/>
        </p:nvSpPr>
        <p:spPr>
          <a:xfrm>
            <a:off x="638175"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2" name="Rectangle 11">
            <a:extLst>
              <a:ext uri="{FF2B5EF4-FFF2-40B4-BE49-F238E27FC236}">
                <a16:creationId xmlns:a16="http://schemas.microsoft.com/office/drawing/2014/main" id="{3C441A7E-0043-F8FA-040E-2F45DB62A3DB}"/>
              </a:ext>
            </a:extLst>
          </p:cNvPr>
          <p:cNvSpPr/>
          <p:nvPr/>
        </p:nvSpPr>
        <p:spPr>
          <a:xfrm>
            <a:off x="3629478"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3" name="Rectangle 12">
            <a:extLst>
              <a:ext uri="{FF2B5EF4-FFF2-40B4-BE49-F238E27FC236}">
                <a16:creationId xmlns:a16="http://schemas.microsoft.com/office/drawing/2014/main" id="{FDCCF6AB-B4F5-A93E-3351-198ACC8E58B5}"/>
              </a:ext>
            </a:extLst>
          </p:cNvPr>
          <p:cNvSpPr/>
          <p:nvPr/>
        </p:nvSpPr>
        <p:spPr>
          <a:xfrm>
            <a:off x="6687387"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4" name="Rectangle 13">
            <a:extLst>
              <a:ext uri="{FF2B5EF4-FFF2-40B4-BE49-F238E27FC236}">
                <a16:creationId xmlns:a16="http://schemas.microsoft.com/office/drawing/2014/main" id="{F7CC7F3C-EDA3-7FF2-B4BB-1A71070E1EC1}"/>
              </a:ext>
            </a:extLst>
          </p:cNvPr>
          <p:cNvSpPr/>
          <p:nvPr/>
        </p:nvSpPr>
        <p:spPr>
          <a:xfrm>
            <a:off x="9810146"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Tree>
    <p:extLst>
      <p:ext uri="{BB962C8B-B14F-4D97-AF65-F5344CB8AC3E}">
        <p14:creationId xmlns:p14="http://schemas.microsoft.com/office/powerpoint/2010/main" val="333584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9E611C71-3E2C-4697-80CA-1388F5F00C33}"/>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kstvak 48">
            <a:extLst>
              <a:ext uri="{FF2B5EF4-FFF2-40B4-BE49-F238E27FC236}">
                <a16:creationId xmlns:a16="http://schemas.microsoft.com/office/drawing/2014/main" id="{6029EA3A-66EA-992A-E1D7-3D6C7CC20D6C}"/>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Tree>
    <p:extLst>
      <p:ext uri="{BB962C8B-B14F-4D97-AF65-F5344CB8AC3E}">
        <p14:creationId xmlns:p14="http://schemas.microsoft.com/office/powerpoint/2010/main" val="138353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Discomfort</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b="1"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EEAD0B88-8CFF-119A-B5D9-EFB376EEDFDC}"/>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kstvak 48">
            <a:extLst>
              <a:ext uri="{FF2B5EF4-FFF2-40B4-BE49-F238E27FC236}">
                <a16:creationId xmlns:a16="http://schemas.microsoft.com/office/drawing/2014/main" id="{1695B3AB-A2F5-3F56-7C72-4E27E5473BB4}"/>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Tree>
    <p:extLst>
      <p:ext uri="{BB962C8B-B14F-4D97-AF65-F5344CB8AC3E}">
        <p14:creationId xmlns:p14="http://schemas.microsoft.com/office/powerpoint/2010/main" val="215400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Discomfort</a:t>
            </a:r>
          </a:p>
        </p:txBody>
      </p:sp>
      <p:sp>
        <p:nvSpPr>
          <p:cNvPr id="4" name="Tekstvak 3">
            <a:extLst>
              <a:ext uri="{FF2B5EF4-FFF2-40B4-BE49-F238E27FC236}">
                <a16:creationId xmlns:a16="http://schemas.microsoft.com/office/drawing/2014/main" id="{E5C15968-15AB-D547-6A0E-C92C76472BAB}"/>
              </a:ext>
            </a:extLst>
          </p:cNvPr>
          <p:cNvSpPr txBox="1"/>
          <p:nvPr/>
        </p:nvSpPr>
        <p:spPr>
          <a:xfrm>
            <a:off x="903514" y="1537672"/>
            <a:ext cx="10450286" cy="4955203"/>
          </a:xfrm>
          <a:prstGeom prst="rect">
            <a:avLst/>
          </a:prstGeom>
          <a:noFill/>
        </p:spPr>
        <p:txBody>
          <a:bodyPr wrap="square">
            <a:spAutoFit/>
          </a:bodyPr>
          <a:lstStyle/>
          <a:p>
            <a:r>
              <a:rPr lang="en-GB" sz="2000" dirty="0">
                <a:latin typeface="+mj-lt"/>
              </a:rPr>
              <a:t>In public transport, discomfort can be caused by</a:t>
            </a:r>
          </a:p>
          <a:p>
            <a:pPr marL="342900" indent="-342900">
              <a:buFont typeface="Arial" panose="020B0604020202020204" pitchFamily="34" charset="0"/>
              <a:buChar char="•"/>
            </a:pPr>
            <a:r>
              <a:rPr lang="en-GB" sz="2000" dirty="0">
                <a:latin typeface="+mj-lt"/>
              </a:rPr>
              <a:t>the waiting environment quality, </a:t>
            </a:r>
          </a:p>
          <a:p>
            <a:pPr marL="342900" indent="-342900">
              <a:buFont typeface="Arial" panose="020B0604020202020204" pitchFamily="34" charset="0"/>
              <a:buChar char="•"/>
            </a:pPr>
            <a:r>
              <a:rPr lang="en-GB" sz="2000" dirty="0">
                <a:latin typeface="+mj-lt"/>
              </a:rPr>
              <a:t>the vehicle and rolling stock quality, </a:t>
            </a:r>
          </a:p>
          <a:p>
            <a:pPr marL="342900" indent="-342900">
              <a:buFont typeface="Arial" panose="020B0604020202020204" pitchFamily="34" charset="0"/>
              <a:buChar char="•"/>
            </a:pPr>
            <a:r>
              <a:rPr lang="en-GB" sz="2000" dirty="0">
                <a:latin typeface="+mj-lt"/>
              </a:rPr>
              <a:t>the quality of the front-line staff to customers, </a:t>
            </a:r>
          </a:p>
          <a:p>
            <a:pPr marL="342900" indent="-342900">
              <a:buFont typeface="Arial" panose="020B0604020202020204" pitchFamily="34" charset="0"/>
              <a:buChar char="•"/>
            </a:pPr>
            <a:r>
              <a:rPr lang="en-GB" sz="2000" dirty="0">
                <a:latin typeface="+mj-lt"/>
              </a:rPr>
              <a:t>crowding, </a:t>
            </a:r>
          </a:p>
          <a:p>
            <a:pPr marL="342900" indent="-342900">
              <a:buFont typeface="Arial" panose="020B0604020202020204" pitchFamily="34" charset="0"/>
              <a:buChar char="•"/>
            </a:pPr>
            <a:r>
              <a:rPr lang="en-GB" sz="2000" dirty="0">
                <a:latin typeface="+mj-lt"/>
              </a:rPr>
              <a:t>seat place availability, </a:t>
            </a:r>
          </a:p>
          <a:p>
            <a:pPr marL="342900" indent="-342900">
              <a:buFont typeface="Arial" panose="020B0604020202020204" pitchFamily="34" charset="0"/>
              <a:buChar char="•"/>
            </a:pPr>
            <a:r>
              <a:rPr lang="en-GB" sz="2000" dirty="0">
                <a:latin typeface="+mj-lt"/>
              </a:rPr>
              <a:t>the quality of on-board facilities, </a:t>
            </a:r>
          </a:p>
          <a:p>
            <a:pPr marL="342900" indent="-342900">
              <a:buFont typeface="Arial" panose="020B0604020202020204" pitchFamily="34" charset="0"/>
              <a:buChar char="•"/>
            </a:pPr>
            <a:r>
              <a:rPr lang="en-GB" sz="2000" dirty="0">
                <a:latin typeface="+mj-lt"/>
              </a:rPr>
              <a:t>cleanliness and the interchange quality between modes</a:t>
            </a:r>
          </a:p>
          <a:p>
            <a:endParaRPr lang="en-GB" sz="2000" dirty="0">
              <a:latin typeface="+mj-lt"/>
            </a:endParaRPr>
          </a:p>
          <a:p>
            <a:r>
              <a:rPr lang="en-GB" sz="2000" dirty="0">
                <a:latin typeface="+mj-lt"/>
              </a:rPr>
              <a:t>When cycling, discomfort can be cause by </a:t>
            </a:r>
          </a:p>
          <a:p>
            <a:pPr marL="342900" indent="-342900">
              <a:buFont typeface="Arial" panose="020B0604020202020204" pitchFamily="34" charset="0"/>
              <a:buChar char="•"/>
            </a:pPr>
            <a:r>
              <a:rPr lang="en-GB" sz="2000" dirty="0">
                <a:latin typeface="+mj-lt"/>
              </a:rPr>
              <a:t>the hilliness of the landscape</a:t>
            </a:r>
          </a:p>
          <a:p>
            <a:pPr marL="342900" indent="-342900">
              <a:buFont typeface="Arial" panose="020B0604020202020204" pitchFamily="34" charset="0"/>
              <a:buChar char="•"/>
            </a:pPr>
            <a:r>
              <a:rPr lang="en-GB" sz="2000" dirty="0">
                <a:latin typeface="+mj-lt"/>
              </a:rPr>
              <a:t>the temperature outside</a:t>
            </a:r>
          </a:p>
          <a:p>
            <a:pPr marL="342900" indent="-342900">
              <a:buFont typeface="Arial" panose="020B0604020202020204" pitchFamily="34" charset="0"/>
              <a:buChar char="•"/>
            </a:pPr>
            <a:r>
              <a:rPr lang="en-GB" sz="2000" dirty="0">
                <a:latin typeface="+mj-lt"/>
              </a:rPr>
              <a:t>the weather outside</a:t>
            </a:r>
          </a:p>
          <a:p>
            <a:pPr marL="342900" indent="-342900">
              <a:buFont typeface="Arial" panose="020B0604020202020204" pitchFamily="34" charset="0"/>
              <a:buChar char="•"/>
            </a:pPr>
            <a:r>
              <a:rPr lang="en-GB" sz="2000" dirty="0">
                <a:latin typeface="+mj-lt"/>
              </a:rPr>
              <a:t>the state of the bicycle parking facility, </a:t>
            </a:r>
          </a:p>
          <a:p>
            <a:pPr marL="342900" indent="-342900">
              <a:buFont typeface="Arial" panose="020B0604020202020204" pitchFamily="34" charset="0"/>
              <a:buChar char="•"/>
            </a:pPr>
            <a:r>
              <a:rPr lang="en-GB" sz="2000" dirty="0">
                <a:latin typeface="+mj-lt"/>
              </a:rPr>
              <a:t>the quality of the cycling paths</a:t>
            </a:r>
          </a:p>
          <a:p>
            <a:endParaRPr lang="en-GB" sz="1600" dirty="0">
              <a:latin typeface="+mj-lt"/>
            </a:endParaRPr>
          </a:p>
        </p:txBody>
      </p:sp>
      <p:sp>
        <p:nvSpPr>
          <p:cNvPr id="3" name="Rechthoek 3">
            <a:extLst>
              <a:ext uri="{FF2B5EF4-FFF2-40B4-BE49-F238E27FC236}">
                <a16:creationId xmlns:a16="http://schemas.microsoft.com/office/drawing/2014/main" id="{F6217357-30A8-14C4-DAE6-FF5070AA8354}"/>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38539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Reliability</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133452" cy="369332"/>
          </a:xfrm>
          <a:prstGeom prst="rect">
            <a:avLst/>
          </a:prstGeom>
          <a:noFill/>
        </p:spPr>
        <p:txBody>
          <a:bodyPr wrap="none" rtlCol="0">
            <a:spAutoFit/>
          </a:bodyPr>
          <a:lstStyle/>
          <a:p>
            <a:r>
              <a:rPr lang="en-GB" b="1" dirty="0"/>
              <a:t>Reliability</a:t>
            </a:r>
          </a:p>
        </p:txBody>
      </p:sp>
      <p:sp>
        <p:nvSpPr>
          <p:cNvPr id="3" name="Rechthoek 3">
            <a:extLst>
              <a:ext uri="{FF2B5EF4-FFF2-40B4-BE49-F238E27FC236}">
                <a16:creationId xmlns:a16="http://schemas.microsoft.com/office/drawing/2014/main" id="{79A798A0-4825-B30E-2D3E-D2CA2C171691}"/>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kstvak 48">
            <a:extLst>
              <a:ext uri="{FF2B5EF4-FFF2-40B4-BE49-F238E27FC236}">
                <a16:creationId xmlns:a16="http://schemas.microsoft.com/office/drawing/2014/main" id="{8FA33F5E-455F-9000-A3CB-985F25D78A28}"/>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Tree>
    <p:extLst>
      <p:ext uri="{BB962C8B-B14F-4D97-AF65-F5344CB8AC3E}">
        <p14:creationId xmlns:p14="http://schemas.microsoft.com/office/powerpoint/2010/main" val="393858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199" y="365125"/>
            <a:ext cx="11210925" cy="1325563"/>
          </a:xfrm>
        </p:spPr>
        <p:txBody>
          <a:bodyPr/>
          <a:lstStyle/>
          <a:p>
            <a:r>
              <a:rPr lang="en-GB" dirty="0">
                <a:solidFill>
                  <a:srgbClr val="00B0F0"/>
                </a:solidFill>
              </a:rPr>
              <a:t>Components of effort resistance: Reliability</a:t>
            </a:r>
          </a:p>
        </p:txBody>
      </p:sp>
      <p:sp>
        <p:nvSpPr>
          <p:cNvPr id="6" name="Tekstvak 5">
            <a:extLst>
              <a:ext uri="{FF2B5EF4-FFF2-40B4-BE49-F238E27FC236}">
                <a16:creationId xmlns:a16="http://schemas.microsoft.com/office/drawing/2014/main" id="{8B48F30A-9C1C-C3D6-E4E0-069A7BB9560A}"/>
              </a:ext>
            </a:extLst>
          </p:cNvPr>
          <p:cNvSpPr txBox="1"/>
          <p:nvPr/>
        </p:nvSpPr>
        <p:spPr>
          <a:xfrm>
            <a:off x="591671" y="1828279"/>
            <a:ext cx="5769124" cy="4801314"/>
          </a:xfrm>
          <a:prstGeom prst="rect">
            <a:avLst/>
          </a:prstGeom>
          <a:noFill/>
        </p:spPr>
        <p:txBody>
          <a:bodyPr wrap="square">
            <a:spAutoFit/>
          </a:bodyPr>
          <a:lstStyle/>
          <a:p>
            <a:r>
              <a:rPr lang="en-GB" dirty="0">
                <a:latin typeface="+mj-lt"/>
              </a:rPr>
              <a:t>A reliable transportation system means that travellers and hauliers can make trips according to their expectations, especially related to expected travel time</a:t>
            </a:r>
            <a:br>
              <a:rPr lang="en-GB" dirty="0">
                <a:latin typeface="+mj-lt"/>
              </a:rPr>
            </a:br>
            <a:endParaRPr lang="en-GB" dirty="0">
              <a:latin typeface="+mj-lt"/>
            </a:endParaRPr>
          </a:p>
          <a:p>
            <a:r>
              <a:rPr lang="en-GB" dirty="0">
                <a:latin typeface="+mj-lt"/>
              </a:rPr>
              <a:t>The USA Department of Transportation defines travel time reliability as a measure of the consistency, timeliness, predictability and dependability of a trip (FHWA/DoT, 2021)</a:t>
            </a:r>
          </a:p>
          <a:p>
            <a:endParaRPr lang="en-GB" dirty="0">
              <a:latin typeface="+mj-lt"/>
            </a:endParaRPr>
          </a:p>
          <a:p>
            <a:r>
              <a:rPr lang="en-GB" dirty="0">
                <a:latin typeface="+mj-lt"/>
              </a:rPr>
              <a:t>So, if a trip of 10 minutes suddenly is 1 hour and the next day it is 30 minutes and the day after that it is 15 minutes, a trip is highly unreliable</a:t>
            </a:r>
          </a:p>
          <a:p>
            <a:endParaRPr lang="en-GB" dirty="0">
              <a:latin typeface="+mj-lt"/>
            </a:endParaRPr>
          </a:p>
          <a:p>
            <a:r>
              <a:rPr lang="en-GB" b="1" dirty="0">
                <a:latin typeface="+mj-lt"/>
              </a:rPr>
              <a:t>Definition:</a:t>
            </a:r>
          </a:p>
          <a:p>
            <a:r>
              <a:rPr lang="en-GB" dirty="0">
                <a:latin typeface="+mj-lt"/>
              </a:rPr>
              <a:t>The Value of Reliability (VOR) is people’s willingness-to-pay to make their trips more reliable. It can be measured in </a:t>
            </a:r>
            <a:r>
              <a:rPr lang="en-GB" dirty="0" err="1">
                <a:latin typeface="+mj-lt"/>
              </a:rPr>
              <a:t>eur</a:t>
            </a:r>
            <a:r>
              <a:rPr lang="en-GB" dirty="0">
                <a:latin typeface="+mj-lt"/>
              </a:rPr>
              <a:t>/h of standard deviation of travel times.</a:t>
            </a:r>
          </a:p>
          <a:p>
            <a:endParaRPr lang="en-GB" dirty="0">
              <a:latin typeface="+mj-lt"/>
            </a:endParaRPr>
          </a:p>
        </p:txBody>
      </p:sp>
      <p:sp>
        <p:nvSpPr>
          <p:cNvPr id="7" name="Rechthoek 6">
            <a:extLst>
              <a:ext uri="{FF2B5EF4-FFF2-40B4-BE49-F238E27FC236}">
                <a16:creationId xmlns:a16="http://schemas.microsoft.com/office/drawing/2014/main" id="{8A37937E-05CC-5F47-AE9F-920A2F6676A0}"/>
              </a:ext>
            </a:extLst>
          </p:cNvPr>
          <p:cNvSpPr/>
          <p:nvPr/>
        </p:nvSpPr>
        <p:spPr>
          <a:xfrm>
            <a:off x="591671" y="5072293"/>
            <a:ext cx="5602941" cy="1420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Afbeelding 9">
            <a:extLst>
              <a:ext uri="{FF2B5EF4-FFF2-40B4-BE49-F238E27FC236}">
                <a16:creationId xmlns:a16="http://schemas.microsoft.com/office/drawing/2014/main" id="{15FD6734-0A24-97D5-D6DD-D73F2FF54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0795" y="2136710"/>
            <a:ext cx="5419727" cy="3237722"/>
          </a:xfrm>
          <a:prstGeom prst="rect">
            <a:avLst/>
          </a:prstGeom>
        </p:spPr>
      </p:pic>
      <p:sp>
        <p:nvSpPr>
          <p:cNvPr id="12" name="Tekstvak 11">
            <a:extLst>
              <a:ext uri="{FF2B5EF4-FFF2-40B4-BE49-F238E27FC236}">
                <a16:creationId xmlns:a16="http://schemas.microsoft.com/office/drawing/2014/main" id="{2914C53E-A5B7-7DFE-5762-8670A016D8D1}"/>
              </a:ext>
            </a:extLst>
          </p:cNvPr>
          <p:cNvSpPr txBox="1"/>
          <p:nvPr/>
        </p:nvSpPr>
        <p:spPr>
          <a:xfrm>
            <a:off x="6445121" y="5494181"/>
            <a:ext cx="6097554" cy="230832"/>
          </a:xfrm>
          <a:prstGeom prst="rect">
            <a:avLst/>
          </a:prstGeom>
          <a:noFill/>
        </p:spPr>
        <p:txBody>
          <a:bodyPr wrap="square">
            <a:spAutoFit/>
          </a:bodyPr>
          <a:lstStyle/>
          <a:p>
            <a:r>
              <a:rPr lang="en-GB" sz="900" dirty="0">
                <a:hlinkClick r:id="rId3"/>
              </a:rPr>
              <a:t>hands response - Free image on </a:t>
            </a:r>
            <a:r>
              <a:rPr lang="en-GB" sz="900" dirty="0" err="1">
                <a:hlinkClick r:id="rId3"/>
              </a:rPr>
              <a:t>Pixabay</a:t>
            </a:r>
            <a:r>
              <a:rPr lang="en-GB" sz="900" dirty="0">
                <a:hlinkClick r:id="rId3"/>
              </a:rPr>
              <a:t> </a:t>
            </a:r>
            <a:endParaRPr lang="en-GB" sz="900" dirty="0"/>
          </a:p>
        </p:txBody>
      </p:sp>
      <p:sp>
        <p:nvSpPr>
          <p:cNvPr id="3" name="Rechthoek 3">
            <a:extLst>
              <a:ext uri="{FF2B5EF4-FFF2-40B4-BE49-F238E27FC236}">
                <a16:creationId xmlns:a16="http://schemas.microsoft.com/office/drawing/2014/main" id="{296F5168-813B-2D51-03AE-460102B10E33}"/>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1B6815E1-DE94-BB7A-5723-563197F97C04}"/>
              </a:ext>
            </a:extLst>
          </p:cNvPr>
          <p:cNvSpPr txBox="1"/>
          <p:nvPr/>
        </p:nvSpPr>
        <p:spPr>
          <a:xfrm>
            <a:off x="591671" y="6574052"/>
            <a:ext cx="6281056" cy="230832"/>
          </a:xfrm>
          <a:prstGeom prst="rect">
            <a:avLst/>
          </a:prstGeom>
          <a:noFill/>
        </p:spPr>
        <p:txBody>
          <a:bodyPr wrap="square">
            <a:spAutoFit/>
          </a:bodyPr>
          <a:lstStyle/>
          <a:p>
            <a:r>
              <a:rPr lang="nl-NL" sz="900" dirty="0"/>
              <a:t>https://ops.fhwa.dot.gov/publications/tt_reliability/TTR_Report.htm</a:t>
            </a:r>
          </a:p>
        </p:txBody>
      </p:sp>
    </p:spTree>
    <p:extLst>
      <p:ext uri="{BB962C8B-B14F-4D97-AF65-F5344CB8AC3E}">
        <p14:creationId xmlns:p14="http://schemas.microsoft.com/office/powerpoint/2010/main" val="172264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6F93A-FFC5-1064-FD94-DB5F1F0B373E}"/>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029D9E3D-8609-3E59-E137-8C985727CEC4}"/>
              </a:ext>
            </a:extLst>
          </p:cNvPr>
          <p:cNvSpPr>
            <a:spLocks noGrp="1"/>
          </p:cNvSpPr>
          <p:nvPr>
            <p:ph idx="1"/>
          </p:nvPr>
        </p:nvSpPr>
        <p:spPr>
          <a:xfrm>
            <a:off x="838200" y="1825624"/>
            <a:ext cx="10515600" cy="4873755"/>
          </a:xfrm>
        </p:spPr>
        <p:txBody>
          <a:bodyPr>
            <a:normAutofit fontScale="92500" lnSpcReduction="10000"/>
          </a:bodyPr>
          <a:lstStyle/>
          <a:p>
            <a:pPr marL="0" indent="0">
              <a:buNone/>
            </a:pPr>
            <a:r>
              <a:rPr lang="en-GB" dirty="0">
                <a:latin typeface="+mj-lt"/>
              </a:rPr>
              <a:t>This chapter describes the </a:t>
            </a:r>
            <a:r>
              <a:rPr lang="en-GB" b="1" dirty="0">
                <a:latin typeface="+mj-lt"/>
              </a:rPr>
              <a:t>transport resistance factors </a:t>
            </a:r>
            <a:r>
              <a:rPr lang="en-GB" dirty="0">
                <a:latin typeface="+mj-lt"/>
              </a:rPr>
              <a:t>and their </a:t>
            </a:r>
            <a:r>
              <a:rPr lang="en-GB" b="1" dirty="0">
                <a:latin typeface="+mj-lt"/>
              </a:rPr>
              <a:t>impact</a:t>
            </a:r>
            <a:r>
              <a:rPr lang="en-GB" dirty="0">
                <a:latin typeface="+mj-lt"/>
              </a:rPr>
              <a:t> on passenger and freight transport demand</a:t>
            </a:r>
          </a:p>
          <a:p>
            <a:pPr marL="0" indent="0">
              <a:buNone/>
            </a:pPr>
            <a:br>
              <a:rPr lang="en-GB" b="1" dirty="0">
                <a:latin typeface="+mj-lt"/>
              </a:rPr>
            </a:br>
            <a:r>
              <a:rPr lang="en-GB" dirty="0">
                <a:latin typeface="+mj-lt"/>
              </a:rPr>
              <a:t>In physics</a:t>
            </a:r>
            <a:r>
              <a:rPr lang="en-GB" b="1" dirty="0">
                <a:latin typeface="+mj-lt"/>
              </a:rPr>
              <a:t>: </a:t>
            </a:r>
            <a:r>
              <a:rPr lang="en-GB" dirty="0">
                <a:latin typeface="+mj-lt"/>
              </a:rPr>
              <a:t>resistance is what stops or obstructs a force</a:t>
            </a:r>
          </a:p>
          <a:p>
            <a:pPr lvl="1"/>
            <a:r>
              <a:rPr lang="en-GB" dirty="0">
                <a:latin typeface="+mj-lt"/>
              </a:rPr>
              <a:t>Locations and need of transport are the ‘forces’, resulting in transport</a:t>
            </a:r>
          </a:p>
          <a:p>
            <a:pPr lvl="1"/>
            <a:r>
              <a:rPr lang="en-GB" dirty="0">
                <a:latin typeface="+mj-lt"/>
              </a:rPr>
              <a:t>These ‘forces’ are obstructed by travel time, monetary costs and effort: the so-called resistance factors</a:t>
            </a:r>
            <a:br>
              <a:rPr lang="en-GB" dirty="0">
                <a:latin typeface="+mj-lt"/>
              </a:rPr>
            </a:br>
            <a:endParaRPr lang="en-GB" dirty="0">
              <a:latin typeface="+mj-lt"/>
            </a:endParaRPr>
          </a:p>
          <a:p>
            <a:pPr marL="0" indent="0">
              <a:buNone/>
            </a:pPr>
            <a:r>
              <a:rPr lang="en-GB" dirty="0">
                <a:latin typeface="+mj-lt"/>
              </a:rPr>
              <a:t>In economics: resistance are the costs of a trip</a:t>
            </a:r>
          </a:p>
          <a:p>
            <a:pPr lvl="1"/>
            <a:r>
              <a:rPr lang="en-GB" dirty="0">
                <a:latin typeface="+mj-lt"/>
              </a:rPr>
              <a:t>Utility theory (Chapter 3): A trip will be made only if the benefits outweigh the costs</a:t>
            </a:r>
          </a:p>
          <a:p>
            <a:pPr marL="0" indent="0">
              <a:buNone/>
            </a:pPr>
            <a:endParaRPr lang="en-GB" dirty="0">
              <a:latin typeface="+mj-lt"/>
            </a:endParaRPr>
          </a:p>
          <a:p>
            <a:pPr marL="0" indent="0">
              <a:buNone/>
            </a:pPr>
            <a:r>
              <a:rPr lang="en-GB" dirty="0">
                <a:latin typeface="+mj-lt"/>
              </a:rPr>
              <a:t>Resistance factors influence the amount of transport and the modal choice</a:t>
            </a:r>
          </a:p>
          <a:p>
            <a:pPr marL="0" indent="0">
              <a:buNone/>
            </a:pPr>
            <a:r>
              <a:rPr lang="en-GB" dirty="0">
                <a:latin typeface="+mj-lt"/>
                <a:sym typeface="Wingdings" panose="05000000000000000000" pitchFamily="2" charset="2"/>
              </a:rPr>
              <a:t> </a:t>
            </a:r>
            <a:r>
              <a:rPr lang="en-GB" dirty="0">
                <a:latin typeface="+mj-lt"/>
              </a:rPr>
              <a:t>The lower the resistance factors, the higher the amount of transport</a:t>
            </a:r>
          </a:p>
        </p:txBody>
      </p:sp>
    </p:spTree>
    <p:extLst>
      <p:ext uri="{BB962C8B-B14F-4D97-AF65-F5344CB8AC3E}">
        <p14:creationId xmlns:p14="http://schemas.microsoft.com/office/powerpoint/2010/main" val="92931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200" y="365125"/>
            <a:ext cx="12934950" cy="1325563"/>
          </a:xfrm>
        </p:spPr>
        <p:txBody>
          <a:bodyPr/>
          <a:lstStyle/>
          <a:p>
            <a:r>
              <a:rPr lang="en-GB" dirty="0">
                <a:solidFill>
                  <a:srgbClr val="00B0F0"/>
                </a:solidFill>
              </a:rPr>
              <a:t>Components of effort resistance: Information</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49" name="Tekstvak 48">
            <a:extLst>
              <a:ext uri="{FF2B5EF4-FFF2-40B4-BE49-F238E27FC236}">
                <a16:creationId xmlns:a16="http://schemas.microsoft.com/office/drawing/2014/main" id="{E556E3A9-E8ED-D864-3EEE-E215B08B062B}"/>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b="1"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D03CE31B-0F7F-A00F-1EE6-BB3935A6EE0B}"/>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09073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Information</a:t>
            </a:r>
          </a:p>
        </p:txBody>
      </p:sp>
      <p:sp>
        <p:nvSpPr>
          <p:cNvPr id="6" name="Tekstvak 5">
            <a:extLst>
              <a:ext uri="{FF2B5EF4-FFF2-40B4-BE49-F238E27FC236}">
                <a16:creationId xmlns:a16="http://schemas.microsoft.com/office/drawing/2014/main" id="{B58FA682-FDBE-F3CA-20EF-1D6DB2CE2AD0}"/>
              </a:ext>
            </a:extLst>
          </p:cNvPr>
          <p:cNvSpPr txBox="1"/>
          <p:nvPr/>
        </p:nvSpPr>
        <p:spPr>
          <a:xfrm>
            <a:off x="838199" y="1690688"/>
            <a:ext cx="5397759" cy="2308324"/>
          </a:xfrm>
          <a:prstGeom prst="rect">
            <a:avLst/>
          </a:prstGeom>
          <a:noFill/>
        </p:spPr>
        <p:txBody>
          <a:bodyPr wrap="square" rtlCol="0">
            <a:spAutoFit/>
          </a:bodyPr>
          <a:lstStyle/>
          <a:p>
            <a:r>
              <a:rPr lang="en-GB" dirty="0">
                <a:latin typeface="+mj-lt"/>
              </a:rPr>
              <a:t>Traveller information relates to route information (</a:t>
            </a:r>
            <a:r>
              <a:rPr lang="en-GB" dirty="0" err="1">
                <a:latin typeface="+mj-lt"/>
              </a:rPr>
              <a:t>en</a:t>
            </a:r>
            <a:r>
              <a:rPr lang="en-GB" dirty="0">
                <a:latin typeface="+mj-lt"/>
              </a:rPr>
              <a:t>-route and beforehand) and mode information (e.g., fares and travel times to be expected, waiting and bicycle storing facilities and so forth)</a:t>
            </a:r>
          </a:p>
          <a:p>
            <a:endParaRPr lang="en-GB" dirty="0">
              <a:latin typeface="+mj-lt"/>
            </a:endParaRPr>
          </a:p>
          <a:p>
            <a:r>
              <a:rPr lang="en-GB" dirty="0">
                <a:latin typeface="+mj-lt"/>
              </a:rPr>
              <a:t>The availability of high-quality traveller information can improve travelling comfort, trip reliability and decrease travel stress</a:t>
            </a:r>
          </a:p>
        </p:txBody>
      </p:sp>
      <p:pic>
        <p:nvPicPr>
          <p:cNvPr id="4" name="Afbeelding 3" descr="Afbeelding met binnen, vloer&#10;&#10;Automatisch gegenereerde beschrijving">
            <a:extLst>
              <a:ext uri="{FF2B5EF4-FFF2-40B4-BE49-F238E27FC236}">
                <a16:creationId xmlns:a16="http://schemas.microsoft.com/office/drawing/2014/main" id="{13C40C5D-6447-283C-06D8-144760C24E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6919" y="1843440"/>
            <a:ext cx="4596881" cy="3064587"/>
          </a:xfrm>
          <a:prstGeom prst="rect">
            <a:avLst/>
          </a:prstGeom>
        </p:spPr>
      </p:pic>
      <p:sp>
        <p:nvSpPr>
          <p:cNvPr id="7" name="Tekstvak 6">
            <a:extLst>
              <a:ext uri="{FF2B5EF4-FFF2-40B4-BE49-F238E27FC236}">
                <a16:creationId xmlns:a16="http://schemas.microsoft.com/office/drawing/2014/main" id="{AE029CC3-F8EB-72E7-9568-E63B7A2F912F}"/>
              </a:ext>
            </a:extLst>
          </p:cNvPr>
          <p:cNvSpPr txBox="1"/>
          <p:nvPr/>
        </p:nvSpPr>
        <p:spPr>
          <a:xfrm>
            <a:off x="6670609" y="4908027"/>
            <a:ext cx="2124270" cy="230832"/>
          </a:xfrm>
          <a:prstGeom prst="rect">
            <a:avLst/>
          </a:prstGeom>
          <a:noFill/>
        </p:spPr>
        <p:txBody>
          <a:bodyPr wrap="square">
            <a:spAutoFit/>
          </a:bodyPr>
          <a:lstStyle/>
          <a:p>
            <a:r>
              <a:rPr lang="en-GB" sz="900" dirty="0">
                <a:hlinkClick r:id="rId3"/>
              </a:rPr>
              <a:t>Flight scheme - Free image on </a:t>
            </a:r>
            <a:r>
              <a:rPr lang="en-GB" sz="900" dirty="0" err="1">
                <a:hlinkClick r:id="rId3"/>
              </a:rPr>
              <a:t>Pexels</a:t>
            </a:r>
            <a:endParaRPr lang="en-GB" sz="900" dirty="0"/>
          </a:p>
        </p:txBody>
      </p:sp>
      <p:sp>
        <p:nvSpPr>
          <p:cNvPr id="8" name="Tekstvak 7">
            <a:extLst>
              <a:ext uri="{FF2B5EF4-FFF2-40B4-BE49-F238E27FC236}">
                <a16:creationId xmlns:a16="http://schemas.microsoft.com/office/drawing/2014/main" id="{C20E3D1F-3C0A-81E4-048B-0A4A239125EC}"/>
              </a:ext>
            </a:extLst>
          </p:cNvPr>
          <p:cNvSpPr txBox="1"/>
          <p:nvPr/>
        </p:nvSpPr>
        <p:spPr>
          <a:xfrm>
            <a:off x="838199" y="4238613"/>
            <a:ext cx="5214256" cy="2031325"/>
          </a:xfrm>
          <a:prstGeom prst="rect">
            <a:avLst/>
          </a:prstGeom>
          <a:noFill/>
          <a:ln>
            <a:solidFill>
              <a:schemeClr val="tx1"/>
            </a:solidFill>
          </a:ln>
        </p:spPr>
        <p:txBody>
          <a:bodyPr wrap="square">
            <a:spAutoFit/>
          </a:bodyPr>
          <a:lstStyle/>
          <a:p>
            <a:r>
              <a:rPr lang="en-GB" u="sng" dirty="0">
                <a:latin typeface="+mj-lt"/>
              </a:rPr>
              <a:t>Digital inequality</a:t>
            </a:r>
          </a:p>
          <a:p>
            <a:r>
              <a:rPr lang="en-GB" dirty="0">
                <a:latin typeface="+mj-lt"/>
              </a:rPr>
              <a:t>Travel information and transport services increasingly become more digitalized </a:t>
            </a:r>
            <a:r>
              <a:rPr lang="en-GB" dirty="0">
                <a:latin typeface="+mj-lt"/>
                <a:sym typeface="Wingdings" panose="05000000000000000000" pitchFamily="2" charset="2"/>
              </a:rPr>
              <a:t></a:t>
            </a:r>
            <a:r>
              <a:rPr lang="en-GB" dirty="0">
                <a:latin typeface="+mj-lt"/>
              </a:rPr>
              <a:t> </a:t>
            </a:r>
          </a:p>
          <a:p>
            <a:pPr marL="285750" indent="-285750">
              <a:buFont typeface="Arial" panose="020B0604020202020204" pitchFamily="34" charset="0"/>
              <a:buChar char="•"/>
            </a:pPr>
            <a:r>
              <a:rPr lang="en-GB" dirty="0">
                <a:latin typeface="+mj-lt"/>
              </a:rPr>
              <a:t>Higher accessibility for most people </a:t>
            </a:r>
          </a:p>
          <a:p>
            <a:pPr marL="285750" indent="-285750">
              <a:buFont typeface="Arial" panose="020B0604020202020204" pitchFamily="34" charset="0"/>
              <a:buChar char="•"/>
            </a:pPr>
            <a:r>
              <a:rPr lang="en-GB" dirty="0">
                <a:latin typeface="+mj-lt"/>
                <a:sym typeface="Wingdings" panose="05000000000000000000" pitchFamily="2" charset="2"/>
              </a:rPr>
              <a:t>Lower accessibility for people who do not have access to digital technologies or who do not have the capabilities to understand digital tools</a:t>
            </a:r>
          </a:p>
        </p:txBody>
      </p:sp>
      <p:sp>
        <p:nvSpPr>
          <p:cNvPr id="3" name="Rechthoek 3">
            <a:extLst>
              <a:ext uri="{FF2B5EF4-FFF2-40B4-BE49-F238E27FC236}">
                <a16:creationId xmlns:a16="http://schemas.microsoft.com/office/drawing/2014/main" id="{F89B16D4-6E8B-92B6-F674-31798B1223EB}"/>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92593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Insecurity</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49" name="Tekstvak 48">
            <a:extLst>
              <a:ext uri="{FF2B5EF4-FFF2-40B4-BE49-F238E27FC236}">
                <a16:creationId xmlns:a16="http://schemas.microsoft.com/office/drawing/2014/main" id="{E556E3A9-E8ED-D864-3EEE-E215B08B062B}"/>
              </a:ext>
            </a:extLst>
          </p:cNvPr>
          <p:cNvSpPr txBox="1"/>
          <p:nvPr/>
        </p:nvSpPr>
        <p:spPr>
          <a:xfrm>
            <a:off x="2794761" y="3011785"/>
            <a:ext cx="1814110" cy="1200329"/>
          </a:xfrm>
          <a:prstGeom prst="rect">
            <a:avLst/>
          </a:prstGeom>
          <a:noFill/>
        </p:spPr>
        <p:txBody>
          <a:bodyPr wrap="square" rtlCol="0">
            <a:spAutoFit/>
          </a:bodyPr>
          <a:lstStyle/>
          <a:p>
            <a:r>
              <a:rPr lang="en-GB" b="1" dirty="0"/>
              <a:t>Travellers (esp. women’s) feelings of insecurity</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F3B1F2BE-2D51-462B-E17C-27002D922EC4}"/>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0499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Components of effort resistance: Insecurity</a:t>
            </a:r>
          </a:p>
        </p:txBody>
      </p:sp>
      <p:sp>
        <p:nvSpPr>
          <p:cNvPr id="11" name="Tekstvak 10">
            <a:extLst>
              <a:ext uri="{FF2B5EF4-FFF2-40B4-BE49-F238E27FC236}">
                <a16:creationId xmlns:a16="http://schemas.microsoft.com/office/drawing/2014/main" id="{2997F3E5-B853-5C28-07FC-9296E4494D44}"/>
              </a:ext>
            </a:extLst>
          </p:cNvPr>
          <p:cNvSpPr txBox="1"/>
          <p:nvPr/>
        </p:nvSpPr>
        <p:spPr>
          <a:xfrm>
            <a:off x="838200" y="1690688"/>
            <a:ext cx="3827106" cy="6186309"/>
          </a:xfrm>
          <a:prstGeom prst="rect">
            <a:avLst/>
          </a:prstGeom>
          <a:noFill/>
        </p:spPr>
        <p:txBody>
          <a:bodyPr wrap="square">
            <a:spAutoFit/>
          </a:bodyPr>
          <a:lstStyle/>
          <a:p>
            <a:r>
              <a:rPr lang="en-GB" dirty="0">
                <a:latin typeface="+mj-lt"/>
              </a:rPr>
              <a:t>Travellers feelings of insecurity is a resistance factor for public transport and the slow modes (biking and walking)</a:t>
            </a:r>
          </a:p>
          <a:p>
            <a:endParaRPr lang="en-GB" dirty="0">
              <a:latin typeface="+mj-lt"/>
            </a:endParaRPr>
          </a:p>
          <a:p>
            <a:r>
              <a:rPr lang="en-GB" dirty="0">
                <a:latin typeface="+mj-lt"/>
              </a:rPr>
              <a:t>The factor relates to feelings of uneasiness when people travel, have to wait or transfer on stations or bus stops.</a:t>
            </a:r>
          </a:p>
          <a:p>
            <a:endParaRPr lang="en-GB" dirty="0">
              <a:latin typeface="+mj-lt"/>
            </a:endParaRPr>
          </a:p>
          <a:p>
            <a:r>
              <a:rPr lang="en-GB" dirty="0">
                <a:latin typeface="+mj-lt"/>
              </a:rPr>
              <a:t>Women especially experience these high levels of perceived insecurity, because they experience more superficial incidents such as stalking, sexual slur, groping and other events with sexual undertones.</a:t>
            </a:r>
          </a:p>
          <a:p>
            <a:r>
              <a:rPr lang="en-GB" dirty="0">
                <a:latin typeface="+mj-lt"/>
              </a:rPr>
              <a:t>This results in mobility constraints for women in many places.</a:t>
            </a:r>
          </a:p>
          <a:p>
            <a:endParaRPr lang="en-GB" dirty="0">
              <a:latin typeface="+mj-lt"/>
            </a:endParaRPr>
          </a:p>
          <a:p>
            <a:endParaRPr lang="en-GB" dirty="0">
              <a:latin typeface="+mj-lt"/>
            </a:endParaRPr>
          </a:p>
          <a:p>
            <a:endParaRPr lang="en-GB" dirty="0">
              <a:latin typeface="+mj-lt"/>
            </a:endParaRPr>
          </a:p>
          <a:p>
            <a:endParaRPr lang="en-GB" dirty="0">
              <a:latin typeface="+mj-lt"/>
            </a:endParaRPr>
          </a:p>
        </p:txBody>
      </p:sp>
      <p:pic>
        <p:nvPicPr>
          <p:cNvPr id="4" name="Afbeelding 3" descr="Afbeelding met straat, licht, nacht, donker&#10;&#10;Automatisch gegenereerde beschrijving">
            <a:extLst>
              <a:ext uri="{FF2B5EF4-FFF2-40B4-BE49-F238E27FC236}">
                <a16:creationId xmlns:a16="http://schemas.microsoft.com/office/drawing/2014/main" id="{EF96143B-EF42-E4FE-B5EF-7454F1D085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8787" y="2079356"/>
            <a:ext cx="6435013" cy="4298103"/>
          </a:xfrm>
          <a:prstGeom prst="rect">
            <a:avLst/>
          </a:prstGeom>
        </p:spPr>
      </p:pic>
      <p:sp>
        <p:nvSpPr>
          <p:cNvPr id="6" name="Tekstvak 5">
            <a:extLst>
              <a:ext uri="{FF2B5EF4-FFF2-40B4-BE49-F238E27FC236}">
                <a16:creationId xmlns:a16="http://schemas.microsoft.com/office/drawing/2014/main" id="{966FEE70-D802-BED7-A3E1-AE9C14C66C89}"/>
              </a:ext>
            </a:extLst>
          </p:cNvPr>
          <p:cNvSpPr txBox="1"/>
          <p:nvPr/>
        </p:nvSpPr>
        <p:spPr>
          <a:xfrm>
            <a:off x="4834811" y="6377459"/>
            <a:ext cx="2354425" cy="230832"/>
          </a:xfrm>
          <a:prstGeom prst="rect">
            <a:avLst/>
          </a:prstGeom>
          <a:noFill/>
        </p:spPr>
        <p:txBody>
          <a:bodyPr wrap="square">
            <a:spAutoFit/>
          </a:bodyPr>
          <a:lstStyle/>
          <a:p>
            <a:r>
              <a:rPr lang="en-GB" sz="900" dirty="0">
                <a:hlinkClick r:id="rId3"/>
              </a:rPr>
              <a:t>Bus stop at night - Free image on </a:t>
            </a:r>
            <a:r>
              <a:rPr lang="en-GB" sz="900" dirty="0" err="1">
                <a:hlinkClick r:id="rId3"/>
              </a:rPr>
              <a:t>Unsplash</a:t>
            </a:r>
            <a:r>
              <a:rPr lang="en-GB" sz="900" dirty="0"/>
              <a:t> </a:t>
            </a:r>
          </a:p>
        </p:txBody>
      </p:sp>
      <p:sp>
        <p:nvSpPr>
          <p:cNvPr id="3" name="Rechthoek 3">
            <a:extLst>
              <a:ext uri="{FF2B5EF4-FFF2-40B4-BE49-F238E27FC236}">
                <a16:creationId xmlns:a16="http://schemas.microsoft.com/office/drawing/2014/main" id="{D614CC55-78BC-D39C-22B0-B0838A63A978}"/>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55787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199" y="365125"/>
            <a:ext cx="10951029" cy="1325563"/>
          </a:xfrm>
        </p:spPr>
        <p:txBody>
          <a:bodyPr/>
          <a:lstStyle/>
          <a:p>
            <a:r>
              <a:rPr lang="en-GB" dirty="0">
                <a:solidFill>
                  <a:srgbClr val="00B0F0"/>
                </a:solidFill>
              </a:rPr>
              <a:t>Components of effort resistance: Accident risk</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b="1" dirty="0"/>
              <a:t>Accident risk</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A25E9D11-078F-41C9-B671-B91E384D86B8}"/>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kstvak 48">
            <a:extLst>
              <a:ext uri="{FF2B5EF4-FFF2-40B4-BE49-F238E27FC236}">
                <a16:creationId xmlns:a16="http://schemas.microsoft.com/office/drawing/2014/main" id="{C1BCD2A4-67CB-3F87-4889-85585CC9DD70}"/>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Tree>
    <p:extLst>
      <p:ext uri="{BB962C8B-B14F-4D97-AF65-F5344CB8AC3E}">
        <p14:creationId xmlns:p14="http://schemas.microsoft.com/office/powerpoint/2010/main" val="153822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199" y="365125"/>
            <a:ext cx="10874829" cy="1325563"/>
          </a:xfrm>
        </p:spPr>
        <p:txBody>
          <a:bodyPr/>
          <a:lstStyle/>
          <a:p>
            <a:r>
              <a:rPr lang="en-GB" dirty="0">
                <a:solidFill>
                  <a:srgbClr val="00B0F0"/>
                </a:solidFill>
              </a:rPr>
              <a:t>Components of effort resistance: Accident risk</a:t>
            </a:r>
          </a:p>
        </p:txBody>
      </p:sp>
      <p:sp>
        <p:nvSpPr>
          <p:cNvPr id="7" name="Tekstvak 6">
            <a:extLst>
              <a:ext uri="{FF2B5EF4-FFF2-40B4-BE49-F238E27FC236}">
                <a16:creationId xmlns:a16="http://schemas.microsoft.com/office/drawing/2014/main" id="{F2580B0D-8FEA-94D7-DFB1-0DDD9B1E9667}"/>
              </a:ext>
            </a:extLst>
          </p:cNvPr>
          <p:cNvSpPr txBox="1"/>
          <p:nvPr/>
        </p:nvSpPr>
        <p:spPr>
          <a:xfrm>
            <a:off x="908180" y="2176435"/>
            <a:ext cx="4354286" cy="3785652"/>
          </a:xfrm>
          <a:prstGeom prst="rect">
            <a:avLst/>
          </a:prstGeom>
          <a:noFill/>
        </p:spPr>
        <p:txBody>
          <a:bodyPr wrap="square">
            <a:spAutoFit/>
          </a:bodyPr>
          <a:lstStyle/>
          <a:p>
            <a:r>
              <a:rPr lang="en-GB" sz="2000" dirty="0">
                <a:latin typeface="+mj-lt"/>
              </a:rPr>
              <a:t>People might fear that they or their children get involved in traffic accidents when they choose a certain transport mode  </a:t>
            </a:r>
            <a:r>
              <a:rPr lang="en-GB" sz="2000" dirty="0">
                <a:latin typeface="+mj-lt"/>
                <a:sym typeface="Wingdings" panose="05000000000000000000" pitchFamily="2" charset="2"/>
              </a:rPr>
              <a:t> </a:t>
            </a:r>
            <a:r>
              <a:rPr lang="en-GB" sz="2000" dirty="0">
                <a:latin typeface="+mj-lt"/>
              </a:rPr>
              <a:t>This fear might influence their mode choice</a:t>
            </a:r>
          </a:p>
          <a:p>
            <a:endParaRPr lang="en-GB" sz="2000" dirty="0">
              <a:latin typeface="+mj-lt"/>
            </a:endParaRPr>
          </a:p>
          <a:p>
            <a:r>
              <a:rPr lang="en-GB" sz="2000" dirty="0">
                <a:latin typeface="+mj-lt"/>
              </a:rPr>
              <a:t>E.g., when children go to school by themselves, the parents may prefer them to go to school by bus because it may be more dangerous by bike due to inattentiveness by the children or the other road users</a:t>
            </a:r>
          </a:p>
        </p:txBody>
      </p:sp>
      <p:pic>
        <p:nvPicPr>
          <p:cNvPr id="4" name="Afbeelding 3" descr="Afbeelding met buiten, fiets, lucht, grond&#10;&#10;Automatisch gegenereerde beschrijving">
            <a:extLst>
              <a:ext uri="{FF2B5EF4-FFF2-40B4-BE49-F238E27FC236}">
                <a16:creationId xmlns:a16="http://schemas.microsoft.com/office/drawing/2014/main" id="{4CE4EA9A-1034-AA7D-2CFD-69C8851C5A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6903" y="1884168"/>
            <a:ext cx="5826917" cy="4370187"/>
          </a:xfrm>
          <a:prstGeom prst="rect">
            <a:avLst/>
          </a:prstGeom>
        </p:spPr>
      </p:pic>
      <p:sp>
        <p:nvSpPr>
          <p:cNvPr id="3" name="Rechthoek 3">
            <a:extLst>
              <a:ext uri="{FF2B5EF4-FFF2-40B4-BE49-F238E27FC236}">
                <a16:creationId xmlns:a16="http://schemas.microsoft.com/office/drawing/2014/main" id="{ACE9F7AC-7F1A-80DE-640F-17654FC5920C}"/>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9990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200" y="365125"/>
            <a:ext cx="10972800" cy="1325563"/>
          </a:xfrm>
        </p:spPr>
        <p:txBody>
          <a:bodyPr/>
          <a:lstStyle/>
          <a:p>
            <a:r>
              <a:rPr lang="en-GB" dirty="0">
                <a:solidFill>
                  <a:srgbClr val="00B0F0"/>
                </a:solidFill>
              </a:rPr>
              <a:t>Components of effort resistance: Strain &amp; stress</a:t>
            </a:r>
          </a:p>
        </p:txBody>
      </p:sp>
      <p:sp>
        <p:nvSpPr>
          <p:cNvPr id="31" name="Rechthoek 30">
            <a:extLst>
              <a:ext uri="{FF2B5EF4-FFF2-40B4-BE49-F238E27FC236}">
                <a16:creationId xmlns:a16="http://schemas.microsoft.com/office/drawing/2014/main" id="{F1B96367-0121-2B7B-7447-7BD4F0C999EB}"/>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cxnSp>
        <p:nvCxnSpPr>
          <p:cNvPr id="36" name="Rechte verbindingslijn met pijl 35">
            <a:extLst>
              <a:ext uri="{FF2B5EF4-FFF2-40B4-BE49-F238E27FC236}">
                <a16:creationId xmlns:a16="http://schemas.microsoft.com/office/drawing/2014/main" id="{BFB521F8-06ED-C0A8-42C1-AFE85CB84621}"/>
              </a:ext>
            </a:extLst>
          </p:cNvPr>
          <p:cNvCxnSpPr>
            <a:cxnSpLocks/>
          </p:cNvCxnSpPr>
          <p:nvPr/>
        </p:nvCxnSpPr>
        <p:spPr>
          <a:xfrm flipV="1">
            <a:off x="8752657" y="3014121"/>
            <a:ext cx="1502967" cy="62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E7F3186D-B6F6-C715-2C41-E146D698EF75}"/>
              </a:ext>
            </a:extLst>
          </p:cNvPr>
          <p:cNvCxnSpPr>
            <a:cxnSpLocks/>
          </p:cNvCxnSpPr>
          <p:nvPr/>
        </p:nvCxnSpPr>
        <p:spPr>
          <a:xfrm flipH="1" flipV="1">
            <a:off x="4452602" y="3588686"/>
            <a:ext cx="2064387" cy="2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D7307224-4E09-E473-2F32-4FF961A2CB1B}"/>
              </a:ext>
            </a:extLst>
          </p:cNvPr>
          <p:cNvCxnSpPr>
            <a:cxnSpLocks/>
          </p:cNvCxnSpPr>
          <p:nvPr/>
        </p:nvCxnSpPr>
        <p:spPr>
          <a:xfrm flipH="1">
            <a:off x="2357642" y="4330398"/>
            <a:ext cx="41880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314A97BF-4516-4231-148E-A7C24D983373}"/>
              </a:ext>
            </a:extLst>
          </p:cNvPr>
          <p:cNvCxnSpPr>
            <a:cxnSpLocks/>
          </p:cNvCxnSpPr>
          <p:nvPr/>
        </p:nvCxnSpPr>
        <p:spPr>
          <a:xfrm flipH="1">
            <a:off x="4830106" y="4771534"/>
            <a:ext cx="1686883" cy="5368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42B5F72-EFE5-D2D0-78D0-FC3A798126D5}"/>
              </a:ext>
            </a:extLst>
          </p:cNvPr>
          <p:cNvCxnSpPr>
            <a:cxnSpLocks/>
          </p:cNvCxnSpPr>
          <p:nvPr/>
        </p:nvCxnSpPr>
        <p:spPr>
          <a:xfrm flipH="1">
            <a:off x="6232865" y="5407778"/>
            <a:ext cx="343949" cy="76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B0E63880-64E5-D777-BE42-7EAD326EBD60}"/>
              </a:ext>
            </a:extLst>
          </p:cNvPr>
          <p:cNvCxnSpPr>
            <a:cxnSpLocks/>
          </p:cNvCxnSpPr>
          <p:nvPr/>
        </p:nvCxnSpPr>
        <p:spPr>
          <a:xfrm>
            <a:off x="8752657" y="4457769"/>
            <a:ext cx="108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915C9438-83BD-94B4-5D0F-08C06E5107E8}"/>
              </a:ext>
            </a:extLst>
          </p:cNvPr>
          <p:cNvCxnSpPr>
            <a:cxnSpLocks/>
          </p:cNvCxnSpPr>
          <p:nvPr/>
        </p:nvCxnSpPr>
        <p:spPr>
          <a:xfrm>
            <a:off x="8749495" y="5209846"/>
            <a:ext cx="1934619" cy="400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074F1FCD-268A-2152-D5E1-DA98F33D7347}"/>
              </a:ext>
            </a:extLst>
          </p:cNvPr>
          <p:cNvCxnSpPr>
            <a:cxnSpLocks/>
          </p:cNvCxnSpPr>
          <p:nvPr/>
        </p:nvCxnSpPr>
        <p:spPr>
          <a:xfrm>
            <a:off x="8214487" y="5397983"/>
            <a:ext cx="96475" cy="4244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C766F174-EB9B-69DF-2BB9-08D3ED627C84}"/>
              </a:ext>
            </a:extLst>
          </p:cNvPr>
          <p:cNvSpPr txBox="1"/>
          <p:nvPr/>
        </p:nvSpPr>
        <p:spPr>
          <a:xfrm>
            <a:off x="8059239" y="5938112"/>
            <a:ext cx="943584" cy="369332"/>
          </a:xfrm>
          <a:prstGeom prst="rect">
            <a:avLst/>
          </a:prstGeom>
          <a:noFill/>
        </p:spPr>
        <p:txBody>
          <a:bodyPr wrap="square" rtlCol="0">
            <a:spAutoFit/>
          </a:bodyPr>
          <a:lstStyle/>
          <a:p>
            <a:r>
              <a:rPr lang="en-GB" b="1" dirty="0"/>
              <a:t>Stress</a:t>
            </a:r>
          </a:p>
        </p:txBody>
      </p:sp>
      <p:sp>
        <p:nvSpPr>
          <p:cNvPr id="46" name="Tekstvak 45">
            <a:extLst>
              <a:ext uri="{FF2B5EF4-FFF2-40B4-BE49-F238E27FC236}">
                <a16:creationId xmlns:a16="http://schemas.microsoft.com/office/drawing/2014/main" id="{1DDFB60C-7EC1-30AC-DEB9-5F9FC5D9EA69}"/>
              </a:ext>
            </a:extLst>
          </p:cNvPr>
          <p:cNvSpPr txBox="1"/>
          <p:nvPr/>
        </p:nvSpPr>
        <p:spPr>
          <a:xfrm>
            <a:off x="3282010" y="5375342"/>
            <a:ext cx="1914307" cy="369332"/>
          </a:xfrm>
          <a:prstGeom prst="rect">
            <a:avLst/>
          </a:prstGeom>
          <a:noFill/>
        </p:spPr>
        <p:txBody>
          <a:bodyPr wrap="square" rtlCol="0">
            <a:spAutoFit/>
          </a:bodyPr>
          <a:lstStyle/>
          <a:p>
            <a:r>
              <a:rPr lang="en-GB" b="1" dirty="0"/>
              <a:t>(Mental) strain</a:t>
            </a:r>
          </a:p>
        </p:txBody>
      </p:sp>
      <p:sp>
        <p:nvSpPr>
          <p:cNvPr id="47" name="Tekstvak 46">
            <a:extLst>
              <a:ext uri="{FF2B5EF4-FFF2-40B4-BE49-F238E27FC236}">
                <a16:creationId xmlns:a16="http://schemas.microsoft.com/office/drawing/2014/main" id="{FFDC7EDC-48F1-C793-10CF-CAD75D374DD3}"/>
              </a:ext>
            </a:extLst>
          </p:cNvPr>
          <p:cNvSpPr txBox="1"/>
          <p:nvPr/>
        </p:nvSpPr>
        <p:spPr>
          <a:xfrm>
            <a:off x="1036194" y="4145732"/>
            <a:ext cx="1301701" cy="369332"/>
          </a:xfrm>
          <a:prstGeom prst="rect">
            <a:avLst/>
          </a:prstGeom>
          <a:noFill/>
        </p:spPr>
        <p:txBody>
          <a:bodyPr wrap="square" rtlCol="0">
            <a:spAutoFit/>
          </a:bodyPr>
          <a:lstStyle/>
          <a:p>
            <a:r>
              <a:rPr lang="en-GB" dirty="0"/>
              <a:t>Discomfort</a:t>
            </a:r>
          </a:p>
        </p:txBody>
      </p:sp>
      <p:sp>
        <p:nvSpPr>
          <p:cNvPr id="48" name="Tekstvak 47">
            <a:extLst>
              <a:ext uri="{FF2B5EF4-FFF2-40B4-BE49-F238E27FC236}">
                <a16:creationId xmlns:a16="http://schemas.microsoft.com/office/drawing/2014/main" id="{9FCC6B6C-2E4B-9F83-15B2-F157D640F0FB}"/>
              </a:ext>
            </a:extLst>
          </p:cNvPr>
          <p:cNvSpPr txBox="1"/>
          <p:nvPr/>
        </p:nvSpPr>
        <p:spPr>
          <a:xfrm>
            <a:off x="5484795" y="6192652"/>
            <a:ext cx="1946880" cy="369332"/>
          </a:xfrm>
          <a:prstGeom prst="rect">
            <a:avLst/>
          </a:prstGeom>
          <a:noFill/>
        </p:spPr>
        <p:txBody>
          <a:bodyPr wrap="square" rtlCol="0">
            <a:spAutoFit/>
          </a:bodyPr>
          <a:lstStyle/>
          <a:p>
            <a:r>
              <a:rPr lang="en-GB" dirty="0"/>
              <a:t>Accident risk</a:t>
            </a:r>
          </a:p>
        </p:txBody>
      </p:sp>
      <p:sp>
        <p:nvSpPr>
          <p:cNvPr id="50" name="Tekstvak 49">
            <a:extLst>
              <a:ext uri="{FF2B5EF4-FFF2-40B4-BE49-F238E27FC236}">
                <a16:creationId xmlns:a16="http://schemas.microsoft.com/office/drawing/2014/main" id="{EA007C04-EAAC-96E6-EB24-9FD15822A29A}"/>
              </a:ext>
            </a:extLst>
          </p:cNvPr>
          <p:cNvSpPr txBox="1"/>
          <p:nvPr/>
        </p:nvSpPr>
        <p:spPr>
          <a:xfrm>
            <a:off x="10479773" y="2605844"/>
            <a:ext cx="1712227" cy="369332"/>
          </a:xfrm>
          <a:prstGeom prst="rect">
            <a:avLst/>
          </a:prstGeom>
          <a:noFill/>
        </p:spPr>
        <p:txBody>
          <a:bodyPr wrap="square" rtlCol="0">
            <a:spAutoFit/>
          </a:bodyPr>
          <a:lstStyle/>
          <a:p>
            <a:r>
              <a:rPr lang="en-GB" dirty="0"/>
              <a:t>Mental effort</a:t>
            </a:r>
          </a:p>
        </p:txBody>
      </p:sp>
      <p:sp>
        <p:nvSpPr>
          <p:cNvPr id="52" name="Tekstvak 51">
            <a:extLst>
              <a:ext uri="{FF2B5EF4-FFF2-40B4-BE49-F238E27FC236}">
                <a16:creationId xmlns:a16="http://schemas.microsoft.com/office/drawing/2014/main" id="{5CE28480-F997-CE15-3171-84D5B805D892}"/>
              </a:ext>
            </a:extLst>
          </p:cNvPr>
          <p:cNvSpPr txBox="1"/>
          <p:nvPr/>
        </p:nvSpPr>
        <p:spPr>
          <a:xfrm>
            <a:off x="9873775" y="4252156"/>
            <a:ext cx="1711109" cy="369332"/>
          </a:xfrm>
          <a:prstGeom prst="rect">
            <a:avLst/>
          </a:prstGeom>
          <a:noFill/>
        </p:spPr>
        <p:txBody>
          <a:bodyPr wrap="square" rtlCol="0">
            <a:spAutoFit/>
          </a:bodyPr>
          <a:lstStyle/>
          <a:p>
            <a:r>
              <a:rPr lang="en-GB" dirty="0"/>
              <a:t>Physical effort</a:t>
            </a:r>
          </a:p>
        </p:txBody>
      </p:sp>
      <p:sp>
        <p:nvSpPr>
          <p:cNvPr id="53" name="Tekstvak 52">
            <a:extLst>
              <a:ext uri="{FF2B5EF4-FFF2-40B4-BE49-F238E27FC236}">
                <a16:creationId xmlns:a16="http://schemas.microsoft.com/office/drawing/2014/main" id="{5B58C39F-BF14-4902-9F66-A21E6036982E}"/>
              </a:ext>
            </a:extLst>
          </p:cNvPr>
          <p:cNvSpPr txBox="1"/>
          <p:nvPr/>
        </p:nvSpPr>
        <p:spPr>
          <a:xfrm>
            <a:off x="10736971" y="5483257"/>
            <a:ext cx="1401538" cy="923330"/>
          </a:xfrm>
          <a:prstGeom prst="rect">
            <a:avLst/>
          </a:prstGeom>
          <a:noFill/>
        </p:spPr>
        <p:txBody>
          <a:bodyPr wrap="square" rtlCol="0">
            <a:spAutoFit/>
          </a:bodyPr>
          <a:lstStyle/>
          <a:p>
            <a:r>
              <a:rPr lang="en-GB" dirty="0"/>
              <a:t>Availability of information</a:t>
            </a:r>
          </a:p>
        </p:txBody>
      </p:sp>
      <p:cxnSp>
        <p:nvCxnSpPr>
          <p:cNvPr id="57" name="Rechte verbindingslijn met pijl 56">
            <a:extLst>
              <a:ext uri="{FF2B5EF4-FFF2-40B4-BE49-F238E27FC236}">
                <a16:creationId xmlns:a16="http://schemas.microsoft.com/office/drawing/2014/main" id="{6072461F-FAA4-4D20-DB8F-15D7037B91FC}"/>
              </a:ext>
            </a:extLst>
          </p:cNvPr>
          <p:cNvCxnSpPr>
            <a:cxnSpLocks/>
          </p:cNvCxnSpPr>
          <p:nvPr/>
        </p:nvCxnSpPr>
        <p:spPr>
          <a:xfrm flipV="1">
            <a:off x="8463868" y="2511307"/>
            <a:ext cx="464979" cy="82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4C02E8C-A588-A3C0-767C-7FE1BB53C4EE}"/>
              </a:ext>
            </a:extLst>
          </p:cNvPr>
          <p:cNvSpPr txBox="1"/>
          <p:nvPr/>
        </p:nvSpPr>
        <p:spPr>
          <a:xfrm>
            <a:off x="8954566" y="2105278"/>
            <a:ext cx="1099147" cy="369332"/>
          </a:xfrm>
          <a:prstGeom prst="rect">
            <a:avLst/>
          </a:prstGeom>
          <a:noFill/>
        </p:spPr>
        <p:txBody>
          <a:bodyPr wrap="none" rtlCol="0">
            <a:spAutoFit/>
          </a:bodyPr>
          <a:lstStyle/>
          <a:p>
            <a:r>
              <a:rPr lang="en-GB" dirty="0"/>
              <a:t>Reliability</a:t>
            </a:r>
          </a:p>
        </p:txBody>
      </p:sp>
      <p:sp>
        <p:nvSpPr>
          <p:cNvPr id="3" name="Rechthoek 3">
            <a:extLst>
              <a:ext uri="{FF2B5EF4-FFF2-40B4-BE49-F238E27FC236}">
                <a16:creationId xmlns:a16="http://schemas.microsoft.com/office/drawing/2014/main" id="{6CC69DA4-7CD4-34BB-A961-90B9D9E21892}"/>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kstvak 48">
            <a:extLst>
              <a:ext uri="{FF2B5EF4-FFF2-40B4-BE49-F238E27FC236}">
                <a16:creationId xmlns:a16="http://schemas.microsoft.com/office/drawing/2014/main" id="{3F74CC91-88D4-5CCC-B3F6-1B072ADE5ECF}"/>
              </a:ext>
            </a:extLst>
          </p:cNvPr>
          <p:cNvSpPr txBox="1"/>
          <p:nvPr/>
        </p:nvSpPr>
        <p:spPr>
          <a:xfrm>
            <a:off x="2794761" y="3011785"/>
            <a:ext cx="1814110" cy="1200329"/>
          </a:xfrm>
          <a:prstGeom prst="rect">
            <a:avLst/>
          </a:prstGeom>
          <a:noFill/>
        </p:spPr>
        <p:txBody>
          <a:bodyPr wrap="square" rtlCol="0">
            <a:spAutoFit/>
          </a:bodyPr>
          <a:lstStyle/>
          <a:p>
            <a:r>
              <a:rPr lang="en-GB" dirty="0"/>
              <a:t>Travellers (esp. women’s) feelings of insecurity</a:t>
            </a:r>
          </a:p>
        </p:txBody>
      </p:sp>
    </p:spTree>
    <p:extLst>
      <p:ext uri="{BB962C8B-B14F-4D97-AF65-F5344CB8AC3E}">
        <p14:creationId xmlns:p14="http://schemas.microsoft.com/office/powerpoint/2010/main" val="189076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a:xfrm>
            <a:off x="838199" y="365125"/>
            <a:ext cx="11353799" cy="1325563"/>
          </a:xfrm>
        </p:spPr>
        <p:txBody>
          <a:bodyPr/>
          <a:lstStyle/>
          <a:p>
            <a:r>
              <a:rPr lang="en-GB" dirty="0">
                <a:solidFill>
                  <a:srgbClr val="00B0F0"/>
                </a:solidFill>
              </a:rPr>
              <a:t>Components of effort resistance: Strain &amp; stress</a:t>
            </a:r>
          </a:p>
        </p:txBody>
      </p:sp>
      <p:sp>
        <p:nvSpPr>
          <p:cNvPr id="4" name="Tekstvak 3">
            <a:extLst>
              <a:ext uri="{FF2B5EF4-FFF2-40B4-BE49-F238E27FC236}">
                <a16:creationId xmlns:a16="http://schemas.microsoft.com/office/drawing/2014/main" id="{442ED5B2-C876-B765-1DD0-9B10511240E8}"/>
              </a:ext>
            </a:extLst>
          </p:cNvPr>
          <p:cNvSpPr txBox="1"/>
          <p:nvPr/>
        </p:nvSpPr>
        <p:spPr>
          <a:xfrm>
            <a:off x="850642" y="2114577"/>
            <a:ext cx="3642700" cy="3477875"/>
          </a:xfrm>
          <a:prstGeom prst="rect">
            <a:avLst/>
          </a:prstGeom>
          <a:noFill/>
        </p:spPr>
        <p:txBody>
          <a:bodyPr wrap="square">
            <a:spAutoFit/>
          </a:bodyPr>
          <a:lstStyle/>
          <a:p>
            <a:r>
              <a:rPr lang="en-GB" sz="2000" dirty="0">
                <a:latin typeface="+mj-lt"/>
              </a:rPr>
              <a:t>Travel effort factors can be related to stress such as crowded trains, discomfort from poor design, feelings of no control, unpredictability </a:t>
            </a:r>
          </a:p>
          <a:p>
            <a:endParaRPr lang="en-GB" sz="2000" dirty="0">
              <a:latin typeface="+mj-lt"/>
              <a:sym typeface="Wingdings" panose="05000000000000000000" pitchFamily="2" charset="2"/>
            </a:endParaRPr>
          </a:p>
          <a:p>
            <a:r>
              <a:rPr lang="en-GB" sz="2000" dirty="0" err="1">
                <a:latin typeface="+mj-lt"/>
                <a:sym typeface="Wingdings" panose="05000000000000000000" pitchFamily="2" charset="2"/>
              </a:rPr>
              <a:t>Wener</a:t>
            </a:r>
            <a:r>
              <a:rPr lang="en-GB" sz="2000" dirty="0">
                <a:latin typeface="+mj-lt"/>
                <a:sym typeface="Wingdings" panose="05000000000000000000" pitchFamily="2" charset="2"/>
              </a:rPr>
              <a:t> and Evans (2011) found that car commuters showed significantly higher levels of reported stress compared to train commuters</a:t>
            </a:r>
            <a:endParaRPr lang="en-GB" sz="2000" dirty="0">
              <a:latin typeface="+mj-lt"/>
            </a:endParaRPr>
          </a:p>
        </p:txBody>
      </p:sp>
      <p:pic>
        <p:nvPicPr>
          <p:cNvPr id="5" name="Afbeelding 4" descr="Afbeelding met mensen, vol, menigte&#10;&#10;Automatisch gegenereerde beschrijving">
            <a:extLst>
              <a:ext uri="{FF2B5EF4-FFF2-40B4-BE49-F238E27FC236}">
                <a16:creationId xmlns:a16="http://schemas.microsoft.com/office/drawing/2014/main" id="{0BA94352-D8F8-AF80-A95B-AADE136AD7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0879" y="2114577"/>
            <a:ext cx="6422921" cy="4281947"/>
          </a:xfrm>
          <a:prstGeom prst="rect">
            <a:avLst/>
          </a:prstGeom>
        </p:spPr>
      </p:pic>
      <p:sp>
        <p:nvSpPr>
          <p:cNvPr id="7" name="Tekstvak 6">
            <a:extLst>
              <a:ext uri="{FF2B5EF4-FFF2-40B4-BE49-F238E27FC236}">
                <a16:creationId xmlns:a16="http://schemas.microsoft.com/office/drawing/2014/main" id="{90BA0369-2945-BFB5-1A2B-015D945C019F}"/>
              </a:ext>
            </a:extLst>
          </p:cNvPr>
          <p:cNvSpPr txBox="1"/>
          <p:nvPr/>
        </p:nvSpPr>
        <p:spPr>
          <a:xfrm>
            <a:off x="4830147" y="6396524"/>
            <a:ext cx="6096000" cy="230832"/>
          </a:xfrm>
          <a:prstGeom prst="rect">
            <a:avLst/>
          </a:prstGeom>
          <a:noFill/>
        </p:spPr>
        <p:txBody>
          <a:bodyPr wrap="square">
            <a:spAutoFit/>
          </a:bodyPr>
          <a:lstStyle/>
          <a:p>
            <a:r>
              <a:rPr lang="en-GB" sz="900" dirty="0">
                <a:hlinkClick r:id="rId3"/>
              </a:rPr>
              <a:t>Crowded airport - Free image on </a:t>
            </a:r>
            <a:r>
              <a:rPr lang="en-GB" sz="900" dirty="0" err="1">
                <a:hlinkClick r:id="rId3"/>
              </a:rPr>
              <a:t>Unsplash</a:t>
            </a:r>
            <a:r>
              <a:rPr lang="en-GB" sz="900" dirty="0"/>
              <a:t> </a:t>
            </a:r>
          </a:p>
        </p:txBody>
      </p:sp>
      <p:sp>
        <p:nvSpPr>
          <p:cNvPr id="6" name="Tekstvak 5">
            <a:extLst>
              <a:ext uri="{FF2B5EF4-FFF2-40B4-BE49-F238E27FC236}">
                <a16:creationId xmlns:a16="http://schemas.microsoft.com/office/drawing/2014/main" id="{8ECB8121-5FE0-1DA2-22CB-2BF965BF6459}"/>
              </a:ext>
            </a:extLst>
          </p:cNvPr>
          <p:cNvSpPr txBox="1"/>
          <p:nvPr/>
        </p:nvSpPr>
        <p:spPr>
          <a:xfrm>
            <a:off x="0" y="6627168"/>
            <a:ext cx="7877369" cy="230832"/>
          </a:xfrm>
          <a:prstGeom prst="rect">
            <a:avLst/>
          </a:prstGeom>
          <a:noFill/>
        </p:spPr>
        <p:txBody>
          <a:bodyPr wrap="square">
            <a:spAutoFit/>
          </a:bodyPr>
          <a:lstStyle/>
          <a:p>
            <a:r>
              <a:rPr lang="en-GB" sz="900" dirty="0" err="1"/>
              <a:t>Wener</a:t>
            </a:r>
            <a:r>
              <a:rPr lang="en-GB" sz="900" dirty="0"/>
              <a:t>, R.E. and G.W. Evans (2011), ‘Comparing stress of car and train commuters’, Transportation Research Part F, 14, 111–116.</a:t>
            </a:r>
          </a:p>
        </p:txBody>
      </p:sp>
      <p:sp>
        <p:nvSpPr>
          <p:cNvPr id="3" name="Rechthoek 3">
            <a:extLst>
              <a:ext uri="{FF2B5EF4-FFF2-40B4-BE49-F238E27FC236}">
                <a16:creationId xmlns:a16="http://schemas.microsoft.com/office/drawing/2014/main" id="{045B9738-6080-BCC5-C61C-38D5600107EA}"/>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927175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71DFF-9E07-DD0B-5362-379F9018A5DA}"/>
              </a:ext>
            </a:extLst>
          </p:cNvPr>
          <p:cNvSpPr>
            <a:spLocks noGrp="1"/>
          </p:cNvSpPr>
          <p:nvPr>
            <p:ph type="title"/>
          </p:nvPr>
        </p:nvSpPr>
        <p:spPr/>
        <p:txBody>
          <a:bodyPr/>
          <a:lstStyle/>
          <a:p>
            <a:r>
              <a:rPr lang="en-GB" dirty="0">
                <a:solidFill>
                  <a:srgbClr val="00B0F0"/>
                </a:solidFill>
              </a:rPr>
              <a:t>How to measure effort resistance? </a:t>
            </a:r>
          </a:p>
        </p:txBody>
      </p:sp>
      <p:sp>
        <p:nvSpPr>
          <p:cNvPr id="3" name="Tijdelijke aanduiding voor inhoud 2">
            <a:extLst>
              <a:ext uri="{FF2B5EF4-FFF2-40B4-BE49-F238E27FC236}">
                <a16:creationId xmlns:a16="http://schemas.microsoft.com/office/drawing/2014/main" id="{EDDF7089-9B76-EB8D-D91A-51885F79771F}"/>
              </a:ext>
            </a:extLst>
          </p:cNvPr>
          <p:cNvSpPr>
            <a:spLocks noGrp="1"/>
          </p:cNvSpPr>
          <p:nvPr>
            <p:ph idx="1"/>
          </p:nvPr>
        </p:nvSpPr>
        <p:spPr>
          <a:xfrm>
            <a:off x="838200" y="2228747"/>
            <a:ext cx="4665133" cy="4351338"/>
          </a:xfrm>
        </p:spPr>
        <p:txBody>
          <a:bodyPr>
            <a:normAutofit/>
          </a:bodyPr>
          <a:lstStyle/>
          <a:p>
            <a:pPr marL="0" indent="0">
              <a:buNone/>
            </a:pPr>
            <a:r>
              <a:rPr lang="en-GB" sz="2400" dirty="0">
                <a:latin typeface="+mj-lt"/>
              </a:rPr>
              <a:t>It is more difficult to include the effort resistance factors in the total resistance factor, so specific weighting factors for the different parts of the trip are used in order to include all kinds of effort components. E.g., penalties for waiting time or unexpectedly arriving too early or late.</a:t>
            </a:r>
          </a:p>
          <a:p>
            <a:pPr marL="0" indent="0">
              <a:buNone/>
            </a:pPr>
            <a:endParaRPr lang="en-GB" sz="2400" dirty="0">
              <a:latin typeface="+mj-lt"/>
            </a:endParaRPr>
          </a:p>
          <a:p>
            <a:pPr marL="0" indent="0">
              <a:buNone/>
            </a:pPr>
            <a:r>
              <a:rPr lang="en-GB" sz="2400" dirty="0">
                <a:latin typeface="+mj-lt"/>
              </a:rPr>
              <a:t>More in Chapter 16</a:t>
            </a:r>
          </a:p>
        </p:txBody>
      </p:sp>
      <p:pic>
        <p:nvPicPr>
          <p:cNvPr id="7" name="Afbeelding 6" descr="Afbeelding met lucht, buiten, woestijn, zanderig&#10;&#10;Automatisch gegenereerde beschrijving">
            <a:extLst>
              <a:ext uri="{FF2B5EF4-FFF2-40B4-BE49-F238E27FC236}">
                <a16:creationId xmlns:a16="http://schemas.microsoft.com/office/drawing/2014/main" id="{B367E71B-C132-292E-FBE5-687CD138AB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016" y="1825625"/>
            <a:ext cx="5801784" cy="4351338"/>
          </a:xfrm>
          <a:prstGeom prst="rect">
            <a:avLst/>
          </a:prstGeom>
        </p:spPr>
      </p:pic>
      <p:sp>
        <p:nvSpPr>
          <p:cNvPr id="9" name="Tekstvak 8">
            <a:extLst>
              <a:ext uri="{FF2B5EF4-FFF2-40B4-BE49-F238E27FC236}">
                <a16:creationId xmlns:a16="http://schemas.microsoft.com/office/drawing/2014/main" id="{DE53DB5F-9137-09FE-0233-201AB2455372}"/>
              </a:ext>
            </a:extLst>
          </p:cNvPr>
          <p:cNvSpPr txBox="1"/>
          <p:nvPr/>
        </p:nvSpPr>
        <p:spPr>
          <a:xfrm>
            <a:off x="5503333" y="6176963"/>
            <a:ext cx="2587625" cy="230832"/>
          </a:xfrm>
          <a:prstGeom prst="rect">
            <a:avLst/>
          </a:prstGeom>
          <a:noFill/>
        </p:spPr>
        <p:txBody>
          <a:bodyPr wrap="square">
            <a:spAutoFit/>
          </a:bodyPr>
          <a:lstStyle/>
          <a:p>
            <a:r>
              <a:rPr lang="en-GB" sz="900" dirty="0">
                <a:hlinkClick r:id="rId3"/>
              </a:rPr>
              <a:t>Car broke down - Free image on </a:t>
            </a:r>
            <a:r>
              <a:rPr lang="en-GB" sz="900" dirty="0" err="1">
                <a:hlinkClick r:id="rId3"/>
              </a:rPr>
              <a:t>Unsplash</a:t>
            </a:r>
            <a:r>
              <a:rPr lang="en-GB" sz="900" dirty="0"/>
              <a:t> </a:t>
            </a:r>
          </a:p>
        </p:txBody>
      </p:sp>
      <p:sp>
        <p:nvSpPr>
          <p:cNvPr id="4" name="Rechthoek 3">
            <a:extLst>
              <a:ext uri="{FF2B5EF4-FFF2-40B4-BE49-F238E27FC236}">
                <a16:creationId xmlns:a16="http://schemas.microsoft.com/office/drawing/2014/main" id="{3A082C42-C3F8-BCB3-6C3E-900F9C0AC70F}"/>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706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Goods transport</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services and reliability</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4" name="Tekstvak 13">
            <a:extLst>
              <a:ext uri="{FF2B5EF4-FFF2-40B4-BE49-F238E27FC236}">
                <a16:creationId xmlns:a16="http://schemas.microsoft.com/office/drawing/2014/main" id="{A439D63F-B07D-13C7-F143-231904B95BCF}"/>
              </a:ext>
            </a:extLst>
          </p:cNvPr>
          <p:cNvSpPr txBox="1"/>
          <p:nvPr/>
        </p:nvSpPr>
        <p:spPr>
          <a:xfrm>
            <a:off x="792852" y="2050683"/>
            <a:ext cx="11053112" cy="830997"/>
          </a:xfrm>
          <a:prstGeom prst="rect">
            <a:avLst/>
          </a:prstGeom>
          <a:noFill/>
        </p:spPr>
        <p:txBody>
          <a:bodyPr wrap="square" rtlCol="0">
            <a:spAutoFit/>
          </a:bodyPr>
          <a:lstStyle/>
          <a:p>
            <a:r>
              <a:rPr lang="en-GB" sz="2400" dirty="0">
                <a:latin typeface="+mj-lt"/>
              </a:rPr>
              <a:t>Similar factors play a role in goods/freight transport choices by shippers and hauliers. </a:t>
            </a:r>
            <a:br>
              <a:rPr lang="en-GB" sz="2400" dirty="0">
                <a:latin typeface="+mj-lt"/>
              </a:rPr>
            </a:br>
            <a:r>
              <a:rPr lang="en-GB" sz="2400" dirty="0">
                <a:latin typeface="+mj-lt"/>
              </a:rPr>
              <a:t>Effort components are replaced with quality and reliability of transport services.</a:t>
            </a:r>
          </a:p>
        </p:txBody>
      </p:sp>
      <p:sp>
        <p:nvSpPr>
          <p:cNvPr id="15" name="Rectangle 14">
            <a:extLst>
              <a:ext uri="{FF2B5EF4-FFF2-40B4-BE49-F238E27FC236}">
                <a16:creationId xmlns:a16="http://schemas.microsoft.com/office/drawing/2014/main" id="{F702CBF4-617B-F1AB-74AA-B52BD6CF7A13}"/>
              </a:ext>
            </a:extLst>
          </p:cNvPr>
          <p:cNvSpPr/>
          <p:nvPr/>
        </p:nvSpPr>
        <p:spPr>
          <a:xfrm>
            <a:off x="638175" y="544126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6" name="Rectangle 15">
            <a:extLst>
              <a:ext uri="{FF2B5EF4-FFF2-40B4-BE49-F238E27FC236}">
                <a16:creationId xmlns:a16="http://schemas.microsoft.com/office/drawing/2014/main" id="{2C78B3AC-4F64-3285-797D-50B44C5F59E6}"/>
              </a:ext>
            </a:extLst>
          </p:cNvPr>
          <p:cNvSpPr/>
          <p:nvPr/>
        </p:nvSpPr>
        <p:spPr>
          <a:xfrm>
            <a:off x="3629478" y="544512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7" name="Rectangle 16">
            <a:extLst>
              <a:ext uri="{FF2B5EF4-FFF2-40B4-BE49-F238E27FC236}">
                <a16:creationId xmlns:a16="http://schemas.microsoft.com/office/drawing/2014/main" id="{D2EB413F-3FEF-07F6-5EFF-D66FD3EB63B0}"/>
              </a:ext>
            </a:extLst>
          </p:cNvPr>
          <p:cNvSpPr/>
          <p:nvPr/>
        </p:nvSpPr>
        <p:spPr>
          <a:xfrm>
            <a:off x="6687387"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8" name="Rectangle 17">
            <a:extLst>
              <a:ext uri="{FF2B5EF4-FFF2-40B4-BE49-F238E27FC236}">
                <a16:creationId xmlns:a16="http://schemas.microsoft.com/office/drawing/2014/main" id="{08D08AB0-6E5D-ADEF-AD1B-30006835670E}"/>
              </a:ext>
            </a:extLst>
          </p:cNvPr>
          <p:cNvSpPr/>
          <p:nvPr/>
        </p:nvSpPr>
        <p:spPr>
          <a:xfrm>
            <a:off x="9813602"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Tree>
    <p:extLst>
      <p:ext uri="{BB962C8B-B14F-4D97-AF65-F5344CB8AC3E}">
        <p14:creationId xmlns:p14="http://schemas.microsoft.com/office/powerpoint/2010/main" val="187108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3E1C1B6A-1B87-FA0C-F949-98D9D2A2367E}"/>
              </a:ext>
            </a:extLst>
          </p:cNvPr>
          <p:cNvSpPr>
            <a:spLocks noGrp="1"/>
          </p:cNvSpPr>
          <p:nvPr>
            <p:ph idx="1"/>
          </p:nvPr>
        </p:nvSpPr>
        <p:spPr/>
        <p:txBody>
          <a:bodyPr>
            <a:normAutofit/>
          </a:bodyPr>
          <a:lstStyle/>
          <a:p>
            <a:pPr marL="0" indent="0">
              <a:buNone/>
            </a:pPr>
            <a:r>
              <a:rPr lang="en-GB" sz="2400" dirty="0">
                <a:latin typeface="+mj-lt"/>
              </a:rPr>
              <a:t>Transport resistance consists of three factors, that together make up the generalized travel/transport cost unit. </a:t>
            </a:r>
            <a:br>
              <a:rPr lang="en-GB" sz="2400" dirty="0">
                <a:latin typeface="+mj-lt"/>
              </a:rPr>
            </a:br>
            <a:r>
              <a:rPr lang="en-GB" sz="2400" dirty="0">
                <a:latin typeface="+mj-lt"/>
              </a:rPr>
              <a:t>These factors are relevant in both passenger (discussed next) as well as goods transport (discussed after). </a:t>
            </a:r>
          </a:p>
          <a:p>
            <a:pPr marL="0" indent="0">
              <a:buNone/>
            </a:pPr>
            <a:endParaRPr lang="en-GB" sz="2400" dirty="0">
              <a:latin typeface="+mj-lt"/>
            </a:endParaRP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Travel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Effort/Transport services</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3" name="Rectangle 12">
            <a:extLst>
              <a:ext uri="{FF2B5EF4-FFF2-40B4-BE49-F238E27FC236}">
                <a16:creationId xmlns:a16="http://schemas.microsoft.com/office/drawing/2014/main" id="{5E11FD12-3059-020B-EF06-883BBB2CB0D4}"/>
              </a:ext>
            </a:extLst>
          </p:cNvPr>
          <p:cNvSpPr/>
          <p:nvPr/>
        </p:nvSpPr>
        <p:spPr>
          <a:xfrm>
            <a:off x="638175"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4" name="Rectangle 13">
            <a:extLst>
              <a:ext uri="{FF2B5EF4-FFF2-40B4-BE49-F238E27FC236}">
                <a16:creationId xmlns:a16="http://schemas.microsoft.com/office/drawing/2014/main" id="{663A0695-D551-F65D-7DD7-29A309C6FB6A}"/>
              </a:ext>
            </a:extLst>
          </p:cNvPr>
          <p:cNvSpPr/>
          <p:nvPr/>
        </p:nvSpPr>
        <p:spPr>
          <a:xfrm>
            <a:off x="3629478"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5" name="Rectangle 14">
            <a:extLst>
              <a:ext uri="{FF2B5EF4-FFF2-40B4-BE49-F238E27FC236}">
                <a16:creationId xmlns:a16="http://schemas.microsoft.com/office/drawing/2014/main" id="{B4464F4D-0013-57B5-1CA3-B9DF288D6FAE}"/>
              </a:ext>
            </a:extLst>
          </p:cNvPr>
          <p:cNvSpPr/>
          <p:nvPr/>
        </p:nvSpPr>
        <p:spPr>
          <a:xfrm>
            <a:off x="6687387"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6" name="Rectangle 15">
            <a:extLst>
              <a:ext uri="{FF2B5EF4-FFF2-40B4-BE49-F238E27FC236}">
                <a16:creationId xmlns:a16="http://schemas.microsoft.com/office/drawing/2014/main" id="{A6C79613-B60C-F12E-4D75-51138FC76217}"/>
              </a:ext>
            </a:extLst>
          </p:cNvPr>
          <p:cNvSpPr/>
          <p:nvPr/>
        </p:nvSpPr>
        <p:spPr>
          <a:xfrm>
            <a:off x="9810146"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7" name="Rectangle 16">
            <a:extLst>
              <a:ext uri="{FF2B5EF4-FFF2-40B4-BE49-F238E27FC236}">
                <a16:creationId xmlns:a16="http://schemas.microsoft.com/office/drawing/2014/main" id="{8A23AF8D-2153-AB6D-24F3-7451304C76A8}"/>
              </a:ext>
            </a:extLst>
          </p:cNvPr>
          <p:cNvSpPr/>
          <p:nvPr/>
        </p:nvSpPr>
        <p:spPr>
          <a:xfrm>
            <a:off x="638175" y="5869890"/>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8" name="Rectangle 17">
            <a:extLst>
              <a:ext uri="{FF2B5EF4-FFF2-40B4-BE49-F238E27FC236}">
                <a16:creationId xmlns:a16="http://schemas.microsoft.com/office/drawing/2014/main" id="{14E31C70-3586-09A8-3148-57B64493EAD7}"/>
              </a:ext>
            </a:extLst>
          </p:cNvPr>
          <p:cNvSpPr/>
          <p:nvPr/>
        </p:nvSpPr>
        <p:spPr>
          <a:xfrm>
            <a:off x="3629478" y="5873750"/>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9" name="Rectangle 18">
            <a:extLst>
              <a:ext uri="{FF2B5EF4-FFF2-40B4-BE49-F238E27FC236}">
                <a16:creationId xmlns:a16="http://schemas.microsoft.com/office/drawing/2014/main" id="{53F9AE3F-517D-5D30-88FC-41750C536E08}"/>
              </a:ext>
            </a:extLst>
          </p:cNvPr>
          <p:cNvSpPr/>
          <p:nvPr/>
        </p:nvSpPr>
        <p:spPr>
          <a:xfrm>
            <a:off x="6687387" y="5869889"/>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20" name="Rectangle 19">
            <a:extLst>
              <a:ext uri="{FF2B5EF4-FFF2-40B4-BE49-F238E27FC236}">
                <a16:creationId xmlns:a16="http://schemas.microsoft.com/office/drawing/2014/main" id="{D5325697-7A6B-36D3-A08E-3686833959CF}"/>
              </a:ext>
            </a:extLst>
          </p:cNvPr>
          <p:cNvSpPr/>
          <p:nvPr/>
        </p:nvSpPr>
        <p:spPr>
          <a:xfrm>
            <a:off x="9813602" y="5869889"/>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Tree>
    <p:extLst>
      <p:ext uri="{BB962C8B-B14F-4D97-AF65-F5344CB8AC3E}">
        <p14:creationId xmlns:p14="http://schemas.microsoft.com/office/powerpoint/2010/main" val="250565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Transport time of goods transport</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services and reliability</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3" name="Rechthoek 2">
            <a:extLst>
              <a:ext uri="{FF2B5EF4-FFF2-40B4-BE49-F238E27FC236}">
                <a16:creationId xmlns:a16="http://schemas.microsoft.com/office/drawing/2014/main" id="{B480989A-7DF3-8071-CB1E-54ED31E880FD}"/>
              </a:ext>
            </a:extLst>
          </p:cNvPr>
          <p:cNvSpPr/>
          <p:nvPr/>
        </p:nvSpPr>
        <p:spPr>
          <a:xfrm>
            <a:off x="457542" y="3334010"/>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BF05B9-12C8-4E46-88D6-B39A3DCD990D}"/>
              </a:ext>
            </a:extLst>
          </p:cNvPr>
          <p:cNvSpPr/>
          <p:nvPr/>
        </p:nvSpPr>
        <p:spPr>
          <a:xfrm>
            <a:off x="638175" y="544126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2" name="Rectangle 11">
            <a:extLst>
              <a:ext uri="{FF2B5EF4-FFF2-40B4-BE49-F238E27FC236}">
                <a16:creationId xmlns:a16="http://schemas.microsoft.com/office/drawing/2014/main" id="{27B5AA6D-A2E5-739D-0FCF-DB0DBFEDC7EF}"/>
              </a:ext>
            </a:extLst>
          </p:cNvPr>
          <p:cNvSpPr/>
          <p:nvPr/>
        </p:nvSpPr>
        <p:spPr>
          <a:xfrm>
            <a:off x="3629478" y="544512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3" name="Rectangle 12">
            <a:extLst>
              <a:ext uri="{FF2B5EF4-FFF2-40B4-BE49-F238E27FC236}">
                <a16:creationId xmlns:a16="http://schemas.microsoft.com/office/drawing/2014/main" id="{F2881A20-CE18-6A7A-9090-5C72F33F6F41}"/>
              </a:ext>
            </a:extLst>
          </p:cNvPr>
          <p:cNvSpPr/>
          <p:nvPr/>
        </p:nvSpPr>
        <p:spPr>
          <a:xfrm>
            <a:off x="6687387"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4" name="Rectangle 13">
            <a:extLst>
              <a:ext uri="{FF2B5EF4-FFF2-40B4-BE49-F238E27FC236}">
                <a16:creationId xmlns:a16="http://schemas.microsoft.com/office/drawing/2014/main" id="{052FC62F-4ECB-6E28-B2B6-B88028174501}"/>
              </a:ext>
            </a:extLst>
          </p:cNvPr>
          <p:cNvSpPr/>
          <p:nvPr/>
        </p:nvSpPr>
        <p:spPr>
          <a:xfrm>
            <a:off x="9813602"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5" name="Rechthoek 3">
            <a:extLst>
              <a:ext uri="{FF2B5EF4-FFF2-40B4-BE49-F238E27FC236}">
                <a16:creationId xmlns:a16="http://schemas.microsoft.com/office/drawing/2014/main" id="{B0393B35-F78B-0D1A-1F10-F7211D59E507}"/>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58256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22052-9705-49A2-6A85-3D32B8983177}"/>
              </a:ext>
            </a:extLst>
          </p:cNvPr>
          <p:cNvSpPr>
            <a:spLocks noGrp="1"/>
          </p:cNvSpPr>
          <p:nvPr>
            <p:ph type="title"/>
          </p:nvPr>
        </p:nvSpPr>
        <p:spPr/>
        <p:txBody>
          <a:bodyPr/>
          <a:lstStyle/>
          <a:p>
            <a:r>
              <a:rPr lang="en-GB" dirty="0">
                <a:solidFill>
                  <a:srgbClr val="00B0F0"/>
                </a:solidFill>
              </a:rPr>
              <a:t>Transport time of goods transport</a:t>
            </a:r>
          </a:p>
        </p:txBody>
      </p:sp>
      <p:sp>
        <p:nvSpPr>
          <p:cNvPr id="3" name="Tijdelijke aanduiding voor inhoud 2">
            <a:extLst>
              <a:ext uri="{FF2B5EF4-FFF2-40B4-BE49-F238E27FC236}">
                <a16:creationId xmlns:a16="http://schemas.microsoft.com/office/drawing/2014/main" id="{04DD0016-9297-2D7A-0356-76E79D70E9D9}"/>
              </a:ext>
            </a:extLst>
          </p:cNvPr>
          <p:cNvSpPr>
            <a:spLocks noGrp="1"/>
          </p:cNvSpPr>
          <p:nvPr>
            <p:ph idx="1"/>
          </p:nvPr>
        </p:nvSpPr>
        <p:spPr>
          <a:xfrm>
            <a:off x="838200" y="1457422"/>
            <a:ext cx="5399616" cy="5167313"/>
          </a:xfrm>
        </p:spPr>
        <p:txBody>
          <a:bodyPr>
            <a:noAutofit/>
          </a:bodyPr>
          <a:lstStyle/>
          <a:p>
            <a:pPr marL="0" indent="0">
              <a:buNone/>
            </a:pPr>
            <a:r>
              <a:rPr lang="en-GB" sz="1700" dirty="0" err="1">
                <a:latin typeface="+mj-lt"/>
              </a:rPr>
              <a:t>Binsuwadan</a:t>
            </a:r>
            <a:r>
              <a:rPr lang="en-GB" sz="1700" dirty="0">
                <a:latin typeface="+mj-lt"/>
              </a:rPr>
              <a:t> et al. (2021) performed a large meta-analysis to explain variations in the value of freight travel time savings (VFTTS) </a:t>
            </a:r>
            <a:r>
              <a:rPr lang="en-GB" sz="1700" dirty="0">
                <a:latin typeface="+mj-lt"/>
                <a:sym typeface="Wingdings" panose="05000000000000000000" pitchFamily="2" charset="2"/>
              </a:rPr>
              <a:t></a:t>
            </a:r>
            <a:endParaRPr lang="en-GB" sz="1700" dirty="0">
              <a:latin typeface="+mj-lt"/>
            </a:endParaRPr>
          </a:p>
          <a:p>
            <a:pPr marL="0" indent="0">
              <a:buNone/>
            </a:pPr>
            <a:r>
              <a:rPr lang="en-GB" sz="1700" dirty="0">
                <a:latin typeface="+mj-lt"/>
              </a:rPr>
              <a:t>Both carriers who transport goods and shippers who supply or own the goods (see also Chapter 4) value transport time savings</a:t>
            </a:r>
          </a:p>
          <a:p>
            <a:pPr marL="514350" indent="-514350">
              <a:buFont typeface="+mj-lt"/>
              <a:buAutoNum type="arabicPeriod"/>
            </a:pPr>
            <a:r>
              <a:rPr lang="en-GB" sz="1700" dirty="0">
                <a:latin typeface="+mj-lt"/>
              </a:rPr>
              <a:t>The average income (GDP per capita) in a country has an important influence on the willingness to pay for freight travel times savings</a:t>
            </a:r>
          </a:p>
          <a:p>
            <a:pPr marL="514350" indent="-514350">
              <a:buFont typeface="+mj-lt"/>
              <a:buAutoNum type="arabicPeriod"/>
            </a:pPr>
            <a:r>
              <a:rPr lang="en-GB" sz="1700" dirty="0">
                <a:latin typeface="+mj-lt"/>
              </a:rPr>
              <a:t>The different transport modes have very different VFTTS: the faster modes, especially air and to some extent road transport, have relatively high VFTTS</a:t>
            </a:r>
          </a:p>
          <a:p>
            <a:pPr marL="514350" indent="-514350">
              <a:buFont typeface="+mj-lt"/>
              <a:buAutoNum type="arabicPeriod"/>
            </a:pPr>
            <a:r>
              <a:rPr lang="en-GB" sz="1700" dirty="0">
                <a:latin typeface="+mj-lt"/>
              </a:rPr>
              <a:t>The VFTTS is dependent on who is the decisionmaker: a carrier is more willing to trade-off money against transport time savings because these time savings can increase his profits</a:t>
            </a:r>
          </a:p>
        </p:txBody>
      </p:sp>
      <p:pic>
        <p:nvPicPr>
          <p:cNvPr id="5" name="Afbeelding 4">
            <a:extLst>
              <a:ext uri="{FF2B5EF4-FFF2-40B4-BE49-F238E27FC236}">
                <a16:creationId xmlns:a16="http://schemas.microsoft.com/office/drawing/2014/main" id="{97545B4F-17C8-00E5-D26D-C0F89179393A}"/>
              </a:ext>
            </a:extLst>
          </p:cNvPr>
          <p:cNvPicPr>
            <a:picLocks noChangeAspect="1"/>
          </p:cNvPicPr>
          <p:nvPr/>
        </p:nvPicPr>
        <p:blipFill>
          <a:blip r:embed="rId2"/>
          <a:stretch>
            <a:fillRect/>
          </a:stretch>
        </p:blipFill>
        <p:spPr>
          <a:xfrm>
            <a:off x="6381302" y="2380455"/>
            <a:ext cx="4972498" cy="3787775"/>
          </a:xfrm>
          <a:prstGeom prst="rect">
            <a:avLst/>
          </a:prstGeom>
        </p:spPr>
      </p:pic>
      <p:sp>
        <p:nvSpPr>
          <p:cNvPr id="4" name="Tekstvak 3">
            <a:extLst>
              <a:ext uri="{FF2B5EF4-FFF2-40B4-BE49-F238E27FC236}">
                <a16:creationId xmlns:a16="http://schemas.microsoft.com/office/drawing/2014/main" id="{64AC0BA9-2715-AE87-B4ED-4A6A71159DBD}"/>
              </a:ext>
            </a:extLst>
          </p:cNvPr>
          <p:cNvSpPr txBox="1"/>
          <p:nvPr/>
        </p:nvSpPr>
        <p:spPr>
          <a:xfrm>
            <a:off x="9598191" y="6052814"/>
            <a:ext cx="1747594" cy="230832"/>
          </a:xfrm>
          <a:prstGeom prst="rect">
            <a:avLst/>
          </a:prstGeom>
          <a:noFill/>
        </p:spPr>
        <p:txBody>
          <a:bodyPr wrap="none" rtlCol="0">
            <a:spAutoFit/>
          </a:bodyPr>
          <a:lstStyle/>
          <a:p>
            <a:r>
              <a:rPr lang="en-GB" sz="900" dirty="0">
                <a:latin typeface="+mj-lt"/>
              </a:rPr>
              <a:t>(Taken from Chapter 6, page 112)</a:t>
            </a:r>
          </a:p>
        </p:txBody>
      </p:sp>
      <p:sp>
        <p:nvSpPr>
          <p:cNvPr id="6" name="Rechthoek 3">
            <a:extLst>
              <a:ext uri="{FF2B5EF4-FFF2-40B4-BE49-F238E27FC236}">
                <a16:creationId xmlns:a16="http://schemas.microsoft.com/office/drawing/2014/main" id="{85B70B81-7FCD-DB1B-3ACE-A4760206E33A}"/>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CB7B003A-CEAA-A82D-9C1A-5E12693F3298}"/>
              </a:ext>
            </a:extLst>
          </p:cNvPr>
          <p:cNvSpPr txBox="1"/>
          <p:nvPr/>
        </p:nvSpPr>
        <p:spPr>
          <a:xfrm>
            <a:off x="838200" y="6393903"/>
            <a:ext cx="7602382" cy="230832"/>
          </a:xfrm>
          <a:prstGeom prst="rect">
            <a:avLst/>
          </a:prstGeom>
          <a:noFill/>
        </p:spPr>
        <p:txBody>
          <a:bodyPr wrap="square">
            <a:spAutoFit/>
          </a:bodyPr>
          <a:lstStyle/>
          <a:p>
            <a:r>
              <a:rPr lang="en-US" sz="900" b="0" i="0" dirty="0" err="1">
                <a:solidFill>
                  <a:srgbClr val="222222"/>
                </a:solidFill>
                <a:effectLst/>
                <a:latin typeface="+mj-lt"/>
              </a:rPr>
              <a:t>Binsuwadan</a:t>
            </a:r>
            <a:r>
              <a:rPr lang="en-US" sz="900" b="0" i="0" dirty="0">
                <a:solidFill>
                  <a:srgbClr val="222222"/>
                </a:solidFill>
                <a:effectLst/>
                <a:latin typeface="+mj-lt"/>
              </a:rPr>
              <a:t>, J., De Jong, G., </a:t>
            </a:r>
            <a:r>
              <a:rPr lang="en-US" sz="900" b="0" i="0" dirty="0" err="1">
                <a:solidFill>
                  <a:srgbClr val="222222"/>
                </a:solidFill>
                <a:effectLst/>
                <a:latin typeface="+mj-lt"/>
              </a:rPr>
              <a:t>Batley</a:t>
            </a:r>
            <a:r>
              <a:rPr lang="en-US" sz="900" b="0" i="0" dirty="0">
                <a:solidFill>
                  <a:srgbClr val="222222"/>
                </a:solidFill>
                <a:effectLst/>
                <a:latin typeface="+mj-lt"/>
              </a:rPr>
              <a:t>, R., &amp; Wheat, P. (2021). The value of travel time savings in freight transport: a meta-analysis. </a:t>
            </a:r>
            <a:r>
              <a:rPr lang="en-US" sz="900" b="0" i="1" dirty="0">
                <a:solidFill>
                  <a:srgbClr val="222222"/>
                </a:solidFill>
                <a:effectLst/>
                <a:latin typeface="+mj-lt"/>
              </a:rPr>
              <a:t>Transportation</a:t>
            </a:r>
            <a:r>
              <a:rPr lang="en-US" sz="900" b="0" i="0" dirty="0">
                <a:solidFill>
                  <a:srgbClr val="222222"/>
                </a:solidFill>
                <a:effectLst/>
                <a:latin typeface="+mj-lt"/>
              </a:rPr>
              <a:t>, 1-27.</a:t>
            </a:r>
            <a:endParaRPr lang="nl-NL" sz="900" dirty="0">
              <a:latin typeface="+mj-lt"/>
            </a:endParaRPr>
          </a:p>
        </p:txBody>
      </p:sp>
    </p:spTree>
    <p:extLst>
      <p:ext uri="{BB962C8B-B14F-4D97-AF65-F5344CB8AC3E}">
        <p14:creationId xmlns:p14="http://schemas.microsoft.com/office/powerpoint/2010/main" val="3656252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Monetary costs of goods transport</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services and reliability</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3" name="Rechthoek 2">
            <a:extLst>
              <a:ext uri="{FF2B5EF4-FFF2-40B4-BE49-F238E27FC236}">
                <a16:creationId xmlns:a16="http://schemas.microsoft.com/office/drawing/2014/main" id="{B480989A-7DF3-8071-CB1E-54ED31E880FD}"/>
              </a:ext>
            </a:extLst>
          </p:cNvPr>
          <p:cNvSpPr/>
          <p:nvPr/>
        </p:nvSpPr>
        <p:spPr>
          <a:xfrm>
            <a:off x="3443679" y="3334012"/>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2D1DFB-A942-719B-0DC2-5838EBADA310}"/>
              </a:ext>
            </a:extLst>
          </p:cNvPr>
          <p:cNvSpPr/>
          <p:nvPr/>
        </p:nvSpPr>
        <p:spPr>
          <a:xfrm>
            <a:off x="638175" y="544126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2" name="Rectangle 11">
            <a:extLst>
              <a:ext uri="{FF2B5EF4-FFF2-40B4-BE49-F238E27FC236}">
                <a16:creationId xmlns:a16="http://schemas.microsoft.com/office/drawing/2014/main" id="{3DFE06D9-187C-D4ED-C89B-550FD97D401C}"/>
              </a:ext>
            </a:extLst>
          </p:cNvPr>
          <p:cNvSpPr/>
          <p:nvPr/>
        </p:nvSpPr>
        <p:spPr>
          <a:xfrm>
            <a:off x="3629478" y="544512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3" name="Rectangle 12">
            <a:extLst>
              <a:ext uri="{FF2B5EF4-FFF2-40B4-BE49-F238E27FC236}">
                <a16:creationId xmlns:a16="http://schemas.microsoft.com/office/drawing/2014/main" id="{29578883-FFC0-5CEE-7D41-B68838572D67}"/>
              </a:ext>
            </a:extLst>
          </p:cNvPr>
          <p:cNvSpPr/>
          <p:nvPr/>
        </p:nvSpPr>
        <p:spPr>
          <a:xfrm>
            <a:off x="6687387"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4" name="Rectangle 13">
            <a:extLst>
              <a:ext uri="{FF2B5EF4-FFF2-40B4-BE49-F238E27FC236}">
                <a16:creationId xmlns:a16="http://schemas.microsoft.com/office/drawing/2014/main" id="{B8AA271E-7DD6-BB59-591A-E8F62768270A}"/>
              </a:ext>
            </a:extLst>
          </p:cNvPr>
          <p:cNvSpPr/>
          <p:nvPr/>
        </p:nvSpPr>
        <p:spPr>
          <a:xfrm>
            <a:off x="9813602"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Tree>
    <p:extLst>
      <p:ext uri="{BB962C8B-B14F-4D97-AF65-F5344CB8AC3E}">
        <p14:creationId xmlns:p14="http://schemas.microsoft.com/office/powerpoint/2010/main" val="7595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C1625-B17E-7776-7DF8-8CF4007E66B3}"/>
              </a:ext>
            </a:extLst>
          </p:cNvPr>
          <p:cNvSpPr>
            <a:spLocks noGrp="1"/>
          </p:cNvSpPr>
          <p:nvPr>
            <p:ph type="title"/>
          </p:nvPr>
        </p:nvSpPr>
        <p:spPr/>
        <p:txBody>
          <a:bodyPr/>
          <a:lstStyle/>
          <a:p>
            <a:r>
              <a:rPr lang="en-GB" dirty="0">
                <a:solidFill>
                  <a:srgbClr val="00B0F0"/>
                </a:solidFill>
              </a:rPr>
              <a:t>Monetary costs for goods transport</a:t>
            </a:r>
          </a:p>
        </p:txBody>
      </p:sp>
      <p:sp>
        <p:nvSpPr>
          <p:cNvPr id="3" name="Tijdelijke aanduiding voor inhoud 2">
            <a:extLst>
              <a:ext uri="{FF2B5EF4-FFF2-40B4-BE49-F238E27FC236}">
                <a16:creationId xmlns:a16="http://schemas.microsoft.com/office/drawing/2014/main" id="{2675A31C-7BBC-03C2-8EA4-E689B715D9D7}"/>
              </a:ext>
            </a:extLst>
          </p:cNvPr>
          <p:cNvSpPr>
            <a:spLocks noGrp="1"/>
          </p:cNvSpPr>
          <p:nvPr>
            <p:ph idx="1"/>
          </p:nvPr>
        </p:nvSpPr>
        <p:spPr>
          <a:xfrm>
            <a:off x="838201" y="1690688"/>
            <a:ext cx="5553268" cy="5260618"/>
          </a:xfrm>
        </p:spPr>
        <p:txBody>
          <a:bodyPr>
            <a:normAutofit fontScale="85000" lnSpcReduction="20000"/>
          </a:bodyPr>
          <a:lstStyle/>
          <a:p>
            <a:pPr marL="0" indent="0">
              <a:buNone/>
            </a:pPr>
            <a:r>
              <a:rPr lang="en-GB" sz="3200" dirty="0">
                <a:latin typeface="+mj-lt"/>
              </a:rPr>
              <a:t>Responsiveness of road freight transport in the Netherlands for price increases </a:t>
            </a:r>
            <a:r>
              <a:rPr lang="en-GB" sz="3200" dirty="0">
                <a:latin typeface="+mj-lt"/>
                <a:sym typeface="Wingdings" panose="05000000000000000000" pitchFamily="2" charset="2"/>
              </a:rPr>
              <a:t></a:t>
            </a:r>
            <a:br>
              <a:rPr lang="en-GB" sz="3200" dirty="0">
                <a:latin typeface="+mj-lt"/>
                <a:sym typeface="Wingdings" panose="05000000000000000000" pitchFamily="2" charset="2"/>
              </a:rPr>
            </a:br>
            <a:endParaRPr lang="en-GB" sz="3200" dirty="0">
              <a:latin typeface="+mj-lt"/>
            </a:endParaRPr>
          </a:p>
          <a:p>
            <a:pPr marL="0" indent="0">
              <a:buNone/>
            </a:pPr>
            <a:r>
              <a:rPr lang="en-GB" sz="3200" dirty="0">
                <a:solidFill>
                  <a:srgbClr val="FF0000"/>
                </a:solidFill>
                <a:latin typeface="+mj-lt"/>
              </a:rPr>
              <a:t>An increase of road freight costs by, e.g., new taxes, tolls or oil price rises, may entice shippers to switch to other modes such as rail</a:t>
            </a:r>
          </a:p>
          <a:p>
            <a:pPr marL="0" indent="0">
              <a:buNone/>
            </a:pPr>
            <a:r>
              <a:rPr lang="en-GB" sz="3200" dirty="0">
                <a:solidFill>
                  <a:srgbClr val="00B050"/>
                </a:solidFill>
                <a:latin typeface="+mj-lt"/>
              </a:rPr>
              <a:t>An increase of road freight costs may make carriers increase efficiency by, e.g., using larger vehicles, reducing the number of empty runs</a:t>
            </a:r>
          </a:p>
          <a:p>
            <a:pPr marL="0" indent="0">
              <a:buNone/>
            </a:pPr>
            <a:r>
              <a:rPr lang="en-GB" sz="3200" dirty="0">
                <a:solidFill>
                  <a:srgbClr val="7030A0"/>
                </a:solidFill>
                <a:latin typeface="+mj-lt"/>
              </a:rPr>
              <a:t>An increase of road freight costs may lead to lower production, since shippers may increase the final product price leading to lower demand</a:t>
            </a:r>
          </a:p>
          <a:p>
            <a:pPr marL="0" indent="0">
              <a:buNone/>
            </a:pPr>
            <a:endParaRPr lang="en-GB" dirty="0"/>
          </a:p>
        </p:txBody>
      </p:sp>
      <p:pic>
        <p:nvPicPr>
          <p:cNvPr id="5" name="Afbeelding 4">
            <a:extLst>
              <a:ext uri="{FF2B5EF4-FFF2-40B4-BE49-F238E27FC236}">
                <a16:creationId xmlns:a16="http://schemas.microsoft.com/office/drawing/2014/main" id="{4FD37C24-75B2-927D-356D-1B00B5CE5F80}"/>
              </a:ext>
            </a:extLst>
          </p:cNvPr>
          <p:cNvPicPr>
            <a:picLocks noChangeAspect="1"/>
          </p:cNvPicPr>
          <p:nvPr/>
        </p:nvPicPr>
        <p:blipFill>
          <a:blip r:embed="rId2"/>
          <a:stretch>
            <a:fillRect/>
          </a:stretch>
        </p:blipFill>
        <p:spPr>
          <a:xfrm>
            <a:off x="6568751" y="2474346"/>
            <a:ext cx="5157578" cy="2784022"/>
          </a:xfrm>
          <a:prstGeom prst="rect">
            <a:avLst/>
          </a:prstGeom>
        </p:spPr>
      </p:pic>
      <p:sp>
        <p:nvSpPr>
          <p:cNvPr id="4" name="Rechthoek 3">
            <a:extLst>
              <a:ext uri="{FF2B5EF4-FFF2-40B4-BE49-F238E27FC236}">
                <a16:creationId xmlns:a16="http://schemas.microsoft.com/office/drawing/2014/main" id="{F25D28BA-9A7E-B872-7BED-A78D8601C20D}"/>
              </a:ext>
            </a:extLst>
          </p:cNvPr>
          <p:cNvSpPr/>
          <p:nvPr/>
        </p:nvSpPr>
        <p:spPr>
          <a:xfrm>
            <a:off x="6568751" y="3088433"/>
            <a:ext cx="4889241" cy="475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hoek 6">
            <a:extLst>
              <a:ext uri="{FF2B5EF4-FFF2-40B4-BE49-F238E27FC236}">
                <a16:creationId xmlns:a16="http://schemas.microsoft.com/office/drawing/2014/main" id="{C6DDDBA3-A647-1577-B398-1FA83E631BC2}"/>
              </a:ext>
            </a:extLst>
          </p:cNvPr>
          <p:cNvSpPr/>
          <p:nvPr/>
        </p:nvSpPr>
        <p:spPr>
          <a:xfrm>
            <a:off x="6568751" y="3612197"/>
            <a:ext cx="4889241" cy="4758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a:extLst>
              <a:ext uri="{FF2B5EF4-FFF2-40B4-BE49-F238E27FC236}">
                <a16:creationId xmlns:a16="http://schemas.microsoft.com/office/drawing/2014/main" id="{34380091-663A-0E03-8EF8-677BB51AEC13}"/>
              </a:ext>
            </a:extLst>
          </p:cNvPr>
          <p:cNvSpPr/>
          <p:nvPr/>
        </p:nvSpPr>
        <p:spPr>
          <a:xfrm>
            <a:off x="6568750" y="4158982"/>
            <a:ext cx="4889241" cy="47586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kstvak 8">
            <a:extLst>
              <a:ext uri="{FF2B5EF4-FFF2-40B4-BE49-F238E27FC236}">
                <a16:creationId xmlns:a16="http://schemas.microsoft.com/office/drawing/2014/main" id="{E7A151BC-FCBD-7414-01A0-8F0ED0A729AF}"/>
              </a:ext>
            </a:extLst>
          </p:cNvPr>
          <p:cNvSpPr txBox="1"/>
          <p:nvPr/>
        </p:nvSpPr>
        <p:spPr>
          <a:xfrm>
            <a:off x="9896770" y="5258368"/>
            <a:ext cx="1747594" cy="230832"/>
          </a:xfrm>
          <a:prstGeom prst="rect">
            <a:avLst/>
          </a:prstGeom>
          <a:noFill/>
        </p:spPr>
        <p:txBody>
          <a:bodyPr wrap="none" rtlCol="0">
            <a:spAutoFit/>
          </a:bodyPr>
          <a:lstStyle/>
          <a:p>
            <a:r>
              <a:rPr lang="en-GB" sz="900" dirty="0">
                <a:latin typeface="+mj-lt"/>
              </a:rPr>
              <a:t>(Taken from Chapter 6, page 150)</a:t>
            </a:r>
          </a:p>
        </p:txBody>
      </p:sp>
      <p:sp>
        <p:nvSpPr>
          <p:cNvPr id="6" name="Rechthoek 3">
            <a:extLst>
              <a:ext uri="{FF2B5EF4-FFF2-40B4-BE49-F238E27FC236}">
                <a16:creationId xmlns:a16="http://schemas.microsoft.com/office/drawing/2014/main" id="{03A791EA-6866-38AA-43F9-D3D8B5BE85F5}"/>
              </a:ext>
            </a:extLst>
          </p:cNvPr>
          <p:cNvSpPr/>
          <p:nvPr/>
        </p:nvSpPr>
        <p:spPr>
          <a:xfrm>
            <a:off x="-19226" y="-12227"/>
            <a:ext cx="12211225" cy="5491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95078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Transport services and reliability</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Transport services and reliability</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3" name="Rechthoek 2">
            <a:extLst>
              <a:ext uri="{FF2B5EF4-FFF2-40B4-BE49-F238E27FC236}">
                <a16:creationId xmlns:a16="http://schemas.microsoft.com/office/drawing/2014/main" id="{B480989A-7DF3-8071-CB1E-54ED31E880FD}"/>
              </a:ext>
            </a:extLst>
          </p:cNvPr>
          <p:cNvSpPr/>
          <p:nvPr/>
        </p:nvSpPr>
        <p:spPr>
          <a:xfrm>
            <a:off x="6541319" y="3334012"/>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8E43D7E-9666-C773-A747-BCFECDAF4F38}"/>
              </a:ext>
            </a:extLst>
          </p:cNvPr>
          <p:cNvSpPr/>
          <p:nvPr/>
        </p:nvSpPr>
        <p:spPr>
          <a:xfrm>
            <a:off x="638175" y="544126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2" name="Rectangle 11">
            <a:extLst>
              <a:ext uri="{FF2B5EF4-FFF2-40B4-BE49-F238E27FC236}">
                <a16:creationId xmlns:a16="http://schemas.microsoft.com/office/drawing/2014/main" id="{43D6BEC8-5144-1B2F-AA63-1B51A33A8CEC}"/>
              </a:ext>
            </a:extLst>
          </p:cNvPr>
          <p:cNvSpPr/>
          <p:nvPr/>
        </p:nvSpPr>
        <p:spPr>
          <a:xfrm>
            <a:off x="3629478" y="5445125"/>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3" name="Rectangle 12">
            <a:extLst>
              <a:ext uri="{FF2B5EF4-FFF2-40B4-BE49-F238E27FC236}">
                <a16:creationId xmlns:a16="http://schemas.microsoft.com/office/drawing/2014/main" id="{A4454254-D766-7E00-65A3-B0C20DDB3FA0}"/>
              </a:ext>
            </a:extLst>
          </p:cNvPr>
          <p:cNvSpPr/>
          <p:nvPr/>
        </p:nvSpPr>
        <p:spPr>
          <a:xfrm>
            <a:off x="6687387"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
        <p:nvSpPr>
          <p:cNvPr id="14" name="Rectangle 13">
            <a:extLst>
              <a:ext uri="{FF2B5EF4-FFF2-40B4-BE49-F238E27FC236}">
                <a16:creationId xmlns:a16="http://schemas.microsoft.com/office/drawing/2014/main" id="{CF2C65B4-EA1D-0C7D-8BAC-63DDD35E3F0B}"/>
              </a:ext>
            </a:extLst>
          </p:cNvPr>
          <p:cNvSpPr/>
          <p:nvPr/>
        </p:nvSpPr>
        <p:spPr>
          <a:xfrm>
            <a:off x="9813602" y="5441264"/>
            <a:ext cx="1914868" cy="4054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Goods</a:t>
            </a:r>
            <a:endParaRPr lang="nl-NL" dirty="0"/>
          </a:p>
        </p:txBody>
      </p:sp>
    </p:spTree>
    <p:extLst>
      <p:ext uri="{BB962C8B-B14F-4D97-AF65-F5344CB8AC3E}">
        <p14:creationId xmlns:p14="http://schemas.microsoft.com/office/powerpoint/2010/main" val="427804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E0D3F-7AEC-9071-018E-9663EB261F1A}"/>
              </a:ext>
            </a:extLst>
          </p:cNvPr>
          <p:cNvSpPr>
            <a:spLocks noGrp="1"/>
          </p:cNvSpPr>
          <p:nvPr>
            <p:ph type="title"/>
          </p:nvPr>
        </p:nvSpPr>
        <p:spPr/>
        <p:txBody>
          <a:bodyPr/>
          <a:lstStyle/>
          <a:p>
            <a:r>
              <a:rPr lang="en-GB" dirty="0">
                <a:solidFill>
                  <a:srgbClr val="00B0F0"/>
                </a:solidFill>
              </a:rPr>
              <a:t>Transport services and reliability</a:t>
            </a:r>
          </a:p>
        </p:txBody>
      </p:sp>
      <p:sp>
        <p:nvSpPr>
          <p:cNvPr id="3" name="Tijdelijke aanduiding voor inhoud 2">
            <a:extLst>
              <a:ext uri="{FF2B5EF4-FFF2-40B4-BE49-F238E27FC236}">
                <a16:creationId xmlns:a16="http://schemas.microsoft.com/office/drawing/2014/main" id="{1678D408-E1D2-ADC7-3215-2C63036270CF}"/>
              </a:ext>
            </a:extLst>
          </p:cNvPr>
          <p:cNvSpPr>
            <a:spLocks noGrp="1"/>
          </p:cNvSpPr>
          <p:nvPr>
            <p:ph idx="1"/>
          </p:nvPr>
        </p:nvSpPr>
        <p:spPr>
          <a:xfrm>
            <a:off x="838200" y="1825625"/>
            <a:ext cx="5982478" cy="4351338"/>
          </a:xfrm>
        </p:spPr>
        <p:txBody>
          <a:bodyPr>
            <a:normAutofit/>
          </a:bodyPr>
          <a:lstStyle/>
          <a:p>
            <a:pPr marL="0" indent="0">
              <a:buNone/>
            </a:pPr>
            <a:r>
              <a:rPr lang="en-GB" sz="2000" dirty="0">
                <a:latin typeface="+mj-lt"/>
              </a:rPr>
              <a:t>Shippers also take transport service quality and reliability into account when deciding to use a particular transport freight mode.</a:t>
            </a:r>
          </a:p>
          <a:p>
            <a:pPr marL="0" indent="0">
              <a:buNone/>
            </a:pPr>
            <a:r>
              <a:rPr lang="en-GB" sz="2000" dirty="0">
                <a:latin typeface="+mj-lt"/>
              </a:rPr>
              <a:t>Kim et al., (2017) shows that shippers (in New Zealand) value</a:t>
            </a:r>
          </a:p>
          <a:p>
            <a:r>
              <a:rPr lang="en-GB" sz="2000" dirty="0">
                <a:latin typeface="+mj-lt"/>
              </a:rPr>
              <a:t>Cargo arriving within a given time</a:t>
            </a:r>
          </a:p>
          <a:p>
            <a:r>
              <a:rPr lang="en-GB" sz="2000" dirty="0">
                <a:latin typeface="+mj-lt"/>
              </a:rPr>
              <a:t>More frequent services</a:t>
            </a:r>
          </a:p>
          <a:p>
            <a:r>
              <a:rPr lang="en-GB" sz="2000" dirty="0">
                <a:latin typeface="+mj-lt"/>
              </a:rPr>
              <a:t>Risk for damaged goods</a:t>
            </a:r>
          </a:p>
          <a:p>
            <a:pPr marL="0" indent="0">
              <a:buNone/>
            </a:pPr>
            <a:endParaRPr lang="en-GB" sz="2000" dirty="0">
              <a:latin typeface="+mj-lt"/>
            </a:endParaRPr>
          </a:p>
        </p:txBody>
      </p:sp>
      <p:pic>
        <p:nvPicPr>
          <p:cNvPr id="6" name="Afbeelding 5" descr="Afbeelding met buiten, water, boot&#10;&#10;Automatisch gegenereerde beschrijving">
            <a:extLst>
              <a:ext uri="{FF2B5EF4-FFF2-40B4-BE49-F238E27FC236}">
                <a16:creationId xmlns:a16="http://schemas.microsoft.com/office/drawing/2014/main" id="{674457F5-6C05-BAA9-50A6-93E45F44A7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8367" y="1460500"/>
            <a:ext cx="4323937" cy="4916959"/>
          </a:xfrm>
          <a:prstGeom prst="rect">
            <a:avLst/>
          </a:prstGeom>
        </p:spPr>
      </p:pic>
      <p:sp>
        <p:nvSpPr>
          <p:cNvPr id="8" name="Tekstvak 7">
            <a:extLst>
              <a:ext uri="{FF2B5EF4-FFF2-40B4-BE49-F238E27FC236}">
                <a16:creationId xmlns:a16="http://schemas.microsoft.com/office/drawing/2014/main" id="{3D62D8F8-4A05-3320-9A39-6594586BC8F8}"/>
              </a:ext>
            </a:extLst>
          </p:cNvPr>
          <p:cNvSpPr txBox="1"/>
          <p:nvPr/>
        </p:nvSpPr>
        <p:spPr>
          <a:xfrm>
            <a:off x="6820678" y="6377459"/>
            <a:ext cx="2008414" cy="230832"/>
          </a:xfrm>
          <a:prstGeom prst="rect">
            <a:avLst/>
          </a:prstGeom>
          <a:noFill/>
        </p:spPr>
        <p:txBody>
          <a:bodyPr wrap="square">
            <a:spAutoFit/>
          </a:bodyPr>
          <a:lstStyle/>
          <a:p>
            <a:r>
              <a:rPr lang="en-GB" sz="900" dirty="0">
                <a:hlinkClick r:id="rId3"/>
              </a:rPr>
              <a:t>Freight ship - Free image on </a:t>
            </a:r>
            <a:r>
              <a:rPr lang="en-GB" sz="900" dirty="0" err="1">
                <a:hlinkClick r:id="rId3"/>
              </a:rPr>
              <a:t>Pexels</a:t>
            </a:r>
            <a:r>
              <a:rPr lang="en-GB" sz="900" dirty="0"/>
              <a:t> </a:t>
            </a:r>
          </a:p>
        </p:txBody>
      </p:sp>
      <p:sp>
        <p:nvSpPr>
          <p:cNvPr id="7" name="Tekstvak 6">
            <a:extLst>
              <a:ext uri="{FF2B5EF4-FFF2-40B4-BE49-F238E27FC236}">
                <a16:creationId xmlns:a16="http://schemas.microsoft.com/office/drawing/2014/main" id="{4EE448CC-4961-ED92-6EF7-939A15708243}"/>
              </a:ext>
            </a:extLst>
          </p:cNvPr>
          <p:cNvSpPr txBox="1"/>
          <p:nvPr/>
        </p:nvSpPr>
        <p:spPr>
          <a:xfrm>
            <a:off x="-61427" y="6627168"/>
            <a:ext cx="12253427" cy="230832"/>
          </a:xfrm>
          <a:prstGeom prst="rect">
            <a:avLst/>
          </a:prstGeom>
          <a:noFill/>
        </p:spPr>
        <p:txBody>
          <a:bodyPr wrap="square">
            <a:spAutoFit/>
          </a:bodyPr>
          <a:lstStyle/>
          <a:p>
            <a:r>
              <a:rPr lang="en-GB" sz="900" dirty="0"/>
              <a:t>Kim, H., A. Nicholson and D. </a:t>
            </a:r>
            <a:r>
              <a:rPr lang="en-GB" sz="900" dirty="0" err="1"/>
              <a:t>Kusumastuti</a:t>
            </a:r>
            <a:r>
              <a:rPr lang="en-GB" sz="900" dirty="0"/>
              <a:t>, D. (2017), ‘Analysing freight shippers’ mode choice preference heterogeneity using latent class modelling’, Transportation Research Procedia, 25, 1109-1125.</a:t>
            </a:r>
          </a:p>
        </p:txBody>
      </p:sp>
      <p:sp>
        <p:nvSpPr>
          <p:cNvPr id="5" name="Rechthoek 3">
            <a:extLst>
              <a:ext uri="{FF2B5EF4-FFF2-40B4-BE49-F238E27FC236}">
                <a16:creationId xmlns:a16="http://schemas.microsoft.com/office/drawing/2014/main" id="{EEF48274-0F58-2FBF-F6D6-A29A64578F54}"/>
              </a:ext>
            </a:extLst>
          </p:cNvPr>
          <p:cNvSpPr/>
          <p:nvPr/>
        </p:nvSpPr>
        <p:spPr>
          <a:xfrm>
            <a:off x="-19226" y="-12227"/>
            <a:ext cx="12211225" cy="5491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37908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9F989-25FA-985B-423C-02B19D4CEC37}"/>
              </a:ext>
            </a:extLst>
          </p:cNvPr>
          <p:cNvSpPr>
            <a:spLocks noGrp="1"/>
          </p:cNvSpPr>
          <p:nvPr>
            <p:ph type="title"/>
          </p:nvPr>
        </p:nvSpPr>
        <p:spPr/>
        <p:txBody>
          <a:bodyPr/>
          <a:lstStyle/>
          <a:p>
            <a:r>
              <a:rPr lang="en-GB" dirty="0">
                <a:solidFill>
                  <a:srgbClr val="00B0F0"/>
                </a:solidFill>
              </a:rPr>
              <a:t>Conclusion</a:t>
            </a:r>
          </a:p>
        </p:txBody>
      </p:sp>
      <p:sp>
        <p:nvSpPr>
          <p:cNvPr id="3" name="Tijdelijke aanduiding voor inhoud 2">
            <a:extLst>
              <a:ext uri="{FF2B5EF4-FFF2-40B4-BE49-F238E27FC236}">
                <a16:creationId xmlns:a16="http://schemas.microsoft.com/office/drawing/2014/main" id="{734E874A-8A1D-2BB4-C8B5-A32B54F3D75E}"/>
              </a:ext>
            </a:extLst>
          </p:cNvPr>
          <p:cNvSpPr>
            <a:spLocks noGrp="1"/>
          </p:cNvSpPr>
          <p:nvPr>
            <p:ph idx="1"/>
          </p:nvPr>
        </p:nvSpPr>
        <p:spPr/>
        <p:txBody>
          <a:bodyPr>
            <a:normAutofit/>
          </a:bodyPr>
          <a:lstStyle/>
          <a:p>
            <a:pPr marL="0" indent="0">
              <a:buNone/>
            </a:pPr>
            <a:r>
              <a:rPr lang="en-GB" sz="2000" dirty="0">
                <a:latin typeface="+mj-lt"/>
              </a:rPr>
              <a:t>The most important conclusions of this chapter are:</a:t>
            </a:r>
          </a:p>
          <a:p>
            <a:pPr marL="457200" indent="-457200">
              <a:buFont typeface="+mj-lt"/>
              <a:buAutoNum type="arabicPeriod"/>
            </a:pPr>
            <a:r>
              <a:rPr lang="en-GB" sz="2000" dirty="0">
                <a:latin typeface="+mj-lt"/>
              </a:rPr>
              <a:t>Important transport resistance factors for </a:t>
            </a:r>
            <a:r>
              <a:rPr lang="en-GB" sz="2000" b="1" dirty="0">
                <a:latin typeface="+mj-lt"/>
              </a:rPr>
              <a:t>passenger transport</a:t>
            </a:r>
            <a:r>
              <a:rPr lang="en-GB" sz="2000" dirty="0">
                <a:latin typeface="+mj-lt"/>
              </a:rPr>
              <a:t> are </a:t>
            </a:r>
            <a:r>
              <a:rPr lang="en-GB" sz="2000" b="1" dirty="0">
                <a:latin typeface="+mj-lt"/>
              </a:rPr>
              <a:t>travel time, monetary costs and effort</a:t>
            </a:r>
            <a:r>
              <a:rPr lang="en-GB" sz="2000" dirty="0">
                <a:latin typeface="+mj-lt"/>
              </a:rPr>
              <a:t>. Passengers are responsive to changes in these resistance factors</a:t>
            </a:r>
          </a:p>
          <a:p>
            <a:pPr marL="457200" indent="-457200">
              <a:buFont typeface="+mj-lt"/>
              <a:buAutoNum type="arabicPeriod"/>
            </a:pPr>
            <a:r>
              <a:rPr lang="en-GB" sz="2000" dirty="0">
                <a:latin typeface="+mj-lt"/>
              </a:rPr>
              <a:t>Important resistance factors for </a:t>
            </a:r>
            <a:r>
              <a:rPr lang="en-GB" sz="2000" b="1" dirty="0">
                <a:latin typeface="+mj-lt"/>
              </a:rPr>
              <a:t>freight transport</a:t>
            </a:r>
            <a:r>
              <a:rPr lang="en-GB" sz="2000" dirty="0">
                <a:latin typeface="+mj-lt"/>
              </a:rPr>
              <a:t> are </a:t>
            </a:r>
            <a:r>
              <a:rPr lang="en-GB" sz="2000" b="1" dirty="0">
                <a:latin typeface="+mj-lt"/>
              </a:rPr>
              <a:t>transport time, monetary costs and transport services</a:t>
            </a:r>
            <a:r>
              <a:rPr lang="en-GB" sz="2000" dirty="0">
                <a:latin typeface="+mj-lt"/>
              </a:rPr>
              <a:t>. Shippers and freight forwarders are responsive to changes in these resistance factors</a:t>
            </a:r>
          </a:p>
          <a:p>
            <a:pPr marL="457200" indent="-457200">
              <a:buFont typeface="+mj-lt"/>
              <a:buAutoNum type="arabicPeriod"/>
            </a:pPr>
            <a:r>
              <a:rPr lang="en-GB" sz="2000" dirty="0">
                <a:latin typeface="+mj-lt"/>
              </a:rPr>
              <a:t>People tend to keep their </a:t>
            </a:r>
            <a:r>
              <a:rPr lang="en-GB" sz="2000" b="1" dirty="0">
                <a:latin typeface="+mj-lt"/>
              </a:rPr>
              <a:t>travel time budget constant</a:t>
            </a:r>
            <a:r>
              <a:rPr lang="en-GB" sz="2000" dirty="0">
                <a:latin typeface="+mj-lt"/>
              </a:rPr>
              <a:t> on an aggregated scale, exchanging shorter travel times for more distance instead of spending saved time on other activities</a:t>
            </a:r>
          </a:p>
          <a:p>
            <a:pPr marL="0" indent="0">
              <a:buNone/>
            </a:pPr>
            <a:endParaRPr lang="en-GB" sz="2000" dirty="0">
              <a:latin typeface="+mj-lt"/>
            </a:endParaRPr>
          </a:p>
          <a:p>
            <a:pPr marL="0" indent="0">
              <a:buNone/>
            </a:pPr>
            <a:br>
              <a:rPr lang="en-GB" sz="2400" dirty="0">
                <a:latin typeface="+mj-lt"/>
              </a:rPr>
            </a:br>
            <a:endParaRPr lang="en-GB" sz="2400" dirty="0">
              <a:latin typeface="+mj-lt"/>
            </a:endParaRPr>
          </a:p>
        </p:txBody>
      </p:sp>
      <p:pic>
        <p:nvPicPr>
          <p:cNvPr id="5" name="Afbeelding 4">
            <a:extLst>
              <a:ext uri="{FF2B5EF4-FFF2-40B4-BE49-F238E27FC236}">
                <a16:creationId xmlns:a16="http://schemas.microsoft.com/office/drawing/2014/main" id="{1A154D04-5B25-C6DC-49BE-8F7C0E62729C}"/>
              </a:ext>
            </a:extLst>
          </p:cNvPr>
          <p:cNvPicPr>
            <a:picLocks noChangeAspect="1"/>
          </p:cNvPicPr>
          <p:nvPr/>
        </p:nvPicPr>
        <p:blipFill>
          <a:blip r:embed="rId2"/>
          <a:stretch>
            <a:fillRect/>
          </a:stretch>
        </p:blipFill>
        <p:spPr>
          <a:xfrm>
            <a:off x="1476263" y="4526745"/>
            <a:ext cx="9548687" cy="1966130"/>
          </a:xfrm>
          <a:prstGeom prst="rect">
            <a:avLst/>
          </a:prstGeom>
        </p:spPr>
      </p:pic>
    </p:spTree>
    <p:extLst>
      <p:ext uri="{BB962C8B-B14F-4D97-AF65-F5344CB8AC3E}">
        <p14:creationId xmlns:p14="http://schemas.microsoft.com/office/powerpoint/2010/main" val="2641100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DDF3B-E382-C283-D427-C44ED4E513AB}"/>
              </a:ext>
            </a:extLst>
          </p:cNvPr>
          <p:cNvSpPr>
            <a:spLocks noGrp="1"/>
          </p:cNvSpPr>
          <p:nvPr>
            <p:ph type="title"/>
          </p:nvPr>
        </p:nvSpPr>
        <p:spPr/>
        <p:txBody>
          <a:bodyPr/>
          <a:lstStyle/>
          <a:p>
            <a:r>
              <a:rPr lang="en-GB" dirty="0">
                <a:solidFill>
                  <a:srgbClr val="00B0F0"/>
                </a:solidFill>
              </a:rPr>
              <a:t>Conclusion</a:t>
            </a:r>
          </a:p>
        </p:txBody>
      </p:sp>
      <p:sp>
        <p:nvSpPr>
          <p:cNvPr id="3" name="Tijdelijke aanduiding voor inhoud 2">
            <a:extLst>
              <a:ext uri="{FF2B5EF4-FFF2-40B4-BE49-F238E27FC236}">
                <a16:creationId xmlns:a16="http://schemas.microsoft.com/office/drawing/2014/main" id="{7D777F5B-B0CE-44BA-E4BB-F528FB998A82}"/>
              </a:ext>
            </a:extLst>
          </p:cNvPr>
          <p:cNvSpPr>
            <a:spLocks noGrp="1"/>
          </p:cNvSpPr>
          <p:nvPr>
            <p:ph idx="1"/>
          </p:nvPr>
        </p:nvSpPr>
        <p:spPr/>
        <p:txBody>
          <a:bodyPr>
            <a:normAutofit/>
          </a:bodyPr>
          <a:lstStyle/>
          <a:p>
            <a:pPr marL="457200" indent="-457200">
              <a:buFont typeface="+mj-lt"/>
              <a:buAutoNum type="arabicPeriod" startAt="4"/>
            </a:pPr>
            <a:r>
              <a:rPr lang="en-GB" sz="2000" b="1" dirty="0">
                <a:latin typeface="+mj-lt"/>
              </a:rPr>
              <a:t>Long-term travel time and price elasticities are higher than short-term elasticities </a:t>
            </a:r>
            <a:r>
              <a:rPr lang="en-GB" sz="2000" dirty="0">
                <a:latin typeface="+mj-lt"/>
              </a:rPr>
              <a:t>because people have more options, such as moving or finding a new job</a:t>
            </a:r>
          </a:p>
          <a:p>
            <a:pPr marL="457200" indent="-457200">
              <a:buFont typeface="+mj-lt"/>
              <a:buAutoNum type="arabicPeriod" startAt="4"/>
            </a:pPr>
            <a:r>
              <a:rPr lang="en-GB" sz="2000" b="1" dirty="0">
                <a:latin typeface="+mj-lt"/>
              </a:rPr>
              <a:t>Higher transportation costs lead to less transport and mode shifts</a:t>
            </a:r>
            <a:r>
              <a:rPr lang="en-GB" sz="2000" dirty="0">
                <a:latin typeface="+mj-lt"/>
              </a:rPr>
              <a:t>, but higher fuel prices also lead to the purchase of </a:t>
            </a:r>
            <a:r>
              <a:rPr lang="en-GB" sz="2000" b="1" dirty="0">
                <a:latin typeface="+mj-lt"/>
              </a:rPr>
              <a:t>more fuel-efficient cars</a:t>
            </a:r>
            <a:r>
              <a:rPr lang="en-GB" sz="2000" dirty="0">
                <a:latin typeface="+mj-lt"/>
              </a:rPr>
              <a:t>, allowing people to continue traveling by car while avoiding the full price increase</a:t>
            </a:r>
          </a:p>
          <a:p>
            <a:endParaRPr lang="en-GB" dirty="0"/>
          </a:p>
        </p:txBody>
      </p:sp>
      <p:pic>
        <p:nvPicPr>
          <p:cNvPr id="4" name="Afbeelding 3">
            <a:extLst>
              <a:ext uri="{FF2B5EF4-FFF2-40B4-BE49-F238E27FC236}">
                <a16:creationId xmlns:a16="http://schemas.microsoft.com/office/drawing/2014/main" id="{AE37C1B4-8A66-1C51-BBF0-4AD5B9272DFB}"/>
              </a:ext>
            </a:extLst>
          </p:cNvPr>
          <p:cNvPicPr>
            <a:picLocks noChangeAspect="1"/>
          </p:cNvPicPr>
          <p:nvPr/>
        </p:nvPicPr>
        <p:blipFill>
          <a:blip r:embed="rId2"/>
          <a:stretch>
            <a:fillRect/>
          </a:stretch>
        </p:blipFill>
        <p:spPr>
          <a:xfrm>
            <a:off x="1476263" y="4526745"/>
            <a:ext cx="9548687" cy="1966130"/>
          </a:xfrm>
          <a:prstGeom prst="rect">
            <a:avLst/>
          </a:prstGeom>
        </p:spPr>
      </p:pic>
    </p:spTree>
    <p:extLst>
      <p:ext uri="{BB962C8B-B14F-4D97-AF65-F5344CB8AC3E}">
        <p14:creationId xmlns:p14="http://schemas.microsoft.com/office/powerpoint/2010/main" val="632723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buiten, gebouw, straat&#10;&#10;Automatisch gegenereerde beschrijving">
            <a:extLst>
              <a:ext uri="{FF2B5EF4-FFF2-40B4-BE49-F238E27FC236}">
                <a16:creationId xmlns:a16="http://schemas.microsoft.com/office/drawing/2014/main" id="{62A5C780-0EA0-975B-5047-F48154BD2E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1384995"/>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6: Transport </a:t>
            </a:r>
            <a:r>
              <a:rPr lang="nl-NL" sz="3200" b="1" dirty="0" err="1">
                <a:latin typeface="Goudy Old Style" panose="02020502050305020303" pitchFamily="18" charset="0"/>
              </a:rPr>
              <a:t>resistance</a:t>
            </a:r>
            <a:r>
              <a:rPr lang="nl-NL" sz="3200" b="1" dirty="0">
                <a:latin typeface="Goudy Old Style" panose="02020502050305020303" pitchFamily="18" charset="0"/>
              </a:rPr>
              <a:t> factors: time, money and effort</a:t>
            </a:r>
          </a:p>
          <a:p>
            <a:r>
              <a:rPr lang="nl-NL" sz="2000" b="1" dirty="0">
                <a:latin typeface="Goudy Old Style" panose="02020502050305020303" pitchFamily="18" charset="0"/>
              </a:rPr>
              <a:t>Author: Jan Anne </a:t>
            </a:r>
            <a:r>
              <a:rPr lang="nl-NL" sz="2000" b="1" dirty="0" err="1">
                <a:latin typeface="Goudy Old Style" panose="02020502050305020303" pitchFamily="18" charset="0"/>
              </a:rPr>
              <a:t>Annema</a:t>
            </a:r>
            <a:r>
              <a:rPr lang="nl-NL" sz="2000" b="1" dirty="0">
                <a:latin typeface="Goudy Old Style" panose="02020502050305020303" pitchFamily="18" charset="0"/>
              </a:rPr>
              <a:t> </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Very steep road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174597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Travel time</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Travel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1" name="Rechthoek 10">
            <a:extLst>
              <a:ext uri="{FF2B5EF4-FFF2-40B4-BE49-F238E27FC236}">
                <a16:creationId xmlns:a16="http://schemas.microsoft.com/office/drawing/2014/main" id="{3A3B9B70-7142-0577-CD47-DE556A2E6CC1}"/>
              </a:ext>
            </a:extLst>
          </p:cNvPr>
          <p:cNvSpPr/>
          <p:nvPr/>
        </p:nvSpPr>
        <p:spPr>
          <a:xfrm>
            <a:off x="457542" y="3334010"/>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AACCBDF-6304-F266-BE74-FF1A627D0C16}"/>
              </a:ext>
            </a:extLst>
          </p:cNvPr>
          <p:cNvSpPr/>
          <p:nvPr/>
        </p:nvSpPr>
        <p:spPr>
          <a:xfrm>
            <a:off x="638175"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2" name="Rectangle 11">
            <a:extLst>
              <a:ext uri="{FF2B5EF4-FFF2-40B4-BE49-F238E27FC236}">
                <a16:creationId xmlns:a16="http://schemas.microsoft.com/office/drawing/2014/main" id="{F209A9FA-FEB8-D4E6-55B4-5308DB6E6EEA}"/>
              </a:ext>
            </a:extLst>
          </p:cNvPr>
          <p:cNvSpPr/>
          <p:nvPr/>
        </p:nvSpPr>
        <p:spPr>
          <a:xfrm>
            <a:off x="3629478"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3" name="Rectangle 12">
            <a:extLst>
              <a:ext uri="{FF2B5EF4-FFF2-40B4-BE49-F238E27FC236}">
                <a16:creationId xmlns:a16="http://schemas.microsoft.com/office/drawing/2014/main" id="{592D9E94-47FF-381A-0DFC-BC9612F0D7E4}"/>
              </a:ext>
            </a:extLst>
          </p:cNvPr>
          <p:cNvSpPr/>
          <p:nvPr/>
        </p:nvSpPr>
        <p:spPr>
          <a:xfrm>
            <a:off x="6687387"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5" name="Rectangle 14">
            <a:extLst>
              <a:ext uri="{FF2B5EF4-FFF2-40B4-BE49-F238E27FC236}">
                <a16:creationId xmlns:a16="http://schemas.microsoft.com/office/drawing/2014/main" id="{A0359AEC-5F02-C249-FEA5-870F196B0908}"/>
              </a:ext>
            </a:extLst>
          </p:cNvPr>
          <p:cNvSpPr/>
          <p:nvPr/>
        </p:nvSpPr>
        <p:spPr>
          <a:xfrm>
            <a:off x="9810146"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Tree>
    <p:extLst>
      <p:ext uri="{BB962C8B-B14F-4D97-AF65-F5344CB8AC3E}">
        <p14:creationId xmlns:p14="http://schemas.microsoft.com/office/powerpoint/2010/main" val="63122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C8610-C790-37B0-612F-6E5C49DB746D}"/>
              </a:ext>
            </a:extLst>
          </p:cNvPr>
          <p:cNvSpPr>
            <a:spLocks noGrp="1"/>
          </p:cNvSpPr>
          <p:nvPr>
            <p:ph type="title"/>
          </p:nvPr>
        </p:nvSpPr>
        <p:spPr/>
        <p:txBody>
          <a:bodyPr/>
          <a:lstStyle/>
          <a:p>
            <a:r>
              <a:rPr lang="en-GB" dirty="0">
                <a:solidFill>
                  <a:srgbClr val="00B0F0"/>
                </a:solidFill>
              </a:rPr>
              <a:t>Components of travel time</a:t>
            </a:r>
          </a:p>
        </p:txBody>
      </p:sp>
      <p:sp>
        <p:nvSpPr>
          <p:cNvPr id="5" name="Rechthoek 4">
            <a:extLst>
              <a:ext uri="{FF2B5EF4-FFF2-40B4-BE49-F238E27FC236}">
                <a16:creationId xmlns:a16="http://schemas.microsoft.com/office/drawing/2014/main" id="{FDE8AEF8-0503-7572-1109-CB2BB22A44E5}"/>
              </a:ext>
            </a:extLst>
          </p:cNvPr>
          <p:cNvSpPr/>
          <p:nvPr/>
        </p:nvSpPr>
        <p:spPr>
          <a:xfrm>
            <a:off x="466986" y="3334012"/>
            <a:ext cx="2207004" cy="2080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Travel time</a:t>
            </a:r>
          </a:p>
        </p:txBody>
      </p:sp>
      <p:cxnSp>
        <p:nvCxnSpPr>
          <p:cNvPr id="7" name="Rechte verbindingslijn met pijl 6">
            <a:extLst>
              <a:ext uri="{FF2B5EF4-FFF2-40B4-BE49-F238E27FC236}">
                <a16:creationId xmlns:a16="http://schemas.microsoft.com/office/drawing/2014/main" id="{FDD52E9B-A761-692B-9A2A-809223FB376A}"/>
              </a:ext>
            </a:extLst>
          </p:cNvPr>
          <p:cNvCxnSpPr>
            <a:cxnSpLocks/>
          </p:cNvCxnSpPr>
          <p:nvPr/>
        </p:nvCxnSpPr>
        <p:spPr>
          <a:xfrm flipV="1">
            <a:off x="2673990" y="3010982"/>
            <a:ext cx="1040712" cy="807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1483114B-999A-46EE-B616-D20DFE1333C1}"/>
              </a:ext>
            </a:extLst>
          </p:cNvPr>
          <p:cNvCxnSpPr/>
          <p:nvPr/>
        </p:nvCxnSpPr>
        <p:spPr>
          <a:xfrm flipV="1">
            <a:off x="2673990" y="3334012"/>
            <a:ext cx="3231860" cy="759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D7A09B2-9710-3F96-2197-2A611BDE187A}"/>
              </a:ext>
            </a:extLst>
          </p:cNvPr>
          <p:cNvCxnSpPr>
            <a:cxnSpLocks/>
          </p:cNvCxnSpPr>
          <p:nvPr/>
        </p:nvCxnSpPr>
        <p:spPr>
          <a:xfrm>
            <a:off x="2673990" y="4521074"/>
            <a:ext cx="2560740" cy="118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052A6509-48C2-E10F-58B4-1BBAE1FDF76D}"/>
              </a:ext>
            </a:extLst>
          </p:cNvPr>
          <p:cNvCxnSpPr/>
          <p:nvPr/>
        </p:nvCxnSpPr>
        <p:spPr>
          <a:xfrm>
            <a:off x="2673990" y="4773336"/>
            <a:ext cx="3030524" cy="931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F89E0F6F-24DD-A352-1F92-9142E316EDF2}"/>
              </a:ext>
            </a:extLst>
          </p:cNvPr>
          <p:cNvSpPr txBox="1"/>
          <p:nvPr/>
        </p:nvSpPr>
        <p:spPr>
          <a:xfrm>
            <a:off x="3673510" y="2670523"/>
            <a:ext cx="2157707" cy="369332"/>
          </a:xfrm>
          <a:prstGeom prst="rect">
            <a:avLst/>
          </a:prstGeom>
          <a:noFill/>
        </p:spPr>
        <p:txBody>
          <a:bodyPr wrap="none" rtlCol="0">
            <a:spAutoFit/>
          </a:bodyPr>
          <a:lstStyle/>
          <a:p>
            <a:r>
              <a:rPr lang="en-GB" dirty="0"/>
              <a:t>In-vehicle travel time</a:t>
            </a:r>
          </a:p>
        </p:txBody>
      </p:sp>
      <p:sp>
        <p:nvSpPr>
          <p:cNvPr id="15" name="Tekstvak 14">
            <a:extLst>
              <a:ext uri="{FF2B5EF4-FFF2-40B4-BE49-F238E27FC236}">
                <a16:creationId xmlns:a16="http://schemas.microsoft.com/office/drawing/2014/main" id="{A4C7FE7E-77E7-10B4-7C40-CF1ABA66BE31}"/>
              </a:ext>
            </a:extLst>
          </p:cNvPr>
          <p:cNvSpPr txBox="1"/>
          <p:nvPr/>
        </p:nvSpPr>
        <p:spPr>
          <a:xfrm>
            <a:off x="6091635" y="3149346"/>
            <a:ext cx="1233030" cy="369332"/>
          </a:xfrm>
          <a:prstGeom prst="rect">
            <a:avLst/>
          </a:prstGeom>
          <a:noFill/>
        </p:spPr>
        <p:txBody>
          <a:bodyPr wrap="none" rtlCol="0">
            <a:spAutoFit/>
          </a:bodyPr>
          <a:lstStyle/>
          <a:p>
            <a:r>
              <a:rPr lang="en-GB" dirty="0"/>
              <a:t>Biking time</a:t>
            </a:r>
          </a:p>
        </p:txBody>
      </p:sp>
      <p:sp>
        <p:nvSpPr>
          <p:cNvPr id="19" name="Tekstvak 18">
            <a:extLst>
              <a:ext uri="{FF2B5EF4-FFF2-40B4-BE49-F238E27FC236}">
                <a16:creationId xmlns:a16="http://schemas.microsoft.com/office/drawing/2014/main" id="{535D75C8-3CAF-DDB1-0927-479CE3AC41F1}"/>
              </a:ext>
            </a:extLst>
          </p:cNvPr>
          <p:cNvSpPr txBox="1"/>
          <p:nvPr/>
        </p:nvSpPr>
        <p:spPr>
          <a:xfrm>
            <a:off x="5234730" y="4451871"/>
            <a:ext cx="1415772" cy="369332"/>
          </a:xfrm>
          <a:prstGeom prst="rect">
            <a:avLst/>
          </a:prstGeom>
          <a:noFill/>
        </p:spPr>
        <p:txBody>
          <a:bodyPr wrap="none" rtlCol="0">
            <a:spAutoFit/>
          </a:bodyPr>
          <a:lstStyle/>
          <a:p>
            <a:r>
              <a:rPr lang="en-GB" dirty="0"/>
              <a:t>Walking time</a:t>
            </a:r>
          </a:p>
        </p:txBody>
      </p:sp>
      <p:sp>
        <p:nvSpPr>
          <p:cNvPr id="20" name="Tekstvak 19">
            <a:extLst>
              <a:ext uri="{FF2B5EF4-FFF2-40B4-BE49-F238E27FC236}">
                <a16:creationId xmlns:a16="http://schemas.microsoft.com/office/drawing/2014/main" id="{9ECD99AA-96DD-1A05-5C63-1D61CAF34890}"/>
              </a:ext>
            </a:extLst>
          </p:cNvPr>
          <p:cNvSpPr txBox="1"/>
          <p:nvPr/>
        </p:nvSpPr>
        <p:spPr>
          <a:xfrm>
            <a:off x="5746459" y="5519848"/>
            <a:ext cx="1543308" cy="369332"/>
          </a:xfrm>
          <a:prstGeom prst="rect">
            <a:avLst/>
          </a:prstGeom>
          <a:noFill/>
        </p:spPr>
        <p:txBody>
          <a:bodyPr wrap="none" rtlCol="0">
            <a:spAutoFit/>
          </a:bodyPr>
          <a:lstStyle/>
          <a:p>
            <a:r>
              <a:rPr lang="en-GB" dirty="0"/>
              <a:t>Free flow time</a:t>
            </a:r>
          </a:p>
        </p:txBody>
      </p:sp>
      <p:sp>
        <p:nvSpPr>
          <p:cNvPr id="21" name="Tekstvak 20">
            <a:extLst>
              <a:ext uri="{FF2B5EF4-FFF2-40B4-BE49-F238E27FC236}">
                <a16:creationId xmlns:a16="http://schemas.microsoft.com/office/drawing/2014/main" id="{FCFE518A-3F4F-C8EF-8C53-0E537340B803}"/>
              </a:ext>
            </a:extLst>
          </p:cNvPr>
          <p:cNvSpPr txBox="1"/>
          <p:nvPr/>
        </p:nvSpPr>
        <p:spPr>
          <a:xfrm>
            <a:off x="7226777" y="3965265"/>
            <a:ext cx="1717458" cy="369332"/>
          </a:xfrm>
          <a:prstGeom prst="rect">
            <a:avLst/>
          </a:prstGeom>
          <a:noFill/>
        </p:spPr>
        <p:txBody>
          <a:bodyPr wrap="none" rtlCol="0">
            <a:spAutoFit/>
          </a:bodyPr>
          <a:lstStyle/>
          <a:p>
            <a:r>
              <a:rPr lang="en-GB" dirty="0"/>
              <a:t>Congestion time</a:t>
            </a:r>
          </a:p>
        </p:txBody>
      </p:sp>
      <p:sp>
        <p:nvSpPr>
          <p:cNvPr id="22" name="Tekstvak 21">
            <a:extLst>
              <a:ext uri="{FF2B5EF4-FFF2-40B4-BE49-F238E27FC236}">
                <a16:creationId xmlns:a16="http://schemas.microsoft.com/office/drawing/2014/main" id="{73D2678E-9BC8-4D5B-DFA1-7543B5D7C303}"/>
              </a:ext>
            </a:extLst>
          </p:cNvPr>
          <p:cNvSpPr txBox="1"/>
          <p:nvPr/>
        </p:nvSpPr>
        <p:spPr>
          <a:xfrm>
            <a:off x="7324665" y="2439215"/>
            <a:ext cx="2084866" cy="369332"/>
          </a:xfrm>
          <a:prstGeom prst="rect">
            <a:avLst/>
          </a:prstGeom>
          <a:noFill/>
        </p:spPr>
        <p:txBody>
          <a:bodyPr wrap="none" rtlCol="0">
            <a:spAutoFit/>
          </a:bodyPr>
          <a:lstStyle/>
          <a:p>
            <a:r>
              <a:rPr lang="en-GB" dirty="0"/>
              <a:t>Hidden waiting time</a:t>
            </a:r>
          </a:p>
        </p:txBody>
      </p:sp>
      <p:sp>
        <p:nvSpPr>
          <p:cNvPr id="23" name="Tekstvak 22">
            <a:extLst>
              <a:ext uri="{FF2B5EF4-FFF2-40B4-BE49-F238E27FC236}">
                <a16:creationId xmlns:a16="http://schemas.microsoft.com/office/drawing/2014/main" id="{3DFAD527-3831-F06B-F885-B91B9309EA48}"/>
              </a:ext>
            </a:extLst>
          </p:cNvPr>
          <p:cNvSpPr txBox="1"/>
          <p:nvPr/>
        </p:nvSpPr>
        <p:spPr>
          <a:xfrm>
            <a:off x="9196093" y="3246323"/>
            <a:ext cx="2376933" cy="369332"/>
          </a:xfrm>
          <a:prstGeom prst="rect">
            <a:avLst/>
          </a:prstGeom>
          <a:noFill/>
        </p:spPr>
        <p:txBody>
          <a:bodyPr wrap="none" rtlCol="0">
            <a:spAutoFit/>
          </a:bodyPr>
          <a:lstStyle/>
          <a:p>
            <a:r>
              <a:rPr lang="en-GB" dirty="0"/>
              <a:t>Time to find parking lot</a:t>
            </a:r>
          </a:p>
        </p:txBody>
      </p:sp>
      <p:sp>
        <p:nvSpPr>
          <p:cNvPr id="24" name="Tekstvak 23">
            <a:extLst>
              <a:ext uri="{FF2B5EF4-FFF2-40B4-BE49-F238E27FC236}">
                <a16:creationId xmlns:a16="http://schemas.microsoft.com/office/drawing/2014/main" id="{D9E79882-2F70-42BA-9CE6-874C8F4F691B}"/>
              </a:ext>
            </a:extLst>
          </p:cNvPr>
          <p:cNvSpPr txBox="1"/>
          <p:nvPr/>
        </p:nvSpPr>
        <p:spPr>
          <a:xfrm>
            <a:off x="8439156" y="4986624"/>
            <a:ext cx="3072188" cy="369332"/>
          </a:xfrm>
          <a:prstGeom prst="rect">
            <a:avLst/>
          </a:prstGeom>
          <a:noFill/>
        </p:spPr>
        <p:txBody>
          <a:bodyPr wrap="none" rtlCol="0">
            <a:spAutoFit/>
          </a:bodyPr>
          <a:lstStyle/>
          <a:p>
            <a:r>
              <a:rPr lang="en-GB" dirty="0"/>
              <a:t>Time to get to final destination</a:t>
            </a:r>
          </a:p>
        </p:txBody>
      </p:sp>
      <p:cxnSp>
        <p:nvCxnSpPr>
          <p:cNvPr id="26" name="Rechte verbindingslijn met pijl 25">
            <a:extLst>
              <a:ext uri="{FF2B5EF4-FFF2-40B4-BE49-F238E27FC236}">
                <a16:creationId xmlns:a16="http://schemas.microsoft.com/office/drawing/2014/main" id="{594A427F-8756-8A4A-B2EB-25A74CA8C259}"/>
              </a:ext>
            </a:extLst>
          </p:cNvPr>
          <p:cNvCxnSpPr>
            <a:cxnSpLocks/>
            <a:endCxn id="22" idx="1"/>
          </p:cNvCxnSpPr>
          <p:nvPr/>
        </p:nvCxnSpPr>
        <p:spPr>
          <a:xfrm flipV="1">
            <a:off x="2673990" y="2623881"/>
            <a:ext cx="4650675" cy="131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4865740F-60FD-546F-E002-CB27ABCD262D}"/>
              </a:ext>
            </a:extLst>
          </p:cNvPr>
          <p:cNvCxnSpPr>
            <a:endCxn id="23" idx="1"/>
          </p:cNvCxnSpPr>
          <p:nvPr/>
        </p:nvCxnSpPr>
        <p:spPr>
          <a:xfrm flipV="1">
            <a:off x="2673990" y="3430989"/>
            <a:ext cx="6522103" cy="797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B67EBBA6-0C31-31C9-4FC4-885DD1BB79F2}"/>
              </a:ext>
            </a:extLst>
          </p:cNvPr>
          <p:cNvCxnSpPr>
            <a:cxnSpLocks/>
            <a:stCxn id="5" idx="3"/>
            <a:endCxn id="21" idx="1"/>
          </p:cNvCxnSpPr>
          <p:nvPr/>
        </p:nvCxnSpPr>
        <p:spPr>
          <a:xfrm flipV="1">
            <a:off x="2673990" y="4149931"/>
            <a:ext cx="4552787" cy="224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F423F8C9-B7F9-6226-1DC7-79A58A2F8611}"/>
              </a:ext>
            </a:extLst>
          </p:cNvPr>
          <p:cNvCxnSpPr>
            <a:endCxn id="24" idx="1"/>
          </p:cNvCxnSpPr>
          <p:nvPr/>
        </p:nvCxnSpPr>
        <p:spPr>
          <a:xfrm>
            <a:off x="2673990" y="4627619"/>
            <a:ext cx="5765166" cy="543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hthoek 40">
            <a:extLst>
              <a:ext uri="{FF2B5EF4-FFF2-40B4-BE49-F238E27FC236}">
                <a16:creationId xmlns:a16="http://schemas.microsoft.com/office/drawing/2014/main" id="{D0E9C8E6-6EF5-6783-2E0B-1872B5AD71E4}"/>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01977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54FEE-1A6F-E8AF-E480-79AA530A5E5B}"/>
              </a:ext>
            </a:extLst>
          </p:cNvPr>
          <p:cNvSpPr>
            <a:spLocks noGrp="1"/>
          </p:cNvSpPr>
          <p:nvPr>
            <p:ph type="title"/>
          </p:nvPr>
        </p:nvSpPr>
        <p:spPr/>
        <p:txBody>
          <a:bodyPr/>
          <a:lstStyle/>
          <a:p>
            <a:r>
              <a:rPr lang="en-GB" dirty="0">
                <a:solidFill>
                  <a:srgbClr val="00B0F0"/>
                </a:solidFill>
              </a:rPr>
              <a:t>Value of time</a:t>
            </a:r>
          </a:p>
        </p:txBody>
      </p:sp>
      <p:sp>
        <p:nvSpPr>
          <p:cNvPr id="3" name="Tijdelijke aanduiding voor inhoud 2">
            <a:extLst>
              <a:ext uri="{FF2B5EF4-FFF2-40B4-BE49-F238E27FC236}">
                <a16:creationId xmlns:a16="http://schemas.microsoft.com/office/drawing/2014/main" id="{6CDA3BF6-2E64-DA98-0741-5A28AD3BAC6E}"/>
              </a:ext>
            </a:extLst>
          </p:cNvPr>
          <p:cNvSpPr>
            <a:spLocks noGrp="1"/>
          </p:cNvSpPr>
          <p:nvPr>
            <p:ph idx="1"/>
          </p:nvPr>
        </p:nvSpPr>
        <p:spPr>
          <a:xfrm>
            <a:off x="838199" y="1825625"/>
            <a:ext cx="6245605" cy="4969722"/>
          </a:xfrm>
        </p:spPr>
        <p:txBody>
          <a:bodyPr>
            <a:normAutofit/>
          </a:bodyPr>
          <a:lstStyle/>
          <a:p>
            <a:pPr marL="0" indent="0">
              <a:buNone/>
            </a:pPr>
            <a:r>
              <a:rPr lang="en-GB" sz="1800" b="1" dirty="0">
                <a:latin typeface="+mj-lt"/>
              </a:rPr>
              <a:t>Definition</a:t>
            </a:r>
          </a:p>
          <a:p>
            <a:pPr marL="0" indent="0">
              <a:buNone/>
            </a:pPr>
            <a:r>
              <a:rPr lang="en-GB" sz="1800" dirty="0">
                <a:latin typeface="+mj-lt"/>
              </a:rPr>
              <a:t>Value of Travel Time (VOTT)</a:t>
            </a:r>
            <a:r>
              <a:rPr lang="en-GB" sz="1800" baseline="30000" dirty="0">
                <a:latin typeface="+mj-lt"/>
              </a:rPr>
              <a:t>*</a:t>
            </a:r>
            <a:r>
              <a:rPr lang="en-GB" sz="1800" dirty="0">
                <a:latin typeface="+mj-lt"/>
              </a:rPr>
              <a:t> is the amount of money consumers or shippers are willing to pay to save a unit of travel time.</a:t>
            </a:r>
          </a:p>
          <a:p>
            <a:pPr marL="0" indent="0">
              <a:buNone/>
            </a:pPr>
            <a:r>
              <a:rPr lang="en-GB" sz="1800" baseline="30000" dirty="0">
                <a:latin typeface="+mj-lt"/>
              </a:rPr>
              <a:t>* Sometimes, MVTTS (</a:t>
            </a:r>
            <a:r>
              <a:rPr lang="en-US" sz="1800" baseline="30000" dirty="0">
                <a:latin typeface="+mj-lt"/>
              </a:rPr>
              <a:t>Marginal Value of Travel Time Savings) is used. Both terms are equivalent.</a:t>
            </a:r>
            <a:endParaRPr lang="en-GB" sz="1800" baseline="30000" dirty="0">
              <a:latin typeface="+mj-lt"/>
            </a:endParaRPr>
          </a:p>
          <a:p>
            <a:pPr marL="0" indent="0">
              <a:buNone/>
            </a:pPr>
            <a:r>
              <a:rPr lang="en-GB" sz="1800" dirty="0">
                <a:latin typeface="+mj-lt"/>
              </a:rPr>
              <a:t>There are differences in VOTT between countries. Income differences is one of the main explanations:</a:t>
            </a:r>
          </a:p>
        </p:txBody>
      </p:sp>
      <p:sp>
        <p:nvSpPr>
          <p:cNvPr id="4" name="Rechthoek 3">
            <a:extLst>
              <a:ext uri="{FF2B5EF4-FFF2-40B4-BE49-F238E27FC236}">
                <a16:creationId xmlns:a16="http://schemas.microsoft.com/office/drawing/2014/main" id="{F3F4AB64-AA06-E47E-14AE-8078D20629F6}"/>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descr="Afbeelding met klok, horloge, gekoppeld, tijd&#10;&#10;Automatisch gegenereerde beschrijving">
            <a:extLst>
              <a:ext uri="{FF2B5EF4-FFF2-40B4-BE49-F238E27FC236}">
                <a16:creationId xmlns:a16="http://schemas.microsoft.com/office/drawing/2014/main" id="{5C7776D4-F865-29A6-B91B-DB3A3BD06D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0401" y="536895"/>
            <a:ext cx="4461598" cy="6054405"/>
          </a:xfrm>
          <a:prstGeom prst="rect">
            <a:avLst/>
          </a:prstGeom>
        </p:spPr>
      </p:pic>
      <p:sp>
        <p:nvSpPr>
          <p:cNvPr id="8" name="Tekstvak 7">
            <a:extLst>
              <a:ext uri="{FF2B5EF4-FFF2-40B4-BE49-F238E27FC236}">
                <a16:creationId xmlns:a16="http://schemas.microsoft.com/office/drawing/2014/main" id="{426A7574-F7EA-6D1F-4DB0-4786183E4DE7}"/>
              </a:ext>
            </a:extLst>
          </p:cNvPr>
          <p:cNvSpPr txBox="1"/>
          <p:nvPr/>
        </p:nvSpPr>
        <p:spPr>
          <a:xfrm>
            <a:off x="7676765" y="6648156"/>
            <a:ext cx="1799438" cy="229827"/>
          </a:xfrm>
          <a:prstGeom prst="rect">
            <a:avLst/>
          </a:prstGeom>
          <a:noFill/>
        </p:spPr>
        <p:txBody>
          <a:bodyPr wrap="square">
            <a:spAutoFit/>
          </a:bodyPr>
          <a:lstStyle/>
          <a:p>
            <a:r>
              <a:rPr lang="en-GB" sz="900" dirty="0">
                <a:hlinkClick r:id="rId3"/>
              </a:rPr>
              <a:t>Clocks - Free image on </a:t>
            </a:r>
            <a:r>
              <a:rPr lang="en-GB" sz="900" dirty="0" err="1">
                <a:hlinkClick r:id="rId3"/>
              </a:rPr>
              <a:t>Pexels</a:t>
            </a:r>
            <a:r>
              <a:rPr lang="en-GB" sz="900" dirty="0"/>
              <a:t> </a:t>
            </a:r>
          </a:p>
        </p:txBody>
      </p:sp>
      <p:sp>
        <p:nvSpPr>
          <p:cNvPr id="9" name="Rechthoek 8">
            <a:extLst>
              <a:ext uri="{FF2B5EF4-FFF2-40B4-BE49-F238E27FC236}">
                <a16:creationId xmlns:a16="http://schemas.microsoft.com/office/drawing/2014/main" id="{7A408212-01AF-3455-E74F-82559AB16F23}"/>
              </a:ext>
            </a:extLst>
          </p:cNvPr>
          <p:cNvSpPr/>
          <p:nvPr/>
        </p:nvSpPr>
        <p:spPr>
          <a:xfrm>
            <a:off x="838200" y="1805366"/>
            <a:ext cx="6245604" cy="985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090E105-4D6C-9108-865B-7FD6CFB85E31}"/>
              </a:ext>
            </a:extLst>
          </p:cNvPr>
          <p:cNvSpPr txBox="1"/>
          <p:nvPr/>
        </p:nvSpPr>
        <p:spPr>
          <a:xfrm>
            <a:off x="56851" y="3732884"/>
            <a:ext cx="7619914" cy="2492990"/>
          </a:xfrm>
          <a:prstGeom prst="rect">
            <a:avLst/>
          </a:prstGeom>
          <a:noFill/>
          <a:ln>
            <a:solidFill>
              <a:schemeClr val="tx1"/>
            </a:solidFill>
          </a:ln>
        </p:spPr>
        <p:txBody>
          <a:bodyPr wrap="square">
            <a:spAutoFit/>
          </a:bodyPr>
          <a:lstStyle/>
          <a:p>
            <a:r>
              <a:rPr lang="en-US" sz="1200" b="0" i="0" u="none" strike="noStrike" baseline="0" dirty="0">
                <a:solidFill>
                  <a:srgbClr val="000000"/>
                </a:solidFill>
                <a:latin typeface="+mj-lt"/>
              </a:rPr>
              <a:t>Country 		Short distance (urban) 		Long distance (inter-urban) 	</a:t>
            </a:r>
          </a:p>
          <a:p>
            <a:r>
              <a:rPr lang="en-US" sz="1200" b="0" i="0" u="none" strike="noStrike" baseline="0" dirty="0">
                <a:solidFill>
                  <a:srgbClr val="000000"/>
                </a:solidFill>
                <a:latin typeface="+mj-lt"/>
              </a:rPr>
              <a:t>		Commuting – business 	Personal 	Commuting – business 	Personal 	</a:t>
            </a:r>
          </a:p>
          <a:p>
            <a:r>
              <a:rPr lang="nl-NL" sz="1200" b="0" i="0" u="none" strike="noStrike" baseline="0" dirty="0">
                <a:solidFill>
                  <a:srgbClr val="000000"/>
                </a:solidFill>
                <a:latin typeface="+mj-lt"/>
              </a:rPr>
              <a:t>Austria 		16.9 		7.8 	19.8 		7.8 	</a:t>
            </a:r>
          </a:p>
          <a:p>
            <a:r>
              <a:rPr lang="nl-NL" sz="1200" b="0" i="0" u="none" strike="noStrike" baseline="0" dirty="0">
                <a:solidFill>
                  <a:srgbClr val="000000"/>
                </a:solidFill>
                <a:latin typeface="+mj-lt"/>
              </a:rPr>
              <a:t>Belgium 		15.6 		7.2 	21.2 		7.2 	</a:t>
            </a:r>
          </a:p>
          <a:p>
            <a:r>
              <a:rPr lang="nl-NL" sz="1200" b="0" i="0" u="none" strike="noStrike" baseline="0" dirty="0">
                <a:solidFill>
                  <a:srgbClr val="000000"/>
                </a:solidFill>
                <a:latin typeface="+mj-lt"/>
              </a:rPr>
              <a:t>Bulgaria 		6.5 		3.0 	8.5 		3.0 	</a:t>
            </a:r>
          </a:p>
          <a:p>
            <a:r>
              <a:rPr lang="nl-NL" sz="1200" b="0" i="0" u="none" strike="noStrike" baseline="0" dirty="0">
                <a:solidFill>
                  <a:srgbClr val="000000"/>
                </a:solidFill>
                <a:latin typeface="+mj-lt"/>
              </a:rPr>
              <a:t>Cyprus 		11.0 		5.1 	12.5 		5.1 	</a:t>
            </a:r>
          </a:p>
          <a:p>
            <a:r>
              <a:rPr lang="fi-FI" sz="1200" b="0" i="0" u="none" strike="noStrike" baseline="0" dirty="0">
                <a:solidFill>
                  <a:srgbClr val="000000"/>
                </a:solidFill>
                <a:latin typeface="+mj-lt"/>
              </a:rPr>
              <a:t>Croatia 		8.0 		3.7 	9.6 		3.7 	</a:t>
            </a:r>
          </a:p>
          <a:p>
            <a:r>
              <a:rPr lang="pl-PL" sz="1200" b="0" i="0" u="none" strike="noStrike" baseline="0" dirty="0">
                <a:solidFill>
                  <a:srgbClr val="000000"/>
                </a:solidFill>
                <a:latin typeface="+mj-lt"/>
              </a:rPr>
              <a:t>Czech Republic 	11.6 	</a:t>
            </a:r>
            <a:r>
              <a:rPr lang="en-GB" sz="1200" b="0" i="0" u="none" strike="noStrike" baseline="0" dirty="0">
                <a:solidFill>
                  <a:srgbClr val="000000"/>
                </a:solidFill>
                <a:latin typeface="+mj-lt"/>
              </a:rPr>
              <a:t>	</a:t>
            </a:r>
            <a:r>
              <a:rPr lang="pl-PL" sz="1200" b="0" i="0" u="none" strike="noStrike" baseline="0" dirty="0">
                <a:solidFill>
                  <a:srgbClr val="000000"/>
                </a:solidFill>
                <a:latin typeface="+mj-lt"/>
              </a:rPr>
              <a:t>5.4 	14.0 	</a:t>
            </a:r>
            <a:r>
              <a:rPr lang="en-GB" sz="1200" b="0" i="0" u="none" strike="noStrike" baseline="0" dirty="0">
                <a:solidFill>
                  <a:srgbClr val="000000"/>
                </a:solidFill>
                <a:latin typeface="+mj-lt"/>
              </a:rPr>
              <a:t>	</a:t>
            </a:r>
            <a:r>
              <a:rPr lang="pl-PL" sz="1200" b="0" i="0" u="none" strike="noStrike" baseline="0" dirty="0">
                <a:solidFill>
                  <a:srgbClr val="000000"/>
                </a:solidFill>
                <a:latin typeface="+mj-lt"/>
              </a:rPr>
              <a:t>5.4 	</a:t>
            </a:r>
          </a:p>
          <a:p>
            <a:r>
              <a:rPr lang="de-DE" sz="1200" b="0" i="0" u="none" strike="noStrike" baseline="0" dirty="0" err="1">
                <a:solidFill>
                  <a:srgbClr val="000000"/>
                </a:solidFill>
                <a:latin typeface="+mj-lt"/>
              </a:rPr>
              <a:t>Denmark</a:t>
            </a:r>
            <a:r>
              <a:rPr lang="de-DE" sz="1200" b="0" i="0" u="none" strike="noStrike" baseline="0" dirty="0">
                <a:solidFill>
                  <a:srgbClr val="000000"/>
                </a:solidFill>
                <a:latin typeface="+mj-lt"/>
              </a:rPr>
              <a:t> 		16.4 		7.6 	20.7 		7.6 	</a:t>
            </a:r>
          </a:p>
          <a:p>
            <a:r>
              <a:rPr lang="it-IT" sz="1200" b="0" i="0" u="none" strike="noStrike" baseline="0" dirty="0">
                <a:solidFill>
                  <a:srgbClr val="000000"/>
                </a:solidFill>
                <a:latin typeface="+mj-lt"/>
              </a:rPr>
              <a:t>Estonia 		10.0 		4.6 	12.1 		4.6 	</a:t>
            </a:r>
          </a:p>
          <a:p>
            <a:r>
              <a:rPr lang="sv-SE" sz="1200" b="0" i="0" u="none" strike="noStrike" baseline="0" dirty="0">
                <a:solidFill>
                  <a:srgbClr val="000000"/>
                </a:solidFill>
                <a:latin typeface="+mj-lt"/>
              </a:rPr>
              <a:t>Finland 		14.5 		6.7 	20.6 		6.7 	</a:t>
            </a:r>
          </a:p>
          <a:p>
            <a:r>
              <a:rPr lang="fr-FR" sz="1200" b="0" i="0" u="none" strike="noStrike" baseline="0" dirty="0">
                <a:solidFill>
                  <a:srgbClr val="000000"/>
                </a:solidFill>
                <a:latin typeface="+mj-lt"/>
              </a:rPr>
              <a:t>France 		13.8 		6.4 	15.7 		6.4 	</a:t>
            </a:r>
          </a:p>
          <a:p>
            <a:r>
              <a:rPr lang="en-US" sz="1200" b="0" i="0" u="none" strike="noStrike" baseline="0" dirty="0">
                <a:solidFill>
                  <a:srgbClr val="000000"/>
                </a:solidFill>
                <a:latin typeface="+mj-lt"/>
              </a:rPr>
              <a:t>Germany 		16.4 		7.6 	20.0 		7.6 	</a:t>
            </a:r>
          </a:p>
        </p:txBody>
      </p:sp>
    </p:spTree>
    <p:extLst>
      <p:ext uri="{BB962C8B-B14F-4D97-AF65-F5344CB8AC3E}">
        <p14:creationId xmlns:p14="http://schemas.microsoft.com/office/powerpoint/2010/main" val="373846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ADB7C-8F81-835D-4325-9518FE78C368}"/>
              </a:ext>
            </a:extLst>
          </p:cNvPr>
          <p:cNvSpPr>
            <a:spLocks noGrp="1"/>
          </p:cNvSpPr>
          <p:nvPr>
            <p:ph type="title"/>
          </p:nvPr>
        </p:nvSpPr>
        <p:spPr/>
        <p:txBody>
          <a:bodyPr/>
          <a:lstStyle/>
          <a:p>
            <a:r>
              <a:rPr lang="en-GB" dirty="0">
                <a:solidFill>
                  <a:srgbClr val="00B0F0"/>
                </a:solidFill>
              </a:rPr>
              <a:t>Constant time budgets</a:t>
            </a:r>
          </a:p>
        </p:txBody>
      </p:sp>
      <p:sp>
        <p:nvSpPr>
          <p:cNvPr id="3" name="Tijdelijke aanduiding voor inhoud 2">
            <a:extLst>
              <a:ext uri="{FF2B5EF4-FFF2-40B4-BE49-F238E27FC236}">
                <a16:creationId xmlns:a16="http://schemas.microsoft.com/office/drawing/2014/main" id="{2328FED7-0DEB-4299-D120-3D9E39DDB43A}"/>
              </a:ext>
            </a:extLst>
          </p:cNvPr>
          <p:cNvSpPr>
            <a:spLocks noGrp="1"/>
          </p:cNvSpPr>
          <p:nvPr>
            <p:ph idx="1"/>
          </p:nvPr>
        </p:nvSpPr>
        <p:spPr/>
        <p:txBody>
          <a:bodyPr>
            <a:normAutofit/>
          </a:bodyPr>
          <a:lstStyle/>
          <a:p>
            <a:pPr marL="0" indent="0">
              <a:buNone/>
            </a:pPr>
            <a:r>
              <a:rPr lang="en-GB" sz="2600" dirty="0">
                <a:latin typeface="+mj-lt"/>
              </a:rPr>
              <a:t>The average that people spend on travelling per day has almost not changed since 1970: around </a:t>
            </a:r>
            <a:r>
              <a:rPr lang="en-GB" sz="2600" b="1" dirty="0">
                <a:latin typeface="+mj-lt"/>
              </a:rPr>
              <a:t>1.1 hour per day</a:t>
            </a:r>
            <a:br>
              <a:rPr lang="en-GB" sz="2600" dirty="0">
                <a:latin typeface="+mj-lt"/>
              </a:rPr>
            </a:br>
            <a:endParaRPr lang="en-GB" sz="2600" dirty="0">
              <a:latin typeface="+mj-lt"/>
            </a:endParaRPr>
          </a:p>
          <a:p>
            <a:pPr marL="0" indent="0">
              <a:buNone/>
            </a:pPr>
            <a:r>
              <a:rPr lang="en-GB" sz="2600" dirty="0">
                <a:latin typeface="+mj-lt"/>
              </a:rPr>
              <a:t>Significant difference per person per day at a disaggregate level, but at the most aggregated level travel time budgets fairly constant </a:t>
            </a:r>
            <a:r>
              <a:rPr lang="en-GB" sz="2600" dirty="0">
                <a:latin typeface="+mj-lt"/>
                <a:sym typeface="Wingdings" panose="05000000000000000000" pitchFamily="2" charset="2"/>
              </a:rPr>
              <a:t></a:t>
            </a:r>
            <a:r>
              <a:rPr lang="en-GB" sz="2600" dirty="0">
                <a:latin typeface="+mj-lt"/>
              </a:rPr>
              <a:t>If people keep their time budgets constant, they will travel longer distances when travel time decreases instead of choosing smaller travel time budgets</a:t>
            </a:r>
          </a:p>
          <a:p>
            <a:pPr marL="0" indent="0">
              <a:buNone/>
            </a:pPr>
            <a:r>
              <a:rPr lang="en-GB" sz="2600" dirty="0">
                <a:latin typeface="+mj-lt"/>
              </a:rPr>
              <a:t>This is because of :</a:t>
            </a:r>
          </a:p>
          <a:p>
            <a:pPr lvl="2"/>
            <a:r>
              <a:rPr lang="en-GB" sz="2600" dirty="0">
                <a:latin typeface="+mj-lt"/>
              </a:rPr>
              <a:t>basic instinct of humankind to expand its territory</a:t>
            </a:r>
          </a:p>
          <a:p>
            <a:pPr lvl="2"/>
            <a:r>
              <a:rPr lang="en-GB" sz="2600" dirty="0">
                <a:latin typeface="+mj-lt"/>
              </a:rPr>
              <a:t>more opportunities (for activities, etc.) in a larger area</a:t>
            </a:r>
          </a:p>
          <a:p>
            <a:pPr lvl="1"/>
            <a:endParaRPr lang="en-GB" dirty="0">
              <a:latin typeface="+mj-lt"/>
            </a:endParaRPr>
          </a:p>
        </p:txBody>
      </p:sp>
      <p:sp>
        <p:nvSpPr>
          <p:cNvPr id="4" name="Rechthoek 3">
            <a:extLst>
              <a:ext uri="{FF2B5EF4-FFF2-40B4-BE49-F238E27FC236}">
                <a16:creationId xmlns:a16="http://schemas.microsoft.com/office/drawing/2014/main" id="{46E9C293-6C5B-5C4A-99D1-330555E77B44}"/>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6325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C97D2-D333-B240-543F-BAB713B890B1}"/>
              </a:ext>
            </a:extLst>
          </p:cNvPr>
          <p:cNvSpPr>
            <a:spLocks noGrp="1"/>
          </p:cNvSpPr>
          <p:nvPr>
            <p:ph type="title"/>
          </p:nvPr>
        </p:nvSpPr>
        <p:spPr/>
        <p:txBody>
          <a:bodyPr/>
          <a:lstStyle/>
          <a:p>
            <a:r>
              <a:rPr lang="en-GB" dirty="0">
                <a:solidFill>
                  <a:srgbClr val="00B0F0"/>
                </a:solidFill>
              </a:rPr>
              <a:t>Travel time elasticities</a:t>
            </a:r>
          </a:p>
        </p:txBody>
      </p:sp>
      <p:sp>
        <p:nvSpPr>
          <p:cNvPr id="3" name="Tijdelijke aanduiding voor inhoud 2">
            <a:extLst>
              <a:ext uri="{FF2B5EF4-FFF2-40B4-BE49-F238E27FC236}">
                <a16:creationId xmlns:a16="http://schemas.microsoft.com/office/drawing/2014/main" id="{0B9D8BF8-C71A-FF92-B078-083AADB21A07}"/>
              </a:ext>
            </a:extLst>
          </p:cNvPr>
          <p:cNvSpPr>
            <a:spLocks noGrp="1"/>
          </p:cNvSpPr>
          <p:nvPr>
            <p:ph idx="1"/>
          </p:nvPr>
        </p:nvSpPr>
        <p:spPr/>
        <p:txBody>
          <a:bodyPr>
            <a:normAutofit fontScale="85000" lnSpcReduction="20000"/>
          </a:bodyPr>
          <a:lstStyle/>
          <a:p>
            <a:pPr marL="0" indent="0">
              <a:buNone/>
            </a:pPr>
            <a:r>
              <a:rPr lang="en-GB" sz="2600" b="1" dirty="0">
                <a:latin typeface="+mj-lt"/>
              </a:rPr>
              <a:t>Definition:</a:t>
            </a:r>
          </a:p>
          <a:p>
            <a:pPr marL="0" indent="0">
              <a:buNone/>
            </a:pPr>
            <a:r>
              <a:rPr lang="en-GB" sz="2600" dirty="0">
                <a:latin typeface="+mj-lt"/>
              </a:rPr>
              <a:t>Travel time elasticity is the responsiveness of people to travel time changes: % increase in travel demand (vehicle kilometres travelled) to the % increase in travel times.</a:t>
            </a:r>
          </a:p>
          <a:p>
            <a:pPr marL="0" indent="0">
              <a:buNone/>
            </a:pPr>
            <a:endParaRPr lang="en-GB" dirty="0">
              <a:latin typeface="+mj-lt"/>
            </a:endParaRPr>
          </a:p>
          <a:p>
            <a:pPr marL="0" indent="0">
              <a:buNone/>
            </a:pPr>
            <a:r>
              <a:rPr lang="en-GB" sz="2600" dirty="0">
                <a:latin typeface="+mj-lt"/>
              </a:rPr>
              <a:t>This responsiveness means that expanding road infrastructure leads to more travel </a:t>
            </a:r>
            <a:r>
              <a:rPr lang="en-GB" sz="2600" dirty="0">
                <a:latin typeface="+mj-lt"/>
                <a:sym typeface="Wingdings" panose="05000000000000000000" pitchFamily="2" charset="2"/>
              </a:rPr>
              <a:t></a:t>
            </a:r>
            <a:r>
              <a:rPr lang="en-GB" sz="2600" dirty="0">
                <a:latin typeface="+mj-lt"/>
              </a:rPr>
              <a:t> Induced demand. (See also chapter 3.)</a:t>
            </a:r>
          </a:p>
          <a:p>
            <a:pPr marL="0" indent="0">
              <a:buNone/>
            </a:pPr>
            <a:endParaRPr lang="en-GB" sz="2600" dirty="0">
              <a:latin typeface="+mj-lt"/>
            </a:endParaRPr>
          </a:p>
          <a:p>
            <a:pPr marL="0" indent="0">
              <a:buNone/>
            </a:pPr>
            <a:r>
              <a:rPr lang="en-GB" sz="2600" dirty="0">
                <a:latin typeface="+mj-lt"/>
              </a:rPr>
              <a:t>Long term elasticities are typically higher (by absolute value) than short term elasticities, because travellers have more opportunities to change their behaviour – e.g., acquire or relinquish a vehicle, change their residential location.</a:t>
            </a:r>
          </a:p>
          <a:p>
            <a:pPr marL="0" indent="0">
              <a:buNone/>
            </a:pPr>
            <a:endParaRPr lang="en-GB" sz="2600" dirty="0">
              <a:latin typeface="+mj-lt"/>
            </a:endParaRPr>
          </a:p>
          <a:p>
            <a:pPr marL="0" indent="0">
              <a:buNone/>
            </a:pPr>
            <a:r>
              <a:rPr lang="en-GB" sz="2600" dirty="0">
                <a:latin typeface="+mj-lt"/>
              </a:rPr>
              <a:t>Travel time elasticity = -1 means that the travellers have a constant travel time budget (see before).</a:t>
            </a:r>
            <a:br>
              <a:rPr lang="en-GB" sz="2600" dirty="0">
                <a:latin typeface="+mj-lt"/>
              </a:rPr>
            </a:br>
            <a:endParaRPr lang="en-GB" sz="2600" dirty="0">
              <a:latin typeface="+mj-lt"/>
            </a:endParaRPr>
          </a:p>
        </p:txBody>
      </p:sp>
      <p:sp>
        <p:nvSpPr>
          <p:cNvPr id="4" name="Rechthoek 3">
            <a:extLst>
              <a:ext uri="{FF2B5EF4-FFF2-40B4-BE49-F238E27FC236}">
                <a16:creationId xmlns:a16="http://schemas.microsoft.com/office/drawing/2014/main" id="{1D9638D9-742B-BC0E-B6CC-47685C01B7B6}"/>
              </a:ext>
            </a:extLst>
          </p:cNvPr>
          <p:cNvSpPr/>
          <p:nvPr/>
        </p:nvSpPr>
        <p:spPr>
          <a:xfrm>
            <a:off x="-19226" y="-12227"/>
            <a:ext cx="12211225" cy="5491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hthoek 4">
            <a:extLst>
              <a:ext uri="{FF2B5EF4-FFF2-40B4-BE49-F238E27FC236}">
                <a16:creationId xmlns:a16="http://schemas.microsoft.com/office/drawing/2014/main" id="{3AC44E3B-ADDD-F8A7-7427-02D5EB7F7421}"/>
              </a:ext>
            </a:extLst>
          </p:cNvPr>
          <p:cNvSpPr/>
          <p:nvPr/>
        </p:nvSpPr>
        <p:spPr>
          <a:xfrm>
            <a:off x="838199" y="1805366"/>
            <a:ext cx="10166132" cy="1074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786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D7E8-2ACE-D1BB-A777-17A47D9BF7ED}"/>
              </a:ext>
            </a:extLst>
          </p:cNvPr>
          <p:cNvSpPr>
            <a:spLocks noGrp="1"/>
          </p:cNvSpPr>
          <p:nvPr>
            <p:ph type="title"/>
          </p:nvPr>
        </p:nvSpPr>
        <p:spPr/>
        <p:txBody>
          <a:bodyPr/>
          <a:lstStyle/>
          <a:p>
            <a:r>
              <a:rPr lang="en-GB" dirty="0">
                <a:solidFill>
                  <a:srgbClr val="00B0F0"/>
                </a:solidFill>
              </a:rPr>
              <a:t>Monetary costs</a:t>
            </a:r>
          </a:p>
        </p:txBody>
      </p:sp>
      <p:sp>
        <p:nvSpPr>
          <p:cNvPr id="4" name="Rechthoek 3">
            <a:extLst>
              <a:ext uri="{FF2B5EF4-FFF2-40B4-BE49-F238E27FC236}">
                <a16:creationId xmlns:a16="http://schemas.microsoft.com/office/drawing/2014/main" id="{F3FE434A-9704-82CC-D0A8-00567BA1EC2E}"/>
              </a:ext>
            </a:extLst>
          </p:cNvPr>
          <p:cNvSpPr/>
          <p:nvPr/>
        </p:nvSpPr>
        <p:spPr>
          <a:xfrm>
            <a:off x="466986" y="3334012"/>
            <a:ext cx="2207004" cy="2080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Travel time</a:t>
            </a:r>
          </a:p>
        </p:txBody>
      </p:sp>
      <p:sp>
        <p:nvSpPr>
          <p:cNvPr id="5" name="Rechthoek 4">
            <a:extLst>
              <a:ext uri="{FF2B5EF4-FFF2-40B4-BE49-F238E27FC236}">
                <a16:creationId xmlns:a16="http://schemas.microsoft.com/office/drawing/2014/main" id="{8C7984BB-CB9F-25F8-08C5-170F63F1891A}"/>
              </a:ext>
            </a:extLst>
          </p:cNvPr>
          <p:cNvSpPr/>
          <p:nvPr/>
        </p:nvSpPr>
        <p:spPr>
          <a:xfrm>
            <a:off x="3443679" y="3334011"/>
            <a:ext cx="2207004" cy="20802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Monetary costs</a:t>
            </a:r>
          </a:p>
        </p:txBody>
      </p:sp>
      <p:sp>
        <p:nvSpPr>
          <p:cNvPr id="6" name="Rechthoek 5">
            <a:extLst>
              <a:ext uri="{FF2B5EF4-FFF2-40B4-BE49-F238E27FC236}">
                <a16:creationId xmlns:a16="http://schemas.microsoft.com/office/drawing/2014/main" id="{46EA9636-5C53-1114-6CE1-B5CB84B63E6A}"/>
              </a:ext>
            </a:extLst>
          </p:cNvPr>
          <p:cNvSpPr/>
          <p:nvPr/>
        </p:nvSpPr>
        <p:spPr>
          <a:xfrm>
            <a:off x="6541319" y="3334010"/>
            <a:ext cx="2207004" cy="2080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Effort resistance</a:t>
            </a:r>
          </a:p>
        </p:txBody>
      </p:sp>
      <p:sp>
        <p:nvSpPr>
          <p:cNvPr id="7" name="Rechthoek 6">
            <a:extLst>
              <a:ext uri="{FF2B5EF4-FFF2-40B4-BE49-F238E27FC236}">
                <a16:creationId xmlns:a16="http://schemas.microsoft.com/office/drawing/2014/main" id="{3925C8AB-6D60-1702-8488-5ABA78912B6D}"/>
              </a:ext>
            </a:extLst>
          </p:cNvPr>
          <p:cNvSpPr/>
          <p:nvPr/>
        </p:nvSpPr>
        <p:spPr>
          <a:xfrm>
            <a:off x="9638959" y="3334010"/>
            <a:ext cx="2207004" cy="2080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Generalized travel/transport costs</a:t>
            </a:r>
          </a:p>
        </p:txBody>
      </p:sp>
      <p:sp>
        <p:nvSpPr>
          <p:cNvPr id="8" name="Kruis 7">
            <a:extLst>
              <a:ext uri="{FF2B5EF4-FFF2-40B4-BE49-F238E27FC236}">
                <a16:creationId xmlns:a16="http://schemas.microsoft.com/office/drawing/2014/main" id="{FD104C46-4B94-B03C-354C-29A99367702A}"/>
              </a:ext>
            </a:extLst>
          </p:cNvPr>
          <p:cNvSpPr/>
          <p:nvPr/>
        </p:nvSpPr>
        <p:spPr>
          <a:xfrm>
            <a:off x="2869898"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Kruis 8">
            <a:extLst>
              <a:ext uri="{FF2B5EF4-FFF2-40B4-BE49-F238E27FC236}">
                <a16:creationId xmlns:a16="http://schemas.microsoft.com/office/drawing/2014/main" id="{630666E6-EBC0-C30E-98F9-67B5092366D9}"/>
              </a:ext>
            </a:extLst>
          </p:cNvPr>
          <p:cNvSpPr/>
          <p:nvPr/>
        </p:nvSpPr>
        <p:spPr>
          <a:xfrm>
            <a:off x="5889944" y="4170290"/>
            <a:ext cx="412112" cy="407708"/>
          </a:xfrm>
          <a:prstGeom prst="plus">
            <a:avLst>
              <a:gd name="adj" fmla="val 42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Is gelijk aan 9">
            <a:extLst>
              <a:ext uri="{FF2B5EF4-FFF2-40B4-BE49-F238E27FC236}">
                <a16:creationId xmlns:a16="http://schemas.microsoft.com/office/drawing/2014/main" id="{F3EA8616-AFC0-7FE7-A0E5-2326F50DC868}"/>
              </a:ext>
            </a:extLst>
          </p:cNvPr>
          <p:cNvSpPr/>
          <p:nvPr/>
        </p:nvSpPr>
        <p:spPr>
          <a:xfrm>
            <a:off x="8859827" y="4132059"/>
            <a:ext cx="667627" cy="484170"/>
          </a:xfrm>
          <a:prstGeom prst="mathEqual">
            <a:avLst>
              <a:gd name="adj1" fmla="val 14857"/>
              <a:gd name="adj2" fmla="val 186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1" name="Rechthoek 10">
            <a:extLst>
              <a:ext uri="{FF2B5EF4-FFF2-40B4-BE49-F238E27FC236}">
                <a16:creationId xmlns:a16="http://schemas.microsoft.com/office/drawing/2014/main" id="{3A3B9B70-7142-0577-CD47-DE556A2E6CC1}"/>
              </a:ext>
            </a:extLst>
          </p:cNvPr>
          <p:cNvSpPr/>
          <p:nvPr/>
        </p:nvSpPr>
        <p:spPr>
          <a:xfrm>
            <a:off x="3436868" y="3334010"/>
            <a:ext cx="2207004" cy="2080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922FEA0-BCBC-962E-3612-B8A7B2E9F53D}"/>
              </a:ext>
            </a:extLst>
          </p:cNvPr>
          <p:cNvSpPr/>
          <p:nvPr/>
        </p:nvSpPr>
        <p:spPr>
          <a:xfrm>
            <a:off x="638175"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2" name="Rectangle 11">
            <a:extLst>
              <a:ext uri="{FF2B5EF4-FFF2-40B4-BE49-F238E27FC236}">
                <a16:creationId xmlns:a16="http://schemas.microsoft.com/office/drawing/2014/main" id="{9C07784F-9753-EBC0-8D0F-C3B87B2156FB}"/>
              </a:ext>
            </a:extLst>
          </p:cNvPr>
          <p:cNvSpPr/>
          <p:nvPr/>
        </p:nvSpPr>
        <p:spPr>
          <a:xfrm>
            <a:off x="3629478"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3" name="Rectangle 12">
            <a:extLst>
              <a:ext uri="{FF2B5EF4-FFF2-40B4-BE49-F238E27FC236}">
                <a16:creationId xmlns:a16="http://schemas.microsoft.com/office/drawing/2014/main" id="{20EAC940-F09F-3CC6-4B1E-11D2976DA9CB}"/>
              </a:ext>
            </a:extLst>
          </p:cNvPr>
          <p:cNvSpPr/>
          <p:nvPr/>
        </p:nvSpPr>
        <p:spPr>
          <a:xfrm>
            <a:off x="6687387"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
        <p:nvSpPr>
          <p:cNvPr id="14" name="Rectangle 13">
            <a:extLst>
              <a:ext uri="{FF2B5EF4-FFF2-40B4-BE49-F238E27FC236}">
                <a16:creationId xmlns:a16="http://schemas.microsoft.com/office/drawing/2014/main" id="{F37BCBA4-7D51-0B58-D361-ECDDB6739F1A}"/>
              </a:ext>
            </a:extLst>
          </p:cNvPr>
          <p:cNvSpPr/>
          <p:nvPr/>
        </p:nvSpPr>
        <p:spPr>
          <a:xfrm>
            <a:off x="9810146" y="5414278"/>
            <a:ext cx="1914868" cy="405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Passenger</a:t>
            </a:r>
            <a:endParaRPr lang="nl-NL" dirty="0"/>
          </a:p>
        </p:txBody>
      </p:sp>
    </p:spTree>
    <p:extLst>
      <p:ext uri="{BB962C8B-B14F-4D97-AF65-F5344CB8AC3E}">
        <p14:creationId xmlns:p14="http://schemas.microsoft.com/office/powerpoint/2010/main" val="7127258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TotalTime>
  <Words>2996</Words>
  <Application>Microsoft Office PowerPoint</Application>
  <PresentationFormat>Breedbeeld</PresentationFormat>
  <Paragraphs>445</Paragraphs>
  <Slides>38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Arial</vt:lpstr>
      <vt:lpstr>Calibri</vt:lpstr>
      <vt:lpstr>Calibri Light</vt:lpstr>
      <vt:lpstr>Goudy Old Style</vt:lpstr>
      <vt:lpstr>Times New Roman</vt:lpstr>
      <vt:lpstr>Kantoorthema</vt:lpstr>
      <vt:lpstr>PowerPoint-presentatie</vt:lpstr>
      <vt:lpstr>Introduction</vt:lpstr>
      <vt:lpstr>Overview chapter</vt:lpstr>
      <vt:lpstr>Travel time</vt:lpstr>
      <vt:lpstr>Components of travel time</vt:lpstr>
      <vt:lpstr>Value of time</vt:lpstr>
      <vt:lpstr>Constant time budgets</vt:lpstr>
      <vt:lpstr>Travel time elasticities</vt:lpstr>
      <vt:lpstr>Monetary costs</vt:lpstr>
      <vt:lpstr>Components of monetary costs</vt:lpstr>
      <vt:lpstr>Constant money cost budgets</vt:lpstr>
      <vt:lpstr>Price and monetary costs elasticities</vt:lpstr>
      <vt:lpstr>Price and monetary costs elasticities</vt:lpstr>
      <vt:lpstr>Effort resistance</vt:lpstr>
      <vt:lpstr>Components of effort resistance</vt:lpstr>
      <vt:lpstr>Components of effort resistance: Discomfort</vt:lpstr>
      <vt:lpstr>Components of effort resistance: Discomfort</vt:lpstr>
      <vt:lpstr>Components of effort resistance: Reliability</vt:lpstr>
      <vt:lpstr>Components of effort resistance: Reliability</vt:lpstr>
      <vt:lpstr>Components of effort resistance: Information</vt:lpstr>
      <vt:lpstr>Components of effort resistance: Information</vt:lpstr>
      <vt:lpstr>Components of effort resistance: Insecurity</vt:lpstr>
      <vt:lpstr>Components of effort resistance: Insecurity</vt:lpstr>
      <vt:lpstr>Components of effort resistance: Accident risk</vt:lpstr>
      <vt:lpstr>Components of effort resistance: Accident risk</vt:lpstr>
      <vt:lpstr>Components of effort resistance: Strain &amp; stress</vt:lpstr>
      <vt:lpstr>Components of effort resistance: Strain &amp; stress</vt:lpstr>
      <vt:lpstr>How to measure effort resistance? </vt:lpstr>
      <vt:lpstr>Goods transport</vt:lpstr>
      <vt:lpstr>Transport time of goods transport</vt:lpstr>
      <vt:lpstr>Transport time of goods transport</vt:lpstr>
      <vt:lpstr>Monetary costs of goods transport</vt:lpstr>
      <vt:lpstr>Monetary costs for goods transport</vt:lpstr>
      <vt:lpstr>Transport services and reliability</vt:lpstr>
      <vt:lpstr>Transport services and reliability</vt:lpstr>
      <vt:lpstr>Conclusion</vt:lpstr>
      <vt:lpstr>Conclusion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Esther van Baarle</cp:lastModifiedBy>
  <cp:revision>22</cp:revision>
  <dcterms:created xsi:type="dcterms:W3CDTF">2022-12-21T08:41:24Z</dcterms:created>
  <dcterms:modified xsi:type="dcterms:W3CDTF">2023-09-20T08:13:19Z</dcterms:modified>
</cp:coreProperties>
</file>