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93" r:id="rId3"/>
    <p:sldId id="295" r:id="rId4"/>
    <p:sldId id="294" r:id="rId5"/>
    <p:sldId id="270" r:id="rId6"/>
    <p:sldId id="296" r:id="rId7"/>
    <p:sldId id="273" r:id="rId8"/>
    <p:sldId id="328" r:id="rId9"/>
    <p:sldId id="274" r:id="rId10"/>
    <p:sldId id="275" r:id="rId11"/>
    <p:sldId id="297" r:id="rId12"/>
    <p:sldId id="298" r:id="rId13"/>
    <p:sldId id="299" r:id="rId14"/>
    <p:sldId id="300" r:id="rId15"/>
    <p:sldId id="301" r:id="rId16"/>
    <p:sldId id="276" r:id="rId17"/>
    <p:sldId id="330" r:id="rId18"/>
    <p:sldId id="277" r:id="rId19"/>
    <p:sldId id="324" r:id="rId20"/>
    <p:sldId id="325" r:id="rId21"/>
    <p:sldId id="280" r:id="rId22"/>
    <p:sldId id="279" r:id="rId23"/>
    <p:sldId id="339" r:id="rId24"/>
    <p:sldId id="281" r:id="rId25"/>
    <p:sldId id="340" r:id="rId26"/>
    <p:sldId id="302" r:id="rId27"/>
    <p:sldId id="303" r:id="rId28"/>
    <p:sldId id="308" r:id="rId29"/>
    <p:sldId id="304" r:id="rId30"/>
    <p:sldId id="306" r:id="rId31"/>
    <p:sldId id="307" r:id="rId32"/>
    <p:sldId id="314" r:id="rId33"/>
    <p:sldId id="332" r:id="rId34"/>
    <p:sldId id="331" r:id="rId35"/>
    <p:sldId id="282" r:id="rId36"/>
    <p:sldId id="341" r:id="rId37"/>
    <p:sldId id="334" r:id="rId38"/>
    <p:sldId id="283" r:id="rId39"/>
    <p:sldId id="335" r:id="rId40"/>
    <p:sldId id="284" r:id="rId41"/>
    <p:sldId id="336" r:id="rId42"/>
    <p:sldId id="285" r:id="rId43"/>
    <p:sldId id="286" r:id="rId44"/>
    <p:sldId id="287" r:id="rId45"/>
    <p:sldId id="288" r:id="rId46"/>
    <p:sldId id="289" r:id="rId47"/>
    <p:sldId id="312" r:id="rId48"/>
    <p:sldId id="315" r:id="rId49"/>
    <p:sldId id="316" r:id="rId50"/>
    <p:sldId id="317" r:id="rId51"/>
    <p:sldId id="337" r:id="rId52"/>
    <p:sldId id="318" r:id="rId53"/>
    <p:sldId id="320" r:id="rId54"/>
    <p:sldId id="321" r:id="rId55"/>
    <p:sldId id="338" r:id="rId56"/>
    <p:sldId id="322" r:id="rId57"/>
    <p:sldId id="323" r:id="rId58"/>
    <p:sldId id="310" r:id="rId59"/>
    <p:sldId id="311" r:id="rId60"/>
    <p:sldId id="313"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4"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E0141-4E13-3160-516B-6D0A3E0515C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id="{835C6B95-B4EF-A8C7-34CE-1E4B29F69C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Tijdelijke aanduiding voor datum 3">
            <a:extLst>
              <a:ext uri="{FF2B5EF4-FFF2-40B4-BE49-F238E27FC236}">
                <a16:creationId xmlns:a16="http://schemas.microsoft.com/office/drawing/2014/main" id="{4599035A-BDE4-0B61-BF32-D5051F2E23C8}"/>
              </a:ext>
            </a:extLst>
          </p:cNvPr>
          <p:cNvSpPr>
            <a:spLocks noGrp="1"/>
          </p:cNvSpPr>
          <p:nvPr>
            <p:ph type="dt" sz="half" idx="10"/>
          </p:nvPr>
        </p:nvSpPr>
        <p:spPr/>
        <p:txBody>
          <a:bodyPr/>
          <a:lstStyle/>
          <a:p>
            <a:fld id="{8CAD58E8-970C-4923-A8C9-06E86C9CC5A6}" type="datetimeFigureOut">
              <a:rPr lang="en-GB" smtClean="0"/>
              <a:t>20/09/2023</a:t>
            </a:fld>
            <a:endParaRPr lang="en-GB"/>
          </a:p>
        </p:txBody>
      </p:sp>
      <p:sp>
        <p:nvSpPr>
          <p:cNvPr id="5" name="Tijdelijke aanduiding voor voettekst 4">
            <a:extLst>
              <a:ext uri="{FF2B5EF4-FFF2-40B4-BE49-F238E27FC236}">
                <a16:creationId xmlns:a16="http://schemas.microsoft.com/office/drawing/2014/main" id="{2F62F81B-79DC-37B0-A77D-F7B1D7F7BC82}"/>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0981779C-0420-109D-976F-448F81E2C898}"/>
              </a:ext>
            </a:extLst>
          </p:cNvPr>
          <p:cNvSpPr>
            <a:spLocks noGrp="1"/>
          </p:cNvSpPr>
          <p:nvPr>
            <p:ph type="sldNum" sz="quarter" idx="12"/>
          </p:nvPr>
        </p:nvSpPr>
        <p:spPr/>
        <p:txBody>
          <a:bodyPr/>
          <a:lstStyle/>
          <a:p>
            <a:fld id="{88A3CA83-D7B9-4BC1-9649-D0B3C9E9DDB9}" type="slidenum">
              <a:rPr lang="en-GB" smtClean="0"/>
              <a:t>‹nr.›</a:t>
            </a:fld>
            <a:endParaRPr lang="en-GB"/>
          </a:p>
        </p:txBody>
      </p:sp>
    </p:spTree>
    <p:extLst>
      <p:ext uri="{BB962C8B-B14F-4D97-AF65-F5344CB8AC3E}">
        <p14:creationId xmlns:p14="http://schemas.microsoft.com/office/powerpoint/2010/main" val="330637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20CECE-7F4B-7236-BB46-F2A9B2F23052}"/>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ACEABD3D-59FD-4405-CC2C-1C6E8DB4D44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5A9C738D-BC51-B381-DC19-79BE691B772D}"/>
              </a:ext>
            </a:extLst>
          </p:cNvPr>
          <p:cNvSpPr>
            <a:spLocks noGrp="1"/>
          </p:cNvSpPr>
          <p:nvPr>
            <p:ph type="dt" sz="half" idx="10"/>
          </p:nvPr>
        </p:nvSpPr>
        <p:spPr/>
        <p:txBody>
          <a:bodyPr/>
          <a:lstStyle/>
          <a:p>
            <a:fld id="{8CAD58E8-970C-4923-A8C9-06E86C9CC5A6}" type="datetimeFigureOut">
              <a:rPr lang="en-GB" smtClean="0"/>
              <a:t>20/09/2023</a:t>
            </a:fld>
            <a:endParaRPr lang="en-GB"/>
          </a:p>
        </p:txBody>
      </p:sp>
      <p:sp>
        <p:nvSpPr>
          <p:cNvPr id="5" name="Tijdelijke aanduiding voor voettekst 4">
            <a:extLst>
              <a:ext uri="{FF2B5EF4-FFF2-40B4-BE49-F238E27FC236}">
                <a16:creationId xmlns:a16="http://schemas.microsoft.com/office/drawing/2014/main" id="{56CD4BCA-9C1C-6A8B-6F78-1ECA246CDBB3}"/>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AAE46E28-573B-839E-6FDD-24EE6873E037}"/>
              </a:ext>
            </a:extLst>
          </p:cNvPr>
          <p:cNvSpPr>
            <a:spLocks noGrp="1"/>
          </p:cNvSpPr>
          <p:nvPr>
            <p:ph type="sldNum" sz="quarter" idx="12"/>
          </p:nvPr>
        </p:nvSpPr>
        <p:spPr/>
        <p:txBody>
          <a:bodyPr/>
          <a:lstStyle/>
          <a:p>
            <a:fld id="{88A3CA83-D7B9-4BC1-9649-D0B3C9E9DDB9}" type="slidenum">
              <a:rPr lang="en-GB" smtClean="0"/>
              <a:t>‹nr.›</a:t>
            </a:fld>
            <a:endParaRPr lang="en-GB"/>
          </a:p>
        </p:txBody>
      </p:sp>
    </p:spTree>
    <p:extLst>
      <p:ext uri="{BB962C8B-B14F-4D97-AF65-F5344CB8AC3E}">
        <p14:creationId xmlns:p14="http://schemas.microsoft.com/office/powerpoint/2010/main" val="205085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2773CBF-885E-11F9-253F-8228E109F1D2}"/>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1505A9B8-2FFA-3C0E-C724-0D82AC1991E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3CA5D9F8-C604-CE67-0448-52454FF2247A}"/>
              </a:ext>
            </a:extLst>
          </p:cNvPr>
          <p:cNvSpPr>
            <a:spLocks noGrp="1"/>
          </p:cNvSpPr>
          <p:nvPr>
            <p:ph type="dt" sz="half" idx="10"/>
          </p:nvPr>
        </p:nvSpPr>
        <p:spPr/>
        <p:txBody>
          <a:bodyPr/>
          <a:lstStyle/>
          <a:p>
            <a:fld id="{8CAD58E8-970C-4923-A8C9-06E86C9CC5A6}" type="datetimeFigureOut">
              <a:rPr lang="en-GB" smtClean="0"/>
              <a:t>20/09/2023</a:t>
            </a:fld>
            <a:endParaRPr lang="en-GB"/>
          </a:p>
        </p:txBody>
      </p:sp>
      <p:sp>
        <p:nvSpPr>
          <p:cNvPr id="5" name="Tijdelijke aanduiding voor voettekst 4">
            <a:extLst>
              <a:ext uri="{FF2B5EF4-FFF2-40B4-BE49-F238E27FC236}">
                <a16:creationId xmlns:a16="http://schemas.microsoft.com/office/drawing/2014/main" id="{82D791EC-8EAC-A61C-05C2-B222BAEFDB31}"/>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1A612FDD-DD4D-9AE5-DC2F-0B3EE0BEB437}"/>
              </a:ext>
            </a:extLst>
          </p:cNvPr>
          <p:cNvSpPr>
            <a:spLocks noGrp="1"/>
          </p:cNvSpPr>
          <p:nvPr>
            <p:ph type="sldNum" sz="quarter" idx="12"/>
          </p:nvPr>
        </p:nvSpPr>
        <p:spPr/>
        <p:txBody>
          <a:bodyPr/>
          <a:lstStyle/>
          <a:p>
            <a:fld id="{88A3CA83-D7B9-4BC1-9649-D0B3C9E9DDB9}" type="slidenum">
              <a:rPr lang="en-GB" smtClean="0"/>
              <a:t>‹nr.›</a:t>
            </a:fld>
            <a:endParaRPr lang="en-GB"/>
          </a:p>
        </p:txBody>
      </p:sp>
    </p:spTree>
    <p:extLst>
      <p:ext uri="{BB962C8B-B14F-4D97-AF65-F5344CB8AC3E}">
        <p14:creationId xmlns:p14="http://schemas.microsoft.com/office/powerpoint/2010/main" val="2346183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910A20-53C9-DAF1-3750-A11724FE0889}"/>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4AB83A54-19F8-FD03-4FCB-7BA6C657B61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CFA34FEF-DC72-4CE5-3760-06050250FC31}"/>
              </a:ext>
            </a:extLst>
          </p:cNvPr>
          <p:cNvSpPr>
            <a:spLocks noGrp="1"/>
          </p:cNvSpPr>
          <p:nvPr>
            <p:ph type="dt" sz="half" idx="10"/>
          </p:nvPr>
        </p:nvSpPr>
        <p:spPr/>
        <p:txBody>
          <a:bodyPr/>
          <a:lstStyle/>
          <a:p>
            <a:fld id="{8CAD58E8-970C-4923-A8C9-06E86C9CC5A6}" type="datetimeFigureOut">
              <a:rPr lang="en-GB" smtClean="0"/>
              <a:t>20/09/2023</a:t>
            </a:fld>
            <a:endParaRPr lang="en-GB"/>
          </a:p>
        </p:txBody>
      </p:sp>
      <p:sp>
        <p:nvSpPr>
          <p:cNvPr id="5" name="Tijdelijke aanduiding voor voettekst 4">
            <a:extLst>
              <a:ext uri="{FF2B5EF4-FFF2-40B4-BE49-F238E27FC236}">
                <a16:creationId xmlns:a16="http://schemas.microsoft.com/office/drawing/2014/main" id="{35413C20-2ABD-C06B-2302-CA59267E0BFF}"/>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D4888C7E-2C1E-E673-5665-4FC957435DE2}"/>
              </a:ext>
            </a:extLst>
          </p:cNvPr>
          <p:cNvSpPr>
            <a:spLocks noGrp="1"/>
          </p:cNvSpPr>
          <p:nvPr>
            <p:ph type="sldNum" sz="quarter" idx="12"/>
          </p:nvPr>
        </p:nvSpPr>
        <p:spPr/>
        <p:txBody>
          <a:bodyPr/>
          <a:lstStyle/>
          <a:p>
            <a:fld id="{88A3CA83-D7B9-4BC1-9649-D0B3C9E9DDB9}" type="slidenum">
              <a:rPr lang="en-GB" smtClean="0"/>
              <a:t>‹nr.›</a:t>
            </a:fld>
            <a:endParaRPr lang="en-GB"/>
          </a:p>
        </p:txBody>
      </p:sp>
    </p:spTree>
    <p:extLst>
      <p:ext uri="{BB962C8B-B14F-4D97-AF65-F5344CB8AC3E}">
        <p14:creationId xmlns:p14="http://schemas.microsoft.com/office/powerpoint/2010/main" val="2314998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A02D3-3AD1-E0EB-0006-5171D987F61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02D39A45-BE2F-5B98-F891-B8AE68AACE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861841F-14DC-5DCA-8FE4-A77981221AA4}"/>
              </a:ext>
            </a:extLst>
          </p:cNvPr>
          <p:cNvSpPr>
            <a:spLocks noGrp="1"/>
          </p:cNvSpPr>
          <p:nvPr>
            <p:ph type="dt" sz="half" idx="10"/>
          </p:nvPr>
        </p:nvSpPr>
        <p:spPr/>
        <p:txBody>
          <a:bodyPr/>
          <a:lstStyle/>
          <a:p>
            <a:fld id="{8CAD58E8-970C-4923-A8C9-06E86C9CC5A6}" type="datetimeFigureOut">
              <a:rPr lang="en-GB" smtClean="0"/>
              <a:t>20/09/2023</a:t>
            </a:fld>
            <a:endParaRPr lang="en-GB"/>
          </a:p>
        </p:txBody>
      </p:sp>
      <p:sp>
        <p:nvSpPr>
          <p:cNvPr id="5" name="Tijdelijke aanduiding voor voettekst 4">
            <a:extLst>
              <a:ext uri="{FF2B5EF4-FFF2-40B4-BE49-F238E27FC236}">
                <a16:creationId xmlns:a16="http://schemas.microsoft.com/office/drawing/2014/main" id="{75D9630A-46D3-6BD5-D73F-22971490AA96}"/>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6417B0D6-5D99-1543-ADAD-DD6DB510DA2A}"/>
              </a:ext>
            </a:extLst>
          </p:cNvPr>
          <p:cNvSpPr>
            <a:spLocks noGrp="1"/>
          </p:cNvSpPr>
          <p:nvPr>
            <p:ph type="sldNum" sz="quarter" idx="12"/>
          </p:nvPr>
        </p:nvSpPr>
        <p:spPr/>
        <p:txBody>
          <a:bodyPr/>
          <a:lstStyle/>
          <a:p>
            <a:fld id="{88A3CA83-D7B9-4BC1-9649-D0B3C9E9DDB9}" type="slidenum">
              <a:rPr lang="en-GB" smtClean="0"/>
              <a:t>‹nr.›</a:t>
            </a:fld>
            <a:endParaRPr lang="en-GB"/>
          </a:p>
        </p:txBody>
      </p:sp>
    </p:spTree>
    <p:extLst>
      <p:ext uri="{BB962C8B-B14F-4D97-AF65-F5344CB8AC3E}">
        <p14:creationId xmlns:p14="http://schemas.microsoft.com/office/powerpoint/2010/main" val="1340999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82258B-D7DD-F047-978A-28A08EA4F502}"/>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A7881499-0FBB-B4F9-0ADF-5E582081818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16="http://schemas.microsoft.com/office/drawing/2014/main" id="{31BC160D-BB40-6FB6-D0E1-F108AF2A785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a:extLst>
              <a:ext uri="{FF2B5EF4-FFF2-40B4-BE49-F238E27FC236}">
                <a16:creationId xmlns:a16="http://schemas.microsoft.com/office/drawing/2014/main" id="{FB69F6A3-4BC5-324D-664D-D9F8B1814F56}"/>
              </a:ext>
            </a:extLst>
          </p:cNvPr>
          <p:cNvSpPr>
            <a:spLocks noGrp="1"/>
          </p:cNvSpPr>
          <p:nvPr>
            <p:ph type="dt" sz="half" idx="10"/>
          </p:nvPr>
        </p:nvSpPr>
        <p:spPr/>
        <p:txBody>
          <a:bodyPr/>
          <a:lstStyle/>
          <a:p>
            <a:fld id="{8CAD58E8-970C-4923-A8C9-06E86C9CC5A6}" type="datetimeFigureOut">
              <a:rPr lang="en-GB" smtClean="0"/>
              <a:t>20/09/2023</a:t>
            </a:fld>
            <a:endParaRPr lang="en-GB"/>
          </a:p>
        </p:txBody>
      </p:sp>
      <p:sp>
        <p:nvSpPr>
          <p:cNvPr id="6" name="Tijdelijke aanduiding voor voettekst 5">
            <a:extLst>
              <a:ext uri="{FF2B5EF4-FFF2-40B4-BE49-F238E27FC236}">
                <a16:creationId xmlns:a16="http://schemas.microsoft.com/office/drawing/2014/main" id="{2E5673C7-030C-8D44-B596-155343B021CC}"/>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1EF260D1-A8A0-B46A-917B-2D8407824529}"/>
              </a:ext>
            </a:extLst>
          </p:cNvPr>
          <p:cNvSpPr>
            <a:spLocks noGrp="1"/>
          </p:cNvSpPr>
          <p:nvPr>
            <p:ph type="sldNum" sz="quarter" idx="12"/>
          </p:nvPr>
        </p:nvSpPr>
        <p:spPr/>
        <p:txBody>
          <a:bodyPr/>
          <a:lstStyle/>
          <a:p>
            <a:fld id="{88A3CA83-D7B9-4BC1-9649-D0B3C9E9DDB9}" type="slidenum">
              <a:rPr lang="en-GB" smtClean="0"/>
              <a:t>‹nr.›</a:t>
            </a:fld>
            <a:endParaRPr lang="en-GB"/>
          </a:p>
        </p:txBody>
      </p:sp>
    </p:spTree>
    <p:extLst>
      <p:ext uri="{BB962C8B-B14F-4D97-AF65-F5344CB8AC3E}">
        <p14:creationId xmlns:p14="http://schemas.microsoft.com/office/powerpoint/2010/main" val="349574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C3DCD0-46A3-F8A6-0312-E8B8DA1E994D}"/>
              </a:ext>
            </a:extLst>
          </p:cNvPr>
          <p:cNvSpPr>
            <a:spLocks noGrp="1"/>
          </p:cNvSpPr>
          <p:nvPr>
            <p:ph type="title"/>
          </p:nvPr>
        </p:nvSpPr>
        <p:spPr>
          <a:xfrm>
            <a:off x="839788" y="365125"/>
            <a:ext cx="10515600" cy="1325563"/>
          </a:xfrm>
        </p:spPr>
        <p:txBody>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B3B5500A-D610-4A19-89A0-7514D8F077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7414826-8E5B-4198-BB5A-9314006CC49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a:extLst>
              <a:ext uri="{FF2B5EF4-FFF2-40B4-BE49-F238E27FC236}">
                <a16:creationId xmlns:a16="http://schemas.microsoft.com/office/drawing/2014/main" id="{502D4531-5233-3025-FF44-AD251FC64F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EF0D7F8-5FA4-0C37-3899-AF9DCB2389F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a:extLst>
              <a:ext uri="{FF2B5EF4-FFF2-40B4-BE49-F238E27FC236}">
                <a16:creationId xmlns:a16="http://schemas.microsoft.com/office/drawing/2014/main" id="{F9065EF5-5665-60C8-614A-CCAE8EA0B0C5}"/>
              </a:ext>
            </a:extLst>
          </p:cNvPr>
          <p:cNvSpPr>
            <a:spLocks noGrp="1"/>
          </p:cNvSpPr>
          <p:nvPr>
            <p:ph type="dt" sz="half" idx="10"/>
          </p:nvPr>
        </p:nvSpPr>
        <p:spPr/>
        <p:txBody>
          <a:bodyPr/>
          <a:lstStyle/>
          <a:p>
            <a:fld id="{8CAD58E8-970C-4923-A8C9-06E86C9CC5A6}" type="datetimeFigureOut">
              <a:rPr lang="en-GB" smtClean="0"/>
              <a:t>20/09/2023</a:t>
            </a:fld>
            <a:endParaRPr lang="en-GB"/>
          </a:p>
        </p:txBody>
      </p:sp>
      <p:sp>
        <p:nvSpPr>
          <p:cNvPr id="8" name="Tijdelijke aanduiding voor voettekst 7">
            <a:extLst>
              <a:ext uri="{FF2B5EF4-FFF2-40B4-BE49-F238E27FC236}">
                <a16:creationId xmlns:a16="http://schemas.microsoft.com/office/drawing/2014/main" id="{0A70BC96-40D9-3B4E-A6AD-4F8F80548761}"/>
              </a:ext>
            </a:extLst>
          </p:cNvPr>
          <p:cNvSpPr>
            <a:spLocks noGrp="1"/>
          </p:cNvSpPr>
          <p:nvPr>
            <p:ph type="ftr" sz="quarter" idx="11"/>
          </p:nvPr>
        </p:nvSpPr>
        <p:spPr/>
        <p:txBody>
          <a:bodyPr/>
          <a:lstStyle/>
          <a:p>
            <a:endParaRPr lang="en-GB"/>
          </a:p>
        </p:txBody>
      </p:sp>
      <p:sp>
        <p:nvSpPr>
          <p:cNvPr id="9" name="Tijdelijke aanduiding voor dianummer 8">
            <a:extLst>
              <a:ext uri="{FF2B5EF4-FFF2-40B4-BE49-F238E27FC236}">
                <a16:creationId xmlns:a16="http://schemas.microsoft.com/office/drawing/2014/main" id="{A3FAA93A-80C9-2B4C-AEED-E7DD44E69983}"/>
              </a:ext>
            </a:extLst>
          </p:cNvPr>
          <p:cNvSpPr>
            <a:spLocks noGrp="1"/>
          </p:cNvSpPr>
          <p:nvPr>
            <p:ph type="sldNum" sz="quarter" idx="12"/>
          </p:nvPr>
        </p:nvSpPr>
        <p:spPr/>
        <p:txBody>
          <a:bodyPr/>
          <a:lstStyle/>
          <a:p>
            <a:fld id="{88A3CA83-D7B9-4BC1-9649-D0B3C9E9DDB9}" type="slidenum">
              <a:rPr lang="en-GB" smtClean="0"/>
              <a:t>‹nr.›</a:t>
            </a:fld>
            <a:endParaRPr lang="en-GB"/>
          </a:p>
        </p:txBody>
      </p:sp>
    </p:spTree>
    <p:extLst>
      <p:ext uri="{BB962C8B-B14F-4D97-AF65-F5344CB8AC3E}">
        <p14:creationId xmlns:p14="http://schemas.microsoft.com/office/powerpoint/2010/main" val="273342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FABAAB-45E3-DDA1-77D2-6EC1FD57418C}"/>
              </a:ext>
            </a:extLst>
          </p:cNvPr>
          <p:cNvSpPr>
            <a:spLocks noGrp="1"/>
          </p:cNvSpPr>
          <p:nvPr>
            <p:ph type="title"/>
          </p:nvPr>
        </p:nvSpPr>
        <p:spPr/>
        <p:txBody>
          <a:bodyPr/>
          <a:lstStyle/>
          <a:p>
            <a:r>
              <a:rPr lang="nl-NL"/>
              <a:t>Klik om stijl te bewerken</a:t>
            </a:r>
            <a:endParaRPr lang="en-GB"/>
          </a:p>
        </p:txBody>
      </p:sp>
      <p:sp>
        <p:nvSpPr>
          <p:cNvPr id="3" name="Tijdelijke aanduiding voor datum 2">
            <a:extLst>
              <a:ext uri="{FF2B5EF4-FFF2-40B4-BE49-F238E27FC236}">
                <a16:creationId xmlns:a16="http://schemas.microsoft.com/office/drawing/2014/main" id="{732782F1-E335-4A30-CDFA-73E6F5F20271}"/>
              </a:ext>
            </a:extLst>
          </p:cNvPr>
          <p:cNvSpPr>
            <a:spLocks noGrp="1"/>
          </p:cNvSpPr>
          <p:nvPr>
            <p:ph type="dt" sz="half" idx="10"/>
          </p:nvPr>
        </p:nvSpPr>
        <p:spPr/>
        <p:txBody>
          <a:bodyPr/>
          <a:lstStyle/>
          <a:p>
            <a:fld id="{8CAD58E8-970C-4923-A8C9-06E86C9CC5A6}" type="datetimeFigureOut">
              <a:rPr lang="en-GB" smtClean="0"/>
              <a:t>20/09/2023</a:t>
            </a:fld>
            <a:endParaRPr lang="en-GB"/>
          </a:p>
        </p:txBody>
      </p:sp>
      <p:sp>
        <p:nvSpPr>
          <p:cNvPr id="4" name="Tijdelijke aanduiding voor voettekst 3">
            <a:extLst>
              <a:ext uri="{FF2B5EF4-FFF2-40B4-BE49-F238E27FC236}">
                <a16:creationId xmlns:a16="http://schemas.microsoft.com/office/drawing/2014/main" id="{8A55F608-E9F1-93F1-A1AF-63805F4BC7E4}"/>
              </a:ext>
            </a:extLst>
          </p:cNvPr>
          <p:cNvSpPr>
            <a:spLocks noGrp="1"/>
          </p:cNvSpPr>
          <p:nvPr>
            <p:ph type="ftr" sz="quarter" idx="11"/>
          </p:nvPr>
        </p:nvSpPr>
        <p:spPr/>
        <p:txBody>
          <a:bodyPr/>
          <a:lstStyle/>
          <a:p>
            <a:endParaRPr lang="en-GB"/>
          </a:p>
        </p:txBody>
      </p:sp>
      <p:sp>
        <p:nvSpPr>
          <p:cNvPr id="5" name="Tijdelijke aanduiding voor dianummer 4">
            <a:extLst>
              <a:ext uri="{FF2B5EF4-FFF2-40B4-BE49-F238E27FC236}">
                <a16:creationId xmlns:a16="http://schemas.microsoft.com/office/drawing/2014/main" id="{F2C34EA5-B805-BEDF-83E7-15A3D6269118}"/>
              </a:ext>
            </a:extLst>
          </p:cNvPr>
          <p:cNvSpPr>
            <a:spLocks noGrp="1"/>
          </p:cNvSpPr>
          <p:nvPr>
            <p:ph type="sldNum" sz="quarter" idx="12"/>
          </p:nvPr>
        </p:nvSpPr>
        <p:spPr/>
        <p:txBody>
          <a:bodyPr/>
          <a:lstStyle/>
          <a:p>
            <a:fld id="{88A3CA83-D7B9-4BC1-9649-D0B3C9E9DDB9}" type="slidenum">
              <a:rPr lang="en-GB" smtClean="0"/>
              <a:t>‹nr.›</a:t>
            </a:fld>
            <a:endParaRPr lang="en-GB"/>
          </a:p>
        </p:txBody>
      </p:sp>
    </p:spTree>
    <p:extLst>
      <p:ext uri="{BB962C8B-B14F-4D97-AF65-F5344CB8AC3E}">
        <p14:creationId xmlns:p14="http://schemas.microsoft.com/office/powerpoint/2010/main" val="3082193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B883DFC-40A0-EC2E-3A47-C7BCD2B75E85}"/>
              </a:ext>
            </a:extLst>
          </p:cNvPr>
          <p:cNvSpPr>
            <a:spLocks noGrp="1"/>
          </p:cNvSpPr>
          <p:nvPr>
            <p:ph type="dt" sz="half" idx="10"/>
          </p:nvPr>
        </p:nvSpPr>
        <p:spPr/>
        <p:txBody>
          <a:bodyPr/>
          <a:lstStyle/>
          <a:p>
            <a:fld id="{8CAD58E8-970C-4923-A8C9-06E86C9CC5A6}" type="datetimeFigureOut">
              <a:rPr lang="en-GB" smtClean="0"/>
              <a:t>20/09/2023</a:t>
            </a:fld>
            <a:endParaRPr lang="en-GB"/>
          </a:p>
        </p:txBody>
      </p:sp>
      <p:sp>
        <p:nvSpPr>
          <p:cNvPr id="3" name="Tijdelijke aanduiding voor voettekst 2">
            <a:extLst>
              <a:ext uri="{FF2B5EF4-FFF2-40B4-BE49-F238E27FC236}">
                <a16:creationId xmlns:a16="http://schemas.microsoft.com/office/drawing/2014/main" id="{C11C3F65-A395-E91F-8D32-FAD621353CB3}"/>
              </a:ext>
            </a:extLst>
          </p:cNvPr>
          <p:cNvSpPr>
            <a:spLocks noGrp="1"/>
          </p:cNvSpPr>
          <p:nvPr>
            <p:ph type="ftr" sz="quarter" idx="11"/>
          </p:nvPr>
        </p:nvSpPr>
        <p:spPr/>
        <p:txBody>
          <a:bodyPr/>
          <a:lstStyle/>
          <a:p>
            <a:endParaRPr lang="en-GB"/>
          </a:p>
        </p:txBody>
      </p:sp>
      <p:sp>
        <p:nvSpPr>
          <p:cNvPr id="4" name="Tijdelijke aanduiding voor dianummer 3">
            <a:extLst>
              <a:ext uri="{FF2B5EF4-FFF2-40B4-BE49-F238E27FC236}">
                <a16:creationId xmlns:a16="http://schemas.microsoft.com/office/drawing/2014/main" id="{872515B6-7D97-5646-BC20-489263A3EDF2}"/>
              </a:ext>
            </a:extLst>
          </p:cNvPr>
          <p:cNvSpPr>
            <a:spLocks noGrp="1"/>
          </p:cNvSpPr>
          <p:nvPr>
            <p:ph type="sldNum" sz="quarter" idx="12"/>
          </p:nvPr>
        </p:nvSpPr>
        <p:spPr/>
        <p:txBody>
          <a:bodyPr/>
          <a:lstStyle/>
          <a:p>
            <a:fld id="{88A3CA83-D7B9-4BC1-9649-D0B3C9E9DDB9}" type="slidenum">
              <a:rPr lang="en-GB" smtClean="0"/>
              <a:t>‹nr.›</a:t>
            </a:fld>
            <a:endParaRPr lang="en-GB"/>
          </a:p>
        </p:txBody>
      </p:sp>
    </p:spTree>
    <p:extLst>
      <p:ext uri="{BB962C8B-B14F-4D97-AF65-F5344CB8AC3E}">
        <p14:creationId xmlns:p14="http://schemas.microsoft.com/office/powerpoint/2010/main" val="3734408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002CAD-9FC8-81F6-4291-D0420A39FA9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D2B1DC53-34F2-5F45-2D97-D3D915F052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3BFAEE55-1B62-3629-4B53-62074E8BA5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DA08DBE-68C4-3FB7-9912-F843D0E212A7}"/>
              </a:ext>
            </a:extLst>
          </p:cNvPr>
          <p:cNvSpPr>
            <a:spLocks noGrp="1"/>
          </p:cNvSpPr>
          <p:nvPr>
            <p:ph type="dt" sz="half" idx="10"/>
          </p:nvPr>
        </p:nvSpPr>
        <p:spPr/>
        <p:txBody>
          <a:bodyPr/>
          <a:lstStyle/>
          <a:p>
            <a:fld id="{8CAD58E8-970C-4923-A8C9-06E86C9CC5A6}" type="datetimeFigureOut">
              <a:rPr lang="en-GB" smtClean="0"/>
              <a:t>20/09/2023</a:t>
            </a:fld>
            <a:endParaRPr lang="en-GB"/>
          </a:p>
        </p:txBody>
      </p:sp>
      <p:sp>
        <p:nvSpPr>
          <p:cNvPr id="6" name="Tijdelijke aanduiding voor voettekst 5">
            <a:extLst>
              <a:ext uri="{FF2B5EF4-FFF2-40B4-BE49-F238E27FC236}">
                <a16:creationId xmlns:a16="http://schemas.microsoft.com/office/drawing/2014/main" id="{D1DCF9B3-7D1F-5E86-61E3-FDDBEC35405C}"/>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6E8CE560-FF6A-1745-83DD-9EE426343D12}"/>
              </a:ext>
            </a:extLst>
          </p:cNvPr>
          <p:cNvSpPr>
            <a:spLocks noGrp="1"/>
          </p:cNvSpPr>
          <p:nvPr>
            <p:ph type="sldNum" sz="quarter" idx="12"/>
          </p:nvPr>
        </p:nvSpPr>
        <p:spPr/>
        <p:txBody>
          <a:bodyPr/>
          <a:lstStyle/>
          <a:p>
            <a:fld id="{88A3CA83-D7B9-4BC1-9649-D0B3C9E9DDB9}" type="slidenum">
              <a:rPr lang="en-GB" smtClean="0"/>
              <a:t>‹nr.›</a:t>
            </a:fld>
            <a:endParaRPr lang="en-GB"/>
          </a:p>
        </p:txBody>
      </p:sp>
    </p:spTree>
    <p:extLst>
      <p:ext uri="{BB962C8B-B14F-4D97-AF65-F5344CB8AC3E}">
        <p14:creationId xmlns:p14="http://schemas.microsoft.com/office/powerpoint/2010/main" val="305830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16B98E-41A9-4C31-B1B9-1A2D2913131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20A4E26C-397D-2CC2-84B4-870DF806B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a:extLst>
              <a:ext uri="{FF2B5EF4-FFF2-40B4-BE49-F238E27FC236}">
                <a16:creationId xmlns:a16="http://schemas.microsoft.com/office/drawing/2014/main" id="{BA7ABAF9-B351-8710-A241-6F08FAD7B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ACFDBE1-F62C-FC0C-65F2-B10F5EF88FCE}"/>
              </a:ext>
            </a:extLst>
          </p:cNvPr>
          <p:cNvSpPr>
            <a:spLocks noGrp="1"/>
          </p:cNvSpPr>
          <p:nvPr>
            <p:ph type="dt" sz="half" idx="10"/>
          </p:nvPr>
        </p:nvSpPr>
        <p:spPr/>
        <p:txBody>
          <a:bodyPr/>
          <a:lstStyle/>
          <a:p>
            <a:fld id="{8CAD58E8-970C-4923-A8C9-06E86C9CC5A6}" type="datetimeFigureOut">
              <a:rPr lang="en-GB" smtClean="0"/>
              <a:t>20/09/2023</a:t>
            </a:fld>
            <a:endParaRPr lang="en-GB"/>
          </a:p>
        </p:txBody>
      </p:sp>
      <p:sp>
        <p:nvSpPr>
          <p:cNvPr id="6" name="Tijdelijke aanduiding voor voettekst 5">
            <a:extLst>
              <a:ext uri="{FF2B5EF4-FFF2-40B4-BE49-F238E27FC236}">
                <a16:creationId xmlns:a16="http://schemas.microsoft.com/office/drawing/2014/main" id="{A093A547-CDCB-B60B-B875-8E53FC59DFBB}"/>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A6C2A838-212B-AF61-C52F-7F23249A2DD1}"/>
              </a:ext>
            </a:extLst>
          </p:cNvPr>
          <p:cNvSpPr>
            <a:spLocks noGrp="1"/>
          </p:cNvSpPr>
          <p:nvPr>
            <p:ph type="sldNum" sz="quarter" idx="12"/>
          </p:nvPr>
        </p:nvSpPr>
        <p:spPr/>
        <p:txBody>
          <a:bodyPr/>
          <a:lstStyle/>
          <a:p>
            <a:fld id="{88A3CA83-D7B9-4BC1-9649-D0B3C9E9DDB9}" type="slidenum">
              <a:rPr lang="en-GB" smtClean="0"/>
              <a:t>‹nr.›</a:t>
            </a:fld>
            <a:endParaRPr lang="en-GB"/>
          </a:p>
        </p:txBody>
      </p:sp>
    </p:spTree>
    <p:extLst>
      <p:ext uri="{BB962C8B-B14F-4D97-AF65-F5344CB8AC3E}">
        <p14:creationId xmlns:p14="http://schemas.microsoft.com/office/powerpoint/2010/main" val="2114602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F62641B-A82F-C1D6-2ECE-71CB142A7D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7F6A015A-DE94-A3DA-28E7-B5971C22A0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6059B9A8-4245-A50A-CDE7-166F416848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D58E8-970C-4923-A8C9-06E86C9CC5A6}" type="datetimeFigureOut">
              <a:rPr lang="en-GB" smtClean="0"/>
              <a:t>20/09/2023</a:t>
            </a:fld>
            <a:endParaRPr lang="en-GB"/>
          </a:p>
        </p:txBody>
      </p:sp>
      <p:sp>
        <p:nvSpPr>
          <p:cNvPr id="5" name="Tijdelijke aanduiding voor voettekst 4">
            <a:extLst>
              <a:ext uri="{FF2B5EF4-FFF2-40B4-BE49-F238E27FC236}">
                <a16:creationId xmlns:a16="http://schemas.microsoft.com/office/drawing/2014/main" id="{DBD21A51-9301-771A-0075-D4E91A4A66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a:extLst>
              <a:ext uri="{FF2B5EF4-FFF2-40B4-BE49-F238E27FC236}">
                <a16:creationId xmlns:a16="http://schemas.microsoft.com/office/drawing/2014/main" id="{4B77F979-9E82-CCE4-AC39-8FC47AF8D8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3CA83-D7B9-4BC1-9649-D0B3C9E9DDB9}" type="slidenum">
              <a:rPr lang="en-GB" smtClean="0"/>
              <a:t>‹nr.›</a:t>
            </a:fld>
            <a:endParaRPr lang="en-GB"/>
          </a:p>
        </p:txBody>
      </p:sp>
    </p:spTree>
    <p:extLst>
      <p:ext uri="{BB962C8B-B14F-4D97-AF65-F5344CB8AC3E}">
        <p14:creationId xmlns:p14="http://schemas.microsoft.com/office/powerpoint/2010/main" val="1078759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unsplash.com/photos/VEVfbQtyB8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hyperlink" Target="https://www.pexels.com/nl-nl/foto/luchtfoto-van-voertuigen-in-de-stad-1031698/"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exels.com/nl-nl/foto/licht-nacht-auto-technologie-9966011/"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s://www.pexels.com/nl-nl/foto/witte-ipad-38271/" TargetMode="Externa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pexels.com/nl-nl/foto/wagens-voertuigen-beweging-in-beweging-6943272/"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pexels.com/nl-nl/foto/wagens-voertuigen-beweging-in-beweging-6943272/"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exels.com/nl-nl/foto/luchtfoto-van-voertuigen-in-de-stad-1031698/"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pexels.com/nl-nl/foto/weg-lichten-lange-blootstelling-snelweg-14724213/"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sae.org/blog/sae-j3016-update"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s://unsplash.com/photos/GckgQqyHoa4" TargetMode="Externa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hyperlink" Target="https://unsplash.com/photos/GckgQqyHoa4"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exels.com/nl-nl/foto/luchtfoto-van-voertuigen-in-de-stad-1031698/"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unsplash.com/photos/m452pqxYv78" TargetMode="External"/><Relationship Id="rId2" Type="http://schemas.openxmlformats.org/officeDocument/2006/relationships/hyperlink" Target="https://unsplash.com/photos/D4z30KWaKKs"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pexels.com/nl-nl/foto/luchtfotografie-van-betonnen-weg-1646164/"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pixabay.com/photos/cyclists-people-backpack-885609/"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unsplash.com/photos/VEVfbQtyB8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kaart&#10;&#10;Automatisch gegenereerde beschrijving">
            <a:extLst>
              <a:ext uri="{FF2B5EF4-FFF2-40B4-BE49-F238E27FC236}">
                <a16:creationId xmlns:a16="http://schemas.microsoft.com/office/drawing/2014/main" id="{F51D6C83-06CB-BE3A-5BA2-FFB4AC0013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r="-978"/>
          <a:stretch/>
        </p:blipFill>
        <p:spPr>
          <a:xfrm>
            <a:off x="-1" y="0"/>
            <a:ext cx="12370279" cy="6858000"/>
          </a:xfrm>
          <a:prstGeom prst="rect">
            <a:avLst/>
          </a:prstGeom>
        </p:spPr>
      </p:pic>
      <p:sp>
        <p:nvSpPr>
          <p:cNvPr id="5" name="Tekstvak 4">
            <a:extLst>
              <a:ext uri="{FF2B5EF4-FFF2-40B4-BE49-F238E27FC236}">
                <a16:creationId xmlns:a16="http://schemas.microsoft.com/office/drawing/2014/main" id="{AA52A81F-E1CB-C5DD-DF58-DB7E0B8F7ACB}"/>
              </a:ext>
            </a:extLst>
          </p:cNvPr>
          <p:cNvSpPr txBox="1"/>
          <p:nvPr/>
        </p:nvSpPr>
        <p:spPr>
          <a:xfrm>
            <a:off x="0" y="200881"/>
            <a:ext cx="9784080" cy="1046440"/>
          </a:xfrm>
          <a:prstGeom prst="rect">
            <a:avLst/>
          </a:prstGeom>
          <a:solidFill>
            <a:schemeClr val="bg1">
              <a:lumMod val="65000"/>
              <a:alpha val="81000"/>
            </a:schemeClr>
          </a:solidFill>
        </p:spPr>
        <p:txBody>
          <a:bodyPr wrap="square">
            <a:spAutoFit/>
          </a:bodyPr>
          <a:lstStyle/>
          <a:p>
            <a:pPr algn="r"/>
            <a:r>
              <a:rPr lang="nl-NL" sz="4400" dirty="0">
                <a:solidFill>
                  <a:schemeClr val="bg1"/>
                </a:solidFill>
                <a:latin typeface="Goudy Old Style" panose="02020502050305020303" pitchFamily="18" charset="0"/>
              </a:rPr>
              <a:t>The Transport System and Transport Policy</a:t>
            </a:r>
          </a:p>
          <a:p>
            <a:pPr algn="r"/>
            <a:r>
              <a:rPr lang="nl-NL" sz="1600" dirty="0" err="1">
                <a:solidFill>
                  <a:schemeClr val="bg1"/>
                </a:solidFill>
                <a:latin typeface="Goudy Old Style" panose="02020502050305020303" pitchFamily="18" charset="0"/>
              </a:rPr>
              <a:t>Edited</a:t>
            </a:r>
            <a:r>
              <a:rPr lang="nl-NL" sz="1600" dirty="0">
                <a:solidFill>
                  <a:schemeClr val="bg1"/>
                </a:solidFill>
                <a:latin typeface="Goudy Old Style" panose="02020502050305020303" pitchFamily="18" charset="0"/>
              </a:rPr>
              <a:t> </a:t>
            </a:r>
            <a:r>
              <a:rPr lang="nl-NL" sz="1600" dirty="0" err="1">
                <a:solidFill>
                  <a:schemeClr val="bg1"/>
                </a:solidFill>
                <a:latin typeface="Goudy Old Style" panose="02020502050305020303" pitchFamily="18" charset="0"/>
              </a:rPr>
              <a:t>by</a:t>
            </a:r>
            <a:r>
              <a:rPr lang="nl-NL" sz="1600" dirty="0">
                <a:solidFill>
                  <a:schemeClr val="bg1"/>
                </a:solidFill>
                <a:latin typeface="Goudy Old Style" panose="02020502050305020303" pitchFamily="18" charset="0"/>
              </a:rPr>
              <a:t> Bert van Wee, Jan Anne </a:t>
            </a:r>
            <a:r>
              <a:rPr lang="nl-NL" sz="1600" dirty="0" err="1">
                <a:solidFill>
                  <a:schemeClr val="bg1"/>
                </a:solidFill>
                <a:latin typeface="Goudy Old Style" panose="02020502050305020303" pitchFamily="18" charset="0"/>
              </a:rPr>
              <a:t>Annema</a:t>
            </a:r>
            <a:r>
              <a:rPr lang="nl-NL" sz="1600" dirty="0">
                <a:solidFill>
                  <a:schemeClr val="bg1"/>
                </a:solidFill>
                <a:latin typeface="Goudy Old Style" panose="02020502050305020303" pitchFamily="18" charset="0"/>
              </a:rPr>
              <a:t>, David </a:t>
            </a:r>
            <a:r>
              <a:rPr lang="nl-NL" sz="1600" dirty="0" err="1">
                <a:solidFill>
                  <a:schemeClr val="bg1"/>
                </a:solidFill>
                <a:latin typeface="Goudy Old Style" panose="02020502050305020303" pitchFamily="18" charset="0"/>
              </a:rPr>
              <a:t>Banister</a:t>
            </a:r>
            <a:r>
              <a:rPr lang="nl-NL" sz="1600" dirty="0">
                <a:solidFill>
                  <a:schemeClr val="bg1"/>
                </a:solidFill>
                <a:latin typeface="Goudy Old Style" panose="02020502050305020303" pitchFamily="18" charset="0"/>
              </a:rPr>
              <a:t> and </a:t>
            </a:r>
            <a:r>
              <a:rPr lang="nl-NL" sz="1600" dirty="0" err="1">
                <a:solidFill>
                  <a:schemeClr val="bg1"/>
                </a:solidFill>
                <a:latin typeface="Goudy Old Style" panose="02020502050305020303" pitchFamily="18" charset="0"/>
              </a:rPr>
              <a:t>Baiba</a:t>
            </a:r>
            <a:r>
              <a:rPr lang="nl-NL" sz="1600" dirty="0">
                <a:solidFill>
                  <a:schemeClr val="bg1"/>
                </a:solidFill>
                <a:latin typeface="Goudy Old Style" panose="02020502050305020303" pitchFamily="18" charset="0"/>
              </a:rPr>
              <a:t> </a:t>
            </a:r>
            <a:r>
              <a:rPr lang="nl-NL" sz="1600" dirty="0" err="1">
                <a:solidFill>
                  <a:schemeClr val="bg1"/>
                </a:solidFill>
                <a:latin typeface="Goudy Old Style" panose="02020502050305020303" pitchFamily="18" charset="0"/>
              </a:rPr>
              <a:t>Pudãne</a:t>
            </a:r>
            <a:endParaRPr lang="nl-NL" sz="1600" dirty="0">
              <a:solidFill>
                <a:schemeClr val="bg1"/>
              </a:solidFill>
            </a:endParaRPr>
          </a:p>
        </p:txBody>
      </p:sp>
      <p:pic>
        <p:nvPicPr>
          <p:cNvPr id="7" name="Afbeelding 6">
            <a:extLst>
              <a:ext uri="{FF2B5EF4-FFF2-40B4-BE49-F238E27FC236}">
                <a16:creationId xmlns:a16="http://schemas.microsoft.com/office/drawing/2014/main" id="{E35149B7-3BCB-3F6A-BA5B-3FD51C813141}"/>
              </a:ext>
            </a:extLst>
          </p:cNvPr>
          <p:cNvPicPr>
            <a:picLocks noChangeAspect="1"/>
          </p:cNvPicPr>
          <p:nvPr/>
        </p:nvPicPr>
        <p:blipFill>
          <a:blip r:embed="rId3"/>
          <a:stretch>
            <a:fillRect/>
          </a:stretch>
        </p:blipFill>
        <p:spPr>
          <a:xfrm>
            <a:off x="6021238" y="5926992"/>
            <a:ext cx="5922141" cy="730127"/>
          </a:xfrm>
          <a:prstGeom prst="rect">
            <a:avLst/>
          </a:prstGeom>
        </p:spPr>
      </p:pic>
      <p:sp>
        <p:nvSpPr>
          <p:cNvPr id="9" name="Tekstvak 8">
            <a:extLst>
              <a:ext uri="{FF2B5EF4-FFF2-40B4-BE49-F238E27FC236}">
                <a16:creationId xmlns:a16="http://schemas.microsoft.com/office/drawing/2014/main" id="{B7DA1B25-B255-3FA5-A83B-4A67DE2DEE74}"/>
              </a:ext>
            </a:extLst>
          </p:cNvPr>
          <p:cNvSpPr txBox="1"/>
          <p:nvPr/>
        </p:nvSpPr>
        <p:spPr>
          <a:xfrm>
            <a:off x="0" y="2232564"/>
            <a:ext cx="9784080" cy="892552"/>
          </a:xfrm>
          <a:prstGeom prst="rect">
            <a:avLst/>
          </a:prstGeom>
          <a:solidFill>
            <a:schemeClr val="bg1">
              <a:lumMod val="65000"/>
              <a:alpha val="75000"/>
            </a:schemeClr>
          </a:solidFill>
        </p:spPr>
        <p:txBody>
          <a:bodyPr wrap="square">
            <a:spAutoFit/>
          </a:bodyPr>
          <a:lstStyle/>
          <a:p>
            <a:r>
              <a:rPr lang="nl-NL" sz="3200" b="1" dirty="0" err="1">
                <a:latin typeface="Goudy Old Style" panose="02020502050305020303" pitchFamily="18" charset="0"/>
              </a:rPr>
              <a:t>Chapter</a:t>
            </a:r>
            <a:r>
              <a:rPr lang="nl-NL" sz="3200" b="1" dirty="0">
                <a:latin typeface="Goudy Old Style" panose="02020502050305020303" pitchFamily="18" charset="0"/>
              </a:rPr>
              <a:t> 7: Traffic flow </a:t>
            </a:r>
            <a:r>
              <a:rPr lang="nl-NL" sz="3200" b="1" dirty="0" err="1">
                <a:latin typeface="Goudy Old Style" panose="02020502050305020303" pitchFamily="18" charset="0"/>
              </a:rPr>
              <a:t>theory</a:t>
            </a:r>
            <a:r>
              <a:rPr lang="nl-NL" sz="3200" b="1" dirty="0">
                <a:latin typeface="Goudy Old Style" panose="02020502050305020303" pitchFamily="18" charset="0"/>
              </a:rPr>
              <a:t> and </a:t>
            </a:r>
            <a:r>
              <a:rPr lang="nl-NL" sz="3200" b="1" dirty="0" err="1">
                <a:latin typeface="Goudy Old Style" panose="02020502050305020303" pitchFamily="18" charset="0"/>
              </a:rPr>
              <a:t>modelling</a:t>
            </a:r>
            <a:endParaRPr lang="nl-NL" sz="3200" b="1" dirty="0">
              <a:latin typeface="Goudy Old Style" panose="02020502050305020303" pitchFamily="18" charset="0"/>
            </a:endParaRPr>
          </a:p>
          <a:p>
            <a:r>
              <a:rPr lang="nl-NL" sz="2000" b="1" dirty="0" err="1">
                <a:latin typeface="Goudy Old Style" panose="02020502050305020303" pitchFamily="18" charset="0"/>
              </a:rPr>
              <a:t>Authors</a:t>
            </a:r>
            <a:r>
              <a:rPr lang="nl-NL" sz="2000" b="1" dirty="0">
                <a:latin typeface="Goudy Old Style" panose="02020502050305020303" pitchFamily="18" charset="0"/>
              </a:rPr>
              <a:t>: Victor Knoop and Serge Hoogendoorn</a:t>
            </a:r>
            <a:endParaRPr lang="nl-NL" sz="2000" b="1" dirty="0"/>
          </a:p>
        </p:txBody>
      </p:sp>
      <p:sp>
        <p:nvSpPr>
          <p:cNvPr id="2" name="Tekstvak 1">
            <a:extLst>
              <a:ext uri="{FF2B5EF4-FFF2-40B4-BE49-F238E27FC236}">
                <a16:creationId xmlns:a16="http://schemas.microsoft.com/office/drawing/2014/main" id="{4BB461D3-156C-0807-EB56-BE2C73EA5BF6}"/>
              </a:ext>
            </a:extLst>
          </p:cNvPr>
          <p:cNvSpPr txBox="1"/>
          <p:nvPr/>
        </p:nvSpPr>
        <p:spPr>
          <a:xfrm>
            <a:off x="333906" y="6292055"/>
            <a:ext cx="3318235" cy="230832"/>
          </a:xfrm>
          <a:prstGeom prst="rect">
            <a:avLst/>
          </a:prstGeom>
          <a:solidFill>
            <a:schemeClr val="bg1">
              <a:lumMod val="85000"/>
            </a:schemeClr>
          </a:solidFill>
        </p:spPr>
        <p:txBody>
          <a:bodyPr wrap="square" rtlCol="0">
            <a:spAutoFit/>
          </a:bodyPr>
          <a:lstStyle/>
          <a:p>
            <a:r>
              <a:rPr lang="en-GB" sz="900" dirty="0">
                <a:effectLst/>
                <a:hlinkClick r:id="rId4"/>
              </a:rPr>
              <a:t>Traffic jam - Free image on </a:t>
            </a:r>
            <a:r>
              <a:rPr lang="en-GB" sz="900" dirty="0" err="1">
                <a:effectLst/>
                <a:hlinkClick r:id="rId4"/>
              </a:rPr>
              <a:t>Unsplash</a:t>
            </a:r>
            <a:r>
              <a:rPr lang="en-GB" sz="900" dirty="0">
                <a:effectLst/>
              </a:rPr>
              <a:t> </a:t>
            </a:r>
            <a:endParaRPr lang="en-GB" sz="900" dirty="0"/>
          </a:p>
        </p:txBody>
      </p:sp>
    </p:spTree>
    <p:extLst>
      <p:ext uri="{BB962C8B-B14F-4D97-AF65-F5344CB8AC3E}">
        <p14:creationId xmlns:p14="http://schemas.microsoft.com/office/powerpoint/2010/main" val="3932735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B241C8-9EDE-BCCC-944B-54FAE903DFAC}"/>
              </a:ext>
            </a:extLst>
          </p:cNvPr>
          <p:cNvSpPr>
            <a:spLocks noGrp="1"/>
          </p:cNvSpPr>
          <p:nvPr>
            <p:ph type="title"/>
          </p:nvPr>
        </p:nvSpPr>
        <p:spPr>
          <a:xfrm>
            <a:off x="838200" y="393700"/>
            <a:ext cx="10515600" cy="1325563"/>
          </a:xfrm>
        </p:spPr>
        <p:txBody>
          <a:bodyPr/>
          <a:lstStyle/>
          <a:p>
            <a:r>
              <a:rPr lang="en-GB" dirty="0">
                <a:solidFill>
                  <a:srgbClr val="00B0F0"/>
                </a:solidFill>
              </a:rPr>
              <a:t>Vehicle trajectories</a:t>
            </a:r>
          </a:p>
        </p:txBody>
      </p:sp>
      <p:pic>
        <p:nvPicPr>
          <p:cNvPr id="4" name="Picture 2">
            <a:extLst>
              <a:ext uri="{FF2B5EF4-FFF2-40B4-BE49-F238E27FC236}">
                <a16:creationId xmlns:a16="http://schemas.microsoft.com/office/drawing/2014/main" id="{E284A7C2-62A9-C13F-15A1-1B649C812687}"/>
              </a:ext>
            </a:extLst>
          </p:cNvPr>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838200" y="2066925"/>
            <a:ext cx="5590223" cy="3910807"/>
          </a:xfrm>
          <a:prstGeom prst="rect">
            <a:avLst/>
          </a:prstGeom>
          <a:noFill/>
          <a:ln>
            <a:noFill/>
          </a:ln>
        </p:spPr>
      </p:pic>
      <p:sp>
        <p:nvSpPr>
          <p:cNvPr id="8" name="Tekstvak 7">
            <a:extLst>
              <a:ext uri="{FF2B5EF4-FFF2-40B4-BE49-F238E27FC236}">
                <a16:creationId xmlns:a16="http://schemas.microsoft.com/office/drawing/2014/main" id="{5502F3BD-43A9-E4F6-55B3-B25E33450498}"/>
              </a:ext>
            </a:extLst>
          </p:cNvPr>
          <p:cNvSpPr txBox="1"/>
          <p:nvPr/>
        </p:nvSpPr>
        <p:spPr>
          <a:xfrm>
            <a:off x="6600825" y="2066925"/>
            <a:ext cx="4991100" cy="2585323"/>
          </a:xfrm>
          <a:prstGeom prst="rect">
            <a:avLst/>
          </a:prstGeom>
          <a:noFill/>
        </p:spPr>
        <p:txBody>
          <a:bodyPr wrap="square">
            <a:spAutoFit/>
          </a:bodyPr>
          <a:lstStyle/>
          <a:p>
            <a:r>
              <a:rPr lang="en-GB" dirty="0">
                <a:latin typeface="+mj-lt"/>
              </a:rPr>
              <a:t>Figure (</a:t>
            </a:r>
            <a:r>
              <a:rPr lang="en-GB" dirty="0">
                <a:latin typeface="+mj-lt"/>
                <a:sym typeface="Wingdings" panose="05000000000000000000" pitchFamily="2" charset="2"/>
              </a:rPr>
              <a:t>) </a:t>
            </a:r>
            <a:r>
              <a:rPr lang="en-GB" dirty="0">
                <a:latin typeface="+mj-lt"/>
              </a:rPr>
              <a:t>allows to determine:</a:t>
            </a:r>
          </a:p>
          <a:p>
            <a:pPr marL="285750" indent="-285750">
              <a:buFont typeface="Arial" panose="020B0604020202020204" pitchFamily="34" charset="0"/>
              <a:buChar char="•"/>
            </a:pPr>
            <a:r>
              <a:rPr lang="en-GB" b="1" dirty="0">
                <a:latin typeface="+mj-lt"/>
              </a:rPr>
              <a:t>the distance headway </a:t>
            </a:r>
            <a:r>
              <a:rPr lang="en-US" sz="1800" b="1" i="1" dirty="0">
                <a:effectLst/>
                <a:latin typeface="Times New Roman" panose="02020603050405020304" pitchFamily="18" charset="0"/>
                <a:ea typeface="MS Mincho" panose="02020609040205080304" pitchFamily="49" charset="-128"/>
              </a:rPr>
              <a:t>S</a:t>
            </a:r>
            <a:r>
              <a:rPr lang="en-US" sz="1800" b="1" i="1" baseline="-25000" dirty="0">
                <a:effectLst/>
                <a:latin typeface="Times New Roman" panose="02020603050405020304" pitchFamily="18" charset="0"/>
                <a:ea typeface="MS Mincho" panose="02020609040205080304" pitchFamily="49" charset="-128"/>
              </a:rPr>
              <a:t>i</a:t>
            </a:r>
            <a:endParaRPr lang="en-US" sz="1800" b="1" baseline="-25000" dirty="0">
              <a:effectLst/>
              <a:latin typeface="Times New Roman" panose="02020603050405020304" pitchFamily="18" charset="0"/>
              <a:ea typeface="MS Mincho" panose="02020609040205080304" pitchFamily="49" charset="-128"/>
            </a:endParaRPr>
          </a:p>
          <a:p>
            <a:pPr marL="285750" indent="-285750">
              <a:buFont typeface="Arial" panose="020B0604020202020204" pitchFamily="34" charset="0"/>
              <a:buChar char="•"/>
            </a:pPr>
            <a:r>
              <a:rPr lang="en-GB" dirty="0">
                <a:latin typeface="+mj-lt"/>
              </a:rPr>
              <a:t>the time headway </a:t>
            </a:r>
            <a:r>
              <a:rPr lang="en-US" sz="1800" i="1" dirty="0">
                <a:effectLst/>
                <a:latin typeface="Times New Roman" panose="02020603050405020304" pitchFamily="18" charset="0"/>
                <a:ea typeface="MS Mincho" panose="02020609040205080304" pitchFamily="49" charset="-128"/>
              </a:rPr>
              <a:t>h</a:t>
            </a:r>
            <a:r>
              <a:rPr lang="en-US" sz="1800" i="1" baseline="-25000" dirty="0">
                <a:effectLst/>
                <a:latin typeface="Times New Roman" panose="02020603050405020304" pitchFamily="18" charset="0"/>
                <a:ea typeface="MS Mincho" panose="02020609040205080304" pitchFamily="49" charset="-128"/>
              </a:rPr>
              <a:t>i</a:t>
            </a:r>
          </a:p>
          <a:p>
            <a:pPr marL="285750" indent="-285750">
              <a:buFont typeface="Arial" panose="020B0604020202020204" pitchFamily="34" charset="0"/>
              <a:buChar char="•"/>
            </a:pPr>
            <a:r>
              <a:rPr lang="en-GB" dirty="0">
                <a:latin typeface="+mj-lt"/>
              </a:rPr>
              <a:t>overtaking events (crossing trajectories)</a:t>
            </a:r>
          </a:p>
          <a:p>
            <a:pPr marL="285750" indent="-285750">
              <a:buFont typeface="Arial" panose="020B0604020202020204" pitchFamily="34" charset="0"/>
              <a:buChar char="•"/>
            </a:pPr>
            <a:r>
              <a:rPr lang="en-GB" dirty="0">
                <a:latin typeface="+mj-lt"/>
              </a:rPr>
              <a:t>the speed </a:t>
            </a:r>
            <a:r>
              <a:rPr lang="en-US" sz="1800" i="1" dirty="0">
                <a:effectLst/>
                <a:latin typeface="Times New Roman" panose="02020603050405020304" pitchFamily="18" charset="0"/>
                <a:ea typeface="MS Mincho" panose="02020609040205080304" pitchFamily="49" charset="-128"/>
              </a:rPr>
              <a:t>v</a:t>
            </a:r>
            <a:r>
              <a:rPr lang="en-US" sz="1800" i="1" baseline="-25000" dirty="0">
                <a:effectLst/>
                <a:latin typeface="Times New Roman" panose="02020603050405020304" pitchFamily="18" charset="0"/>
                <a:ea typeface="MS Mincho" panose="02020609040205080304" pitchFamily="49" charset="-128"/>
              </a:rPr>
              <a:t>i</a:t>
            </a:r>
            <a:r>
              <a:rPr lang="en-US" sz="1800" i="1" dirty="0">
                <a:effectLst/>
                <a:latin typeface="Times New Roman" panose="02020603050405020304" pitchFamily="18" charset="0"/>
                <a:ea typeface="MS Mincho" panose="02020609040205080304" pitchFamily="49" charset="-128"/>
              </a:rPr>
              <a:t> = dx</a:t>
            </a:r>
            <a:r>
              <a:rPr lang="en-US" sz="1800" i="1" baseline="-25000" dirty="0">
                <a:effectLst/>
                <a:latin typeface="Times New Roman" panose="02020603050405020304" pitchFamily="18" charset="0"/>
                <a:ea typeface="MS Mincho" panose="02020609040205080304" pitchFamily="49" charset="-128"/>
              </a:rPr>
              <a:t>i</a:t>
            </a:r>
            <a:r>
              <a:rPr lang="en-US" sz="1800" i="1" dirty="0">
                <a:effectLst/>
                <a:latin typeface="Times New Roman" panose="02020603050405020304" pitchFamily="18" charset="0"/>
                <a:ea typeface="MS Mincho" panose="02020609040205080304" pitchFamily="49" charset="-128"/>
              </a:rPr>
              <a:t>/dt</a:t>
            </a:r>
            <a:endParaRPr lang="en-GB" dirty="0">
              <a:latin typeface="+mj-lt"/>
            </a:endParaRPr>
          </a:p>
          <a:p>
            <a:pPr marL="285750" indent="-285750">
              <a:buFont typeface="Arial" panose="020B0604020202020204" pitchFamily="34" charset="0"/>
              <a:buChar char="•"/>
            </a:pPr>
            <a:r>
              <a:rPr lang="en-GB" dirty="0">
                <a:latin typeface="+mj-lt"/>
              </a:rPr>
              <a:t>the size of the acceleration (see top left where one vehicle accelerates to overtake another vehicle) </a:t>
            </a:r>
          </a:p>
          <a:p>
            <a:pPr marL="285750" indent="-285750">
              <a:buFont typeface="Arial" panose="020B0604020202020204" pitchFamily="34" charset="0"/>
              <a:buChar char="•"/>
            </a:pPr>
            <a:r>
              <a:rPr lang="en-GB" dirty="0">
                <a:latin typeface="+mj-lt"/>
              </a:rPr>
              <a:t>the travel time </a:t>
            </a:r>
            <a:r>
              <a:rPr lang="en-US" sz="1800" i="1" dirty="0">
                <a:effectLst/>
                <a:latin typeface="Times New Roman" panose="02020603050405020304" pitchFamily="18" charset="0"/>
                <a:ea typeface="MS Mincho" panose="02020609040205080304" pitchFamily="49" charset="-128"/>
              </a:rPr>
              <a:t>T</a:t>
            </a:r>
            <a:endParaRPr lang="en-US" sz="1800" i="1" baseline="-25000" dirty="0">
              <a:effectLst/>
              <a:latin typeface="Times New Roman" panose="02020603050405020304" pitchFamily="18" charset="0"/>
              <a:ea typeface="MS Mincho" panose="02020609040205080304" pitchFamily="49" charset="-128"/>
            </a:endParaRPr>
          </a:p>
        </p:txBody>
      </p:sp>
      <p:sp>
        <p:nvSpPr>
          <p:cNvPr id="3" name="Tekstvak 2">
            <a:extLst>
              <a:ext uri="{FF2B5EF4-FFF2-40B4-BE49-F238E27FC236}">
                <a16:creationId xmlns:a16="http://schemas.microsoft.com/office/drawing/2014/main" id="{05C05426-7170-F3C8-BB4D-CB74F6E8C754}"/>
              </a:ext>
            </a:extLst>
          </p:cNvPr>
          <p:cNvSpPr txBox="1"/>
          <p:nvPr/>
        </p:nvSpPr>
        <p:spPr>
          <a:xfrm>
            <a:off x="838199" y="6094968"/>
            <a:ext cx="3629025" cy="369332"/>
          </a:xfrm>
          <a:prstGeom prst="rect">
            <a:avLst/>
          </a:prstGeom>
          <a:noFill/>
        </p:spPr>
        <p:txBody>
          <a:bodyPr wrap="square">
            <a:spAutoFit/>
          </a:bodyPr>
          <a:lstStyle/>
          <a:p>
            <a:r>
              <a:rPr lang="en-GB" sz="900" i="1" dirty="0">
                <a:latin typeface="+mj-lt"/>
              </a:rPr>
              <a:t>Figure 7.2 Vehicle trajectories and key microscopic flow characteristics</a:t>
            </a:r>
          </a:p>
          <a:p>
            <a:r>
              <a:rPr lang="en-GB" sz="900" dirty="0">
                <a:latin typeface="+mj-lt"/>
              </a:rPr>
              <a:t>(Taken from Chapter 7, page 121)</a:t>
            </a:r>
          </a:p>
        </p:txBody>
      </p:sp>
      <p:sp>
        <p:nvSpPr>
          <p:cNvPr id="5" name="Ovaal 4">
            <a:extLst>
              <a:ext uri="{FF2B5EF4-FFF2-40B4-BE49-F238E27FC236}">
                <a16:creationId xmlns:a16="http://schemas.microsoft.com/office/drawing/2014/main" id="{03B4B6CE-7288-1DCD-D788-518355DBB76E}"/>
              </a:ext>
            </a:extLst>
          </p:cNvPr>
          <p:cNvSpPr/>
          <p:nvPr/>
        </p:nvSpPr>
        <p:spPr>
          <a:xfrm>
            <a:off x="3057525" y="3086100"/>
            <a:ext cx="1171575" cy="657225"/>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7648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B241C8-9EDE-BCCC-944B-54FAE903DFAC}"/>
              </a:ext>
            </a:extLst>
          </p:cNvPr>
          <p:cNvSpPr>
            <a:spLocks noGrp="1"/>
          </p:cNvSpPr>
          <p:nvPr>
            <p:ph type="title"/>
          </p:nvPr>
        </p:nvSpPr>
        <p:spPr>
          <a:xfrm>
            <a:off x="838200" y="393700"/>
            <a:ext cx="10515600" cy="1325563"/>
          </a:xfrm>
        </p:spPr>
        <p:txBody>
          <a:bodyPr/>
          <a:lstStyle/>
          <a:p>
            <a:r>
              <a:rPr lang="en-GB" dirty="0">
                <a:solidFill>
                  <a:srgbClr val="00B0F0"/>
                </a:solidFill>
              </a:rPr>
              <a:t>Vehicle trajectories</a:t>
            </a:r>
          </a:p>
        </p:txBody>
      </p:sp>
      <p:pic>
        <p:nvPicPr>
          <p:cNvPr id="4" name="Picture 2">
            <a:extLst>
              <a:ext uri="{FF2B5EF4-FFF2-40B4-BE49-F238E27FC236}">
                <a16:creationId xmlns:a16="http://schemas.microsoft.com/office/drawing/2014/main" id="{E284A7C2-62A9-C13F-15A1-1B649C812687}"/>
              </a:ext>
            </a:extLst>
          </p:cNvPr>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838200" y="2066925"/>
            <a:ext cx="5590223" cy="3910807"/>
          </a:xfrm>
          <a:prstGeom prst="rect">
            <a:avLst/>
          </a:prstGeom>
          <a:noFill/>
          <a:ln>
            <a:noFill/>
          </a:ln>
        </p:spPr>
      </p:pic>
      <p:sp>
        <p:nvSpPr>
          <p:cNvPr id="8" name="Tekstvak 7">
            <a:extLst>
              <a:ext uri="{FF2B5EF4-FFF2-40B4-BE49-F238E27FC236}">
                <a16:creationId xmlns:a16="http://schemas.microsoft.com/office/drawing/2014/main" id="{5502F3BD-43A9-E4F6-55B3-B25E33450498}"/>
              </a:ext>
            </a:extLst>
          </p:cNvPr>
          <p:cNvSpPr txBox="1"/>
          <p:nvPr/>
        </p:nvSpPr>
        <p:spPr>
          <a:xfrm>
            <a:off x="6600825" y="2066925"/>
            <a:ext cx="4991100" cy="3416320"/>
          </a:xfrm>
          <a:prstGeom prst="rect">
            <a:avLst/>
          </a:prstGeom>
          <a:noFill/>
        </p:spPr>
        <p:txBody>
          <a:bodyPr wrap="square">
            <a:spAutoFit/>
          </a:bodyPr>
          <a:lstStyle/>
          <a:p>
            <a:r>
              <a:rPr lang="en-GB" dirty="0">
                <a:latin typeface="+mj-lt"/>
              </a:rPr>
              <a:t>To illustrate the versatility of trajectories, figure 7.2 shows several vehicle trajectories</a:t>
            </a:r>
          </a:p>
          <a:p>
            <a:endParaRPr lang="en-GB" dirty="0">
              <a:latin typeface="+mj-lt"/>
            </a:endParaRPr>
          </a:p>
          <a:p>
            <a:r>
              <a:rPr lang="en-GB" dirty="0">
                <a:latin typeface="+mj-lt"/>
              </a:rPr>
              <a:t>From figure 7.2, it is easy to determine:</a:t>
            </a:r>
          </a:p>
          <a:p>
            <a:pPr marL="285750" indent="-285750">
              <a:buFont typeface="Arial" panose="020B0604020202020204" pitchFamily="34" charset="0"/>
              <a:buChar char="•"/>
            </a:pPr>
            <a:r>
              <a:rPr lang="en-GB" dirty="0">
                <a:latin typeface="+mj-lt"/>
              </a:rPr>
              <a:t>the distance headway </a:t>
            </a:r>
            <a:r>
              <a:rPr lang="en-US" sz="1800" i="1" dirty="0">
                <a:effectLst/>
                <a:latin typeface="Times New Roman" panose="02020603050405020304" pitchFamily="18" charset="0"/>
                <a:ea typeface="MS Mincho" panose="02020609040205080304" pitchFamily="49" charset="-128"/>
              </a:rPr>
              <a:t>S</a:t>
            </a:r>
            <a:r>
              <a:rPr lang="en-US" sz="1800" i="1" baseline="-25000" dirty="0">
                <a:effectLst/>
                <a:latin typeface="Times New Roman" panose="02020603050405020304" pitchFamily="18" charset="0"/>
                <a:ea typeface="MS Mincho" panose="02020609040205080304" pitchFamily="49" charset="-128"/>
              </a:rPr>
              <a:t>i</a:t>
            </a:r>
            <a:endParaRPr lang="en-US" sz="1800" baseline="-25000" dirty="0">
              <a:effectLst/>
              <a:latin typeface="Times New Roman" panose="02020603050405020304" pitchFamily="18" charset="0"/>
              <a:ea typeface="MS Mincho" panose="02020609040205080304" pitchFamily="49" charset="-128"/>
            </a:endParaRPr>
          </a:p>
          <a:p>
            <a:pPr marL="285750" indent="-285750">
              <a:buFont typeface="Arial" panose="020B0604020202020204" pitchFamily="34" charset="0"/>
              <a:buChar char="•"/>
            </a:pPr>
            <a:r>
              <a:rPr lang="en-GB" b="1" dirty="0">
                <a:latin typeface="+mj-lt"/>
              </a:rPr>
              <a:t>the time headway </a:t>
            </a:r>
            <a:r>
              <a:rPr lang="en-US" sz="1800" b="1" i="1" dirty="0">
                <a:effectLst/>
                <a:latin typeface="Times New Roman" panose="02020603050405020304" pitchFamily="18" charset="0"/>
                <a:ea typeface="MS Mincho" panose="02020609040205080304" pitchFamily="49" charset="-128"/>
              </a:rPr>
              <a:t>h</a:t>
            </a:r>
            <a:r>
              <a:rPr lang="en-US" sz="1800" b="1" i="1" baseline="-25000" dirty="0">
                <a:effectLst/>
                <a:latin typeface="Times New Roman" panose="02020603050405020304" pitchFamily="18" charset="0"/>
                <a:ea typeface="MS Mincho" panose="02020609040205080304" pitchFamily="49" charset="-128"/>
              </a:rPr>
              <a:t>i</a:t>
            </a:r>
          </a:p>
          <a:p>
            <a:pPr marL="285750" indent="-285750">
              <a:buFont typeface="Arial" panose="020B0604020202020204" pitchFamily="34" charset="0"/>
              <a:buChar char="•"/>
            </a:pPr>
            <a:r>
              <a:rPr lang="en-GB" dirty="0">
                <a:latin typeface="+mj-lt"/>
              </a:rPr>
              <a:t>overtaking events (crossing trajectories)</a:t>
            </a:r>
          </a:p>
          <a:p>
            <a:pPr marL="285750" indent="-285750">
              <a:buFont typeface="Arial" panose="020B0604020202020204" pitchFamily="34" charset="0"/>
              <a:buChar char="•"/>
            </a:pPr>
            <a:r>
              <a:rPr lang="en-GB" dirty="0">
                <a:latin typeface="+mj-lt"/>
              </a:rPr>
              <a:t>the speed </a:t>
            </a:r>
            <a:r>
              <a:rPr lang="en-US" sz="1800" i="1" dirty="0">
                <a:effectLst/>
                <a:latin typeface="Times New Roman" panose="02020603050405020304" pitchFamily="18" charset="0"/>
                <a:ea typeface="MS Mincho" panose="02020609040205080304" pitchFamily="49" charset="-128"/>
              </a:rPr>
              <a:t>v</a:t>
            </a:r>
            <a:r>
              <a:rPr lang="en-US" sz="1800" i="1" baseline="-25000" dirty="0">
                <a:effectLst/>
                <a:latin typeface="Times New Roman" panose="02020603050405020304" pitchFamily="18" charset="0"/>
                <a:ea typeface="MS Mincho" panose="02020609040205080304" pitchFamily="49" charset="-128"/>
              </a:rPr>
              <a:t>i</a:t>
            </a:r>
            <a:r>
              <a:rPr lang="en-US" sz="1800" i="1" dirty="0">
                <a:effectLst/>
                <a:latin typeface="Times New Roman" panose="02020603050405020304" pitchFamily="18" charset="0"/>
                <a:ea typeface="MS Mincho" panose="02020609040205080304" pitchFamily="49" charset="-128"/>
              </a:rPr>
              <a:t> = dx</a:t>
            </a:r>
            <a:r>
              <a:rPr lang="en-US" sz="1800" i="1" baseline="-25000" dirty="0">
                <a:effectLst/>
                <a:latin typeface="Times New Roman" panose="02020603050405020304" pitchFamily="18" charset="0"/>
                <a:ea typeface="MS Mincho" panose="02020609040205080304" pitchFamily="49" charset="-128"/>
              </a:rPr>
              <a:t>i</a:t>
            </a:r>
            <a:r>
              <a:rPr lang="en-US" sz="1800" i="1" dirty="0">
                <a:effectLst/>
                <a:latin typeface="Times New Roman" panose="02020603050405020304" pitchFamily="18" charset="0"/>
                <a:ea typeface="MS Mincho" panose="02020609040205080304" pitchFamily="49" charset="-128"/>
              </a:rPr>
              <a:t>/dt</a:t>
            </a:r>
            <a:r>
              <a:rPr lang="en-GB" dirty="0">
                <a:latin typeface="+mj-lt"/>
              </a:rPr>
              <a:t>,</a:t>
            </a:r>
          </a:p>
          <a:p>
            <a:pPr marL="285750" indent="-285750">
              <a:buFont typeface="Arial" panose="020B0604020202020204" pitchFamily="34" charset="0"/>
              <a:buChar char="•"/>
            </a:pPr>
            <a:r>
              <a:rPr lang="en-GB" dirty="0">
                <a:latin typeface="+mj-lt"/>
              </a:rPr>
              <a:t>the size of the acceleration (see top left where one vehicle accelerates to overtake another vehicle) </a:t>
            </a:r>
          </a:p>
          <a:p>
            <a:pPr marL="285750" indent="-285750">
              <a:buFont typeface="Arial" panose="020B0604020202020204" pitchFamily="34" charset="0"/>
              <a:buChar char="•"/>
            </a:pPr>
            <a:r>
              <a:rPr lang="en-GB" dirty="0">
                <a:latin typeface="+mj-lt"/>
              </a:rPr>
              <a:t>the travel time </a:t>
            </a:r>
            <a:r>
              <a:rPr lang="en-US" sz="1800" i="1" dirty="0">
                <a:effectLst/>
                <a:latin typeface="Times New Roman" panose="02020603050405020304" pitchFamily="18" charset="0"/>
                <a:ea typeface="MS Mincho" panose="02020609040205080304" pitchFamily="49" charset="-128"/>
              </a:rPr>
              <a:t>T</a:t>
            </a:r>
            <a:endParaRPr lang="en-US" sz="1800" i="1" baseline="-25000" dirty="0">
              <a:effectLst/>
              <a:latin typeface="Times New Roman" panose="02020603050405020304" pitchFamily="18" charset="0"/>
              <a:ea typeface="MS Mincho" panose="02020609040205080304" pitchFamily="49" charset="-128"/>
            </a:endParaRPr>
          </a:p>
        </p:txBody>
      </p:sp>
      <p:sp>
        <p:nvSpPr>
          <p:cNvPr id="3" name="Tekstvak 2">
            <a:extLst>
              <a:ext uri="{FF2B5EF4-FFF2-40B4-BE49-F238E27FC236}">
                <a16:creationId xmlns:a16="http://schemas.microsoft.com/office/drawing/2014/main" id="{05C05426-7170-F3C8-BB4D-CB74F6E8C754}"/>
              </a:ext>
            </a:extLst>
          </p:cNvPr>
          <p:cNvSpPr txBox="1"/>
          <p:nvPr/>
        </p:nvSpPr>
        <p:spPr>
          <a:xfrm>
            <a:off x="838199" y="6094968"/>
            <a:ext cx="3629025" cy="369332"/>
          </a:xfrm>
          <a:prstGeom prst="rect">
            <a:avLst/>
          </a:prstGeom>
          <a:noFill/>
        </p:spPr>
        <p:txBody>
          <a:bodyPr wrap="square">
            <a:spAutoFit/>
          </a:bodyPr>
          <a:lstStyle/>
          <a:p>
            <a:r>
              <a:rPr lang="en-GB" sz="900" i="1" dirty="0">
                <a:latin typeface="+mj-lt"/>
              </a:rPr>
              <a:t>Figure 7.2 Vehicle trajectories and key microscopic flow characteristics</a:t>
            </a:r>
          </a:p>
          <a:p>
            <a:r>
              <a:rPr lang="en-GB" sz="900" dirty="0">
                <a:latin typeface="+mj-lt"/>
              </a:rPr>
              <a:t>(Taken from Chapter 7, page 121)</a:t>
            </a:r>
          </a:p>
        </p:txBody>
      </p:sp>
      <p:sp>
        <p:nvSpPr>
          <p:cNvPr id="5" name="Ovaal 4">
            <a:extLst>
              <a:ext uri="{FF2B5EF4-FFF2-40B4-BE49-F238E27FC236}">
                <a16:creationId xmlns:a16="http://schemas.microsoft.com/office/drawing/2014/main" id="{03B4B6CE-7288-1DCD-D788-518355DBB76E}"/>
              </a:ext>
            </a:extLst>
          </p:cNvPr>
          <p:cNvSpPr/>
          <p:nvPr/>
        </p:nvSpPr>
        <p:spPr>
          <a:xfrm>
            <a:off x="1581150" y="3905250"/>
            <a:ext cx="1171575" cy="657225"/>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6574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B241C8-9EDE-BCCC-944B-54FAE903DFAC}"/>
              </a:ext>
            </a:extLst>
          </p:cNvPr>
          <p:cNvSpPr>
            <a:spLocks noGrp="1"/>
          </p:cNvSpPr>
          <p:nvPr>
            <p:ph type="title"/>
          </p:nvPr>
        </p:nvSpPr>
        <p:spPr>
          <a:xfrm>
            <a:off x="838200" y="393700"/>
            <a:ext cx="10515600" cy="1325563"/>
          </a:xfrm>
        </p:spPr>
        <p:txBody>
          <a:bodyPr/>
          <a:lstStyle/>
          <a:p>
            <a:r>
              <a:rPr lang="en-GB" dirty="0">
                <a:solidFill>
                  <a:srgbClr val="00B0F0"/>
                </a:solidFill>
              </a:rPr>
              <a:t>Vehicle trajectories</a:t>
            </a:r>
          </a:p>
        </p:txBody>
      </p:sp>
      <p:pic>
        <p:nvPicPr>
          <p:cNvPr id="4" name="Picture 2">
            <a:extLst>
              <a:ext uri="{FF2B5EF4-FFF2-40B4-BE49-F238E27FC236}">
                <a16:creationId xmlns:a16="http://schemas.microsoft.com/office/drawing/2014/main" id="{E284A7C2-62A9-C13F-15A1-1B649C812687}"/>
              </a:ext>
            </a:extLst>
          </p:cNvPr>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838200" y="2066925"/>
            <a:ext cx="5590223" cy="3910807"/>
          </a:xfrm>
          <a:prstGeom prst="rect">
            <a:avLst/>
          </a:prstGeom>
          <a:noFill/>
          <a:ln>
            <a:noFill/>
          </a:ln>
        </p:spPr>
      </p:pic>
      <p:sp>
        <p:nvSpPr>
          <p:cNvPr id="8" name="Tekstvak 7">
            <a:extLst>
              <a:ext uri="{FF2B5EF4-FFF2-40B4-BE49-F238E27FC236}">
                <a16:creationId xmlns:a16="http://schemas.microsoft.com/office/drawing/2014/main" id="{5502F3BD-43A9-E4F6-55B3-B25E33450498}"/>
              </a:ext>
            </a:extLst>
          </p:cNvPr>
          <p:cNvSpPr txBox="1"/>
          <p:nvPr/>
        </p:nvSpPr>
        <p:spPr>
          <a:xfrm>
            <a:off x="6600825" y="2066925"/>
            <a:ext cx="4991100" cy="3416320"/>
          </a:xfrm>
          <a:prstGeom prst="rect">
            <a:avLst/>
          </a:prstGeom>
          <a:noFill/>
        </p:spPr>
        <p:txBody>
          <a:bodyPr wrap="square">
            <a:spAutoFit/>
          </a:bodyPr>
          <a:lstStyle/>
          <a:p>
            <a:r>
              <a:rPr lang="en-GB" dirty="0">
                <a:latin typeface="+mj-lt"/>
              </a:rPr>
              <a:t>To illustrate the versatility of trajectories, figure 7.2 shows several vehicle trajectories</a:t>
            </a:r>
          </a:p>
          <a:p>
            <a:endParaRPr lang="en-GB" dirty="0">
              <a:latin typeface="+mj-lt"/>
            </a:endParaRPr>
          </a:p>
          <a:p>
            <a:r>
              <a:rPr lang="en-GB" dirty="0">
                <a:latin typeface="+mj-lt"/>
              </a:rPr>
              <a:t>From figure 7.2, it is easy to determine:</a:t>
            </a:r>
          </a:p>
          <a:p>
            <a:pPr marL="285750" indent="-285750">
              <a:buFont typeface="Arial" panose="020B0604020202020204" pitchFamily="34" charset="0"/>
              <a:buChar char="•"/>
            </a:pPr>
            <a:r>
              <a:rPr lang="en-GB" dirty="0">
                <a:latin typeface="+mj-lt"/>
              </a:rPr>
              <a:t>the distance headway </a:t>
            </a:r>
            <a:r>
              <a:rPr lang="en-US" sz="1800" i="1" dirty="0">
                <a:effectLst/>
                <a:latin typeface="Times New Roman" panose="02020603050405020304" pitchFamily="18" charset="0"/>
                <a:ea typeface="MS Mincho" panose="02020609040205080304" pitchFamily="49" charset="-128"/>
              </a:rPr>
              <a:t>S</a:t>
            </a:r>
            <a:r>
              <a:rPr lang="en-US" sz="1800" i="1" baseline="-25000" dirty="0">
                <a:effectLst/>
                <a:latin typeface="Times New Roman" panose="02020603050405020304" pitchFamily="18" charset="0"/>
                <a:ea typeface="MS Mincho" panose="02020609040205080304" pitchFamily="49" charset="-128"/>
              </a:rPr>
              <a:t>i</a:t>
            </a:r>
            <a:endParaRPr lang="en-US" sz="1800" baseline="-25000" dirty="0">
              <a:effectLst/>
              <a:latin typeface="Times New Roman" panose="02020603050405020304" pitchFamily="18" charset="0"/>
              <a:ea typeface="MS Mincho" panose="02020609040205080304" pitchFamily="49" charset="-128"/>
            </a:endParaRPr>
          </a:p>
          <a:p>
            <a:pPr marL="285750" indent="-285750">
              <a:buFont typeface="Arial" panose="020B0604020202020204" pitchFamily="34" charset="0"/>
              <a:buChar char="•"/>
            </a:pPr>
            <a:r>
              <a:rPr lang="en-GB" dirty="0">
                <a:latin typeface="+mj-lt"/>
              </a:rPr>
              <a:t>the time headway </a:t>
            </a:r>
            <a:r>
              <a:rPr lang="en-US" sz="1800" i="1" dirty="0">
                <a:effectLst/>
                <a:latin typeface="Times New Roman" panose="02020603050405020304" pitchFamily="18" charset="0"/>
                <a:ea typeface="MS Mincho" panose="02020609040205080304" pitchFamily="49" charset="-128"/>
              </a:rPr>
              <a:t>h</a:t>
            </a:r>
            <a:r>
              <a:rPr lang="en-US" sz="1800" i="1" baseline="-25000" dirty="0">
                <a:effectLst/>
                <a:latin typeface="Times New Roman" panose="02020603050405020304" pitchFamily="18" charset="0"/>
                <a:ea typeface="MS Mincho" panose="02020609040205080304" pitchFamily="49" charset="-128"/>
              </a:rPr>
              <a:t>i</a:t>
            </a:r>
          </a:p>
          <a:p>
            <a:pPr marL="285750" indent="-285750">
              <a:buFont typeface="Arial" panose="020B0604020202020204" pitchFamily="34" charset="0"/>
              <a:buChar char="•"/>
            </a:pPr>
            <a:r>
              <a:rPr lang="en-GB" b="1" dirty="0">
                <a:latin typeface="+mj-lt"/>
              </a:rPr>
              <a:t>overtaking events (crossing trajectories)</a:t>
            </a:r>
          </a:p>
          <a:p>
            <a:pPr marL="285750" indent="-285750">
              <a:buFont typeface="Arial" panose="020B0604020202020204" pitchFamily="34" charset="0"/>
              <a:buChar char="•"/>
            </a:pPr>
            <a:r>
              <a:rPr lang="en-GB" dirty="0">
                <a:latin typeface="+mj-lt"/>
              </a:rPr>
              <a:t>the speed </a:t>
            </a:r>
            <a:r>
              <a:rPr lang="en-US" sz="1800" i="1" dirty="0">
                <a:effectLst/>
                <a:latin typeface="Times New Roman" panose="02020603050405020304" pitchFamily="18" charset="0"/>
                <a:ea typeface="MS Mincho" panose="02020609040205080304" pitchFamily="49" charset="-128"/>
              </a:rPr>
              <a:t>v</a:t>
            </a:r>
            <a:r>
              <a:rPr lang="en-US" sz="1800" i="1" baseline="-25000" dirty="0">
                <a:effectLst/>
                <a:latin typeface="Times New Roman" panose="02020603050405020304" pitchFamily="18" charset="0"/>
                <a:ea typeface="MS Mincho" panose="02020609040205080304" pitchFamily="49" charset="-128"/>
              </a:rPr>
              <a:t>i</a:t>
            </a:r>
            <a:r>
              <a:rPr lang="en-US" sz="1800" i="1" dirty="0">
                <a:effectLst/>
                <a:latin typeface="Times New Roman" panose="02020603050405020304" pitchFamily="18" charset="0"/>
                <a:ea typeface="MS Mincho" panose="02020609040205080304" pitchFamily="49" charset="-128"/>
              </a:rPr>
              <a:t> = dx</a:t>
            </a:r>
            <a:r>
              <a:rPr lang="en-US" sz="1800" i="1" baseline="-25000" dirty="0">
                <a:effectLst/>
                <a:latin typeface="Times New Roman" panose="02020603050405020304" pitchFamily="18" charset="0"/>
                <a:ea typeface="MS Mincho" panose="02020609040205080304" pitchFamily="49" charset="-128"/>
              </a:rPr>
              <a:t>i</a:t>
            </a:r>
            <a:r>
              <a:rPr lang="en-US" sz="1800" i="1" dirty="0">
                <a:effectLst/>
                <a:latin typeface="Times New Roman" panose="02020603050405020304" pitchFamily="18" charset="0"/>
                <a:ea typeface="MS Mincho" panose="02020609040205080304" pitchFamily="49" charset="-128"/>
              </a:rPr>
              <a:t>/dt</a:t>
            </a:r>
            <a:r>
              <a:rPr lang="en-GB" dirty="0">
                <a:latin typeface="+mj-lt"/>
              </a:rPr>
              <a:t> </a:t>
            </a:r>
          </a:p>
          <a:p>
            <a:pPr marL="285750" indent="-285750">
              <a:buFont typeface="Arial" panose="020B0604020202020204" pitchFamily="34" charset="0"/>
              <a:buChar char="•"/>
            </a:pPr>
            <a:r>
              <a:rPr lang="en-GB" dirty="0">
                <a:latin typeface="+mj-lt"/>
              </a:rPr>
              <a:t>the size of the acceleration (see top left where one vehicle accelerates to overtake another vehicle) </a:t>
            </a:r>
          </a:p>
          <a:p>
            <a:pPr marL="285750" indent="-285750">
              <a:buFont typeface="Arial" panose="020B0604020202020204" pitchFamily="34" charset="0"/>
              <a:buChar char="•"/>
            </a:pPr>
            <a:r>
              <a:rPr lang="en-GB" dirty="0">
                <a:latin typeface="+mj-lt"/>
              </a:rPr>
              <a:t>the travel time </a:t>
            </a:r>
            <a:r>
              <a:rPr lang="en-US" sz="1800" i="1" dirty="0">
                <a:effectLst/>
                <a:latin typeface="Times New Roman" panose="02020603050405020304" pitchFamily="18" charset="0"/>
                <a:ea typeface="MS Mincho" panose="02020609040205080304" pitchFamily="49" charset="-128"/>
              </a:rPr>
              <a:t>T</a:t>
            </a:r>
            <a:endParaRPr lang="en-US" sz="1800" i="1" baseline="-25000" dirty="0">
              <a:effectLst/>
              <a:latin typeface="Times New Roman" panose="02020603050405020304" pitchFamily="18" charset="0"/>
              <a:ea typeface="MS Mincho" panose="02020609040205080304" pitchFamily="49" charset="-128"/>
            </a:endParaRPr>
          </a:p>
        </p:txBody>
      </p:sp>
      <p:sp>
        <p:nvSpPr>
          <p:cNvPr id="3" name="Tekstvak 2">
            <a:extLst>
              <a:ext uri="{FF2B5EF4-FFF2-40B4-BE49-F238E27FC236}">
                <a16:creationId xmlns:a16="http://schemas.microsoft.com/office/drawing/2014/main" id="{05C05426-7170-F3C8-BB4D-CB74F6E8C754}"/>
              </a:ext>
            </a:extLst>
          </p:cNvPr>
          <p:cNvSpPr txBox="1"/>
          <p:nvPr/>
        </p:nvSpPr>
        <p:spPr>
          <a:xfrm>
            <a:off x="838199" y="6094968"/>
            <a:ext cx="3629025" cy="369332"/>
          </a:xfrm>
          <a:prstGeom prst="rect">
            <a:avLst/>
          </a:prstGeom>
          <a:noFill/>
        </p:spPr>
        <p:txBody>
          <a:bodyPr wrap="square">
            <a:spAutoFit/>
          </a:bodyPr>
          <a:lstStyle/>
          <a:p>
            <a:r>
              <a:rPr lang="en-GB" sz="900" i="1" dirty="0">
                <a:latin typeface="+mj-lt"/>
              </a:rPr>
              <a:t>Figure 7.2 Vehicle trajectories and key microscopic flow characteristics</a:t>
            </a:r>
          </a:p>
          <a:p>
            <a:r>
              <a:rPr lang="en-GB" sz="900" dirty="0">
                <a:latin typeface="+mj-lt"/>
              </a:rPr>
              <a:t>(Taken from Chapter 7, page 121)</a:t>
            </a:r>
          </a:p>
        </p:txBody>
      </p:sp>
      <p:sp>
        <p:nvSpPr>
          <p:cNvPr id="5" name="Ovaal 4">
            <a:extLst>
              <a:ext uri="{FF2B5EF4-FFF2-40B4-BE49-F238E27FC236}">
                <a16:creationId xmlns:a16="http://schemas.microsoft.com/office/drawing/2014/main" id="{03B4B6CE-7288-1DCD-D788-518355DBB76E}"/>
              </a:ext>
            </a:extLst>
          </p:cNvPr>
          <p:cNvSpPr/>
          <p:nvPr/>
        </p:nvSpPr>
        <p:spPr>
          <a:xfrm>
            <a:off x="4324350" y="2133600"/>
            <a:ext cx="1171575" cy="657225"/>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0614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B241C8-9EDE-BCCC-944B-54FAE903DFAC}"/>
              </a:ext>
            </a:extLst>
          </p:cNvPr>
          <p:cNvSpPr>
            <a:spLocks noGrp="1"/>
          </p:cNvSpPr>
          <p:nvPr>
            <p:ph type="title"/>
          </p:nvPr>
        </p:nvSpPr>
        <p:spPr>
          <a:xfrm>
            <a:off x="838200" y="393700"/>
            <a:ext cx="10515600" cy="1325563"/>
          </a:xfrm>
        </p:spPr>
        <p:txBody>
          <a:bodyPr/>
          <a:lstStyle/>
          <a:p>
            <a:r>
              <a:rPr lang="en-GB" dirty="0">
                <a:solidFill>
                  <a:srgbClr val="00B0F0"/>
                </a:solidFill>
              </a:rPr>
              <a:t>Vehicle trajectories</a:t>
            </a:r>
          </a:p>
        </p:txBody>
      </p:sp>
      <p:pic>
        <p:nvPicPr>
          <p:cNvPr id="4" name="Picture 2">
            <a:extLst>
              <a:ext uri="{FF2B5EF4-FFF2-40B4-BE49-F238E27FC236}">
                <a16:creationId xmlns:a16="http://schemas.microsoft.com/office/drawing/2014/main" id="{E284A7C2-62A9-C13F-15A1-1B649C812687}"/>
              </a:ext>
            </a:extLst>
          </p:cNvPr>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838200" y="2066925"/>
            <a:ext cx="5590223" cy="3910807"/>
          </a:xfrm>
          <a:prstGeom prst="rect">
            <a:avLst/>
          </a:prstGeom>
          <a:noFill/>
          <a:ln>
            <a:noFill/>
          </a:ln>
        </p:spPr>
      </p:pic>
      <p:sp>
        <p:nvSpPr>
          <p:cNvPr id="8" name="Tekstvak 7">
            <a:extLst>
              <a:ext uri="{FF2B5EF4-FFF2-40B4-BE49-F238E27FC236}">
                <a16:creationId xmlns:a16="http://schemas.microsoft.com/office/drawing/2014/main" id="{5502F3BD-43A9-E4F6-55B3-B25E33450498}"/>
              </a:ext>
            </a:extLst>
          </p:cNvPr>
          <p:cNvSpPr txBox="1"/>
          <p:nvPr/>
        </p:nvSpPr>
        <p:spPr>
          <a:xfrm>
            <a:off x="6600825" y="2066925"/>
            <a:ext cx="4991100" cy="3416320"/>
          </a:xfrm>
          <a:prstGeom prst="rect">
            <a:avLst/>
          </a:prstGeom>
          <a:noFill/>
        </p:spPr>
        <p:txBody>
          <a:bodyPr wrap="square">
            <a:spAutoFit/>
          </a:bodyPr>
          <a:lstStyle/>
          <a:p>
            <a:r>
              <a:rPr lang="en-GB" dirty="0">
                <a:latin typeface="+mj-lt"/>
              </a:rPr>
              <a:t>To illustrate the versatility of trajectories, figure 7.2 shows several vehicle trajectories</a:t>
            </a:r>
          </a:p>
          <a:p>
            <a:endParaRPr lang="en-GB" dirty="0">
              <a:latin typeface="+mj-lt"/>
            </a:endParaRPr>
          </a:p>
          <a:p>
            <a:r>
              <a:rPr lang="en-GB" dirty="0">
                <a:latin typeface="+mj-lt"/>
              </a:rPr>
              <a:t>From figure 7.2, it is easy to determine:</a:t>
            </a:r>
          </a:p>
          <a:p>
            <a:pPr marL="285750" indent="-285750">
              <a:buFont typeface="Arial" panose="020B0604020202020204" pitchFamily="34" charset="0"/>
              <a:buChar char="•"/>
            </a:pPr>
            <a:r>
              <a:rPr lang="en-GB" dirty="0">
                <a:latin typeface="+mj-lt"/>
              </a:rPr>
              <a:t>the distance headway </a:t>
            </a:r>
            <a:r>
              <a:rPr lang="en-US" sz="1800" i="1" dirty="0">
                <a:effectLst/>
                <a:latin typeface="Times New Roman" panose="02020603050405020304" pitchFamily="18" charset="0"/>
                <a:ea typeface="MS Mincho" panose="02020609040205080304" pitchFamily="49" charset="-128"/>
              </a:rPr>
              <a:t>S</a:t>
            </a:r>
            <a:r>
              <a:rPr lang="en-US" sz="1800" i="1" baseline="-25000" dirty="0">
                <a:effectLst/>
                <a:latin typeface="Times New Roman" panose="02020603050405020304" pitchFamily="18" charset="0"/>
                <a:ea typeface="MS Mincho" panose="02020609040205080304" pitchFamily="49" charset="-128"/>
              </a:rPr>
              <a:t>i</a:t>
            </a:r>
            <a:endParaRPr lang="en-US" sz="1800" baseline="-25000" dirty="0">
              <a:effectLst/>
              <a:latin typeface="Times New Roman" panose="02020603050405020304" pitchFamily="18" charset="0"/>
              <a:ea typeface="MS Mincho" panose="02020609040205080304" pitchFamily="49" charset="-128"/>
            </a:endParaRPr>
          </a:p>
          <a:p>
            <a:pPr marL="285750" indent="-285750">
              <a:buFont typeface="Arial" panose="020B0604020202020204" pitchFamily="34" charset="0"/>
              <a:buChar char="•"/>
            </a:pPr>
            <a:r>
              <a:rPr lang="en-GB" dirty="0">
                <a:latin typeface="+mj-lt"/>
              </a:rPr>
              <a:t>the time headway </a:t>
            </a:r>
            <a:r>
              <a:rPr lang="en-US" sz="1800" i="1" dirty="0">
                <a:effectLst/>
                <a:latin typeface="Times New Roman" panose="02020603050405020304" pitchFamily="18" charset="0"/>
                <a:ea typeface="MS Mincho" panose="02020609040205080304" pitchFamily="49" charset="-128"/>
              </a:rPr>
              <a:t>h</a:t>
            </a:r>
            <a:r>
              <a:rPr lang="en-US" sz="1800" i="1" baseline="-25000" dirty="0">
                <a:effectLst/>
                <a:latin typeface="Times New Roman" panose="02020603050405020304" pitchFamily="18" charset="0"/>
                <a:ea typeface="MS Mincho" panose="02020609040205080304" pitchFamily="49" charset="-128"/>
              </a:rPr>
              <a:t>i</a:t>
            </a:r>
          </a:p>
          <a:p>
            <a:pPr marL="285750" indent="-285750">
              <a:buFont typeface="Arial" panose="020B0604020202020204" pitchFamily="34" charset="0"/>
              <a:buChar char="•"/>
            </a:pPr>
            <a:r>
              <a:rPr lang="en-GB" dirty="0">
                <a:latin typeface="+mj-lt"/>
              </a:rPr>
              <a:t>overtaking events (crossing trajectories)</a:t>
            </a:r>
          </a:p>
          <a:p>
            <a:pPr marL="285750" indent="-285750">
              <a:buFont typeface="Arial" panose="020B0604020202020204" pitchFamily="34" charset="0"/>
              <a:buChar char="•"/>
            </a:pPr>
            <a:r>
              <a:rPr lang="en-GB" b="1" dirty="0">
                <a:latin typeface="+mj-lt"/>
              </a:rPr>
              <a:t>the speed </a:t>
            </a:r>
            <a:r>
              <a:rPr lang="en-US" sz="1800" b="1" i="1" dirty="0">
                <a:effectLst/>
                <a:latin typeface="Times New Roman" panose="02020603050405020304" pitchFamily="18" charset="0"/>
                <a:ea typeface="MS Mincho" panose="02020609040205080304" pitchFamily="49" charset="-128"/>
              </a:rPr>
              <a:t>v</a:t>
            </a:r>
            <a:r>
              <a:rPr lang="en-US" sz="1800" b="1" i="1" baseline="-25000" dirty="0">
                <a:effectLst/>
                <a:latin typeface="Times New Roman" panose="02020603050405020304" pitchFamily="18" charset="0"/>
                <a:ea typeface="MS Mincho" panose="02020609040205080304" pitchFamily="49" charset="-128"/>
              </a:rPr>
              <a:t>i</a:t>
            </a:r>
            <a:r>
              <a:rPr lang="en-US" sz="1800" b="1" i="1" dirty="0">
                <a:effectLst/>
                <a:latin typeface="Times New Roman" panose="02020603050405020304" pitchFamily="18" charset="0"/>
                <a:ea typeface="MS Mincho" panose="02020609040205080304" pitchFamily="49" charset="-128"/>
              </a:rPr>
              <a:t> = dx</a:t>
            </a:r>
            <a:r>
              <a:rPr lang="en-US" sz="1800" b="1" i="1" baseline="-25000" dirty="0">
                <a:effectLst/>
                <a:latin typeface="Times New Roman" panose="02020603050405020304" pitchFamily="18" charset="0"/>
                <a:ea typeface="MS Mincho" panose="02020609040205080304" pitchFamily="49" charset="-128"/>
              </a:rPr>
              <a:t>i</a:t>
            </a:r>
            <a:r>
              <a:rPr lang="en-US" sz="1800" b="1" i="1" dirty="0">
                <a:effectLst/>
                <a:latin typeface="Times New Roman" panose="02020603050405020304" pitchFamily="18" charset="0"/>
                <a:ea typeface="MS Mincho" panose="02020609040205080304" pitchFamily="49" charset="-128"/>
              </a:rPr>
              <a:t>/dt</a:t>
            </a:r>
            <a:endParaRPr lang="en-GB" b="1" dirty="0">
              <a:latin typeface="+mj-lt"/>
            </a:endParaRPr>
          </a:p>
          <a:p>
            <a:pPr marL="285750" indent="-285750">
              <a:buFont typeface="Arial" panose="020B0604020202020204" pitchFamily="34" charset="0"/>
              <a:buChar char="•"/>
            </a:pPr>
            <a:r>
              <a:rPr lang="en-GB" dirty="0">
                <a:latin typeface="+mj-lt"/>
              </a:rPr>
              <a:t>the size of the acceleration (see top left where one vehicle accelerates to overtake another vehicle) </a:t>
            </a:r>
          </a:p>
          <a:p>
            <a:pPr marL="285750" indent="-285750">
              <a:buFont typeface="Arial" panose="020B0604020202020204" pitchFamily="34" charset="0"/>
              <a:buChar char="•"/>
            </a:pPr>
            <a:r>
              <a:rPr lang="en-GB" dirty="0">
                <a:latin typeface="+mj-lt"/>
              </a:rPr>
              <a:t>the travel time </a:t>
            </a:r>
            <a:r>
              <a:rPr lang="en-US" sz="1800" i="1" dirty="0">
                <a:effectLst/>
                <a:latin typeface="Times New Roman" panose="02020603050405020304" pitchFamily="18" charset="0"/>
                <a:ea typeface="MS Mincho" panose="02020609040205080304" pitchFamily="49" charset="-128"/>
              </a:rPr>
              <a:t>T</a:t>
            </a:r>
            <a:endParaRPr lang="en-US" sz="1800" i="1" baseline="-25000" dirty="0">
              <a:effectLst/>
              <a:latin typeface="Times New Roman" panose="02020603050405020304" pitchFamily="18" charset="0"/>
              <a:ea typeface="MS Mincho" panose="02020609040205080304" pitchFamily="49" charset="-128"/>
            </a:endParaRPr>
          </a:p>
        </p:txBody>
      </p:sp>
      <p:sp>
        <p:nvSpPr>
          <p:cNvPr id="3" name="Tekstvak 2">
            <a:extLst>
              <a:ext uri="{FF2B5EF4-FFF2-40B4-BE49-F238E27FC236}">
                <a16:creationId xmlns:a16="http://schemas.microsoft.com/office/drawing/2014/main" id="{05C05426-7170-F3C8-BB4D-CB74F6E8C754}"/>
              </a:ext>
            </a:extLst>
          </p:cNvPr>
          <p:cNvSpPr txBox="1"/>
          <p:nvPr/>
        </p:nvSpPr>
        <p:spPr>
          <a:xfrm>
            <a:off x="838199" y="6094968"/>
            <a:ext cx="3629025" cy="369332"/>
          </a:xfrm>
          <a:prstGeom prst="rect">
            <a:avLst/>
          </a:prstGeom>
          <a:noFill/>
        </p:spPr>
        <p:txBody>
          <a:bodyPr wrap="square">
            <a:spAutoFit/>
          </a:bodyPr>
          <a:lstStyle/>
          <a:p>
            <a:r>
              <a:rPr lang="en-GB" sz="900" i="1" dirty="0">
                <a:latin typeface="+mj-lt"/>
              </a:rPr>
              <a:t>Figure 7.2 Vehicle trajectories and key microscopic flow characteristics</a:t>
            </a:r>
          </a:p>
          <a:p>
            <a:r>
              <a:rPr lang="en-GB" sz="900" dirty="0">
                <a:latin typeface="+mj-lt"/>
              </a:rPr>
              <a:t>(Taken from Chapter 7, page 121)</a:t>
            </a:r>
          </a:p>
        </p:txBody>
      </p:sp>
      <p:sp>
        <p:nvSpPr>
          <p:cNvPr id="5" name="Ovaal 4">
            <a:extLst>
              <a:ext uri="{FF2B5EF4-FFF2-40B4-BE49-F238E27FC236}">
                <a16:creationId xmlns:a16="http://schemas.microsoft.com/office/drawing/2014/main" id="{03B4B6CE-7288-1DCD-D788-518355DBB76E}"/>
              </a:ext>
            </a:extLst>
          </p:cNvPr>
          <p:cNvSpPr/>
          <p:nvPr/>
        </p:nvSpPr>
        <p:spPr>
          <a:xfrm>
            <a:off x="2461736" y="3578503"/>
            <a:ext cx="1171575" cy="657225"/>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21243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B241C8-9EDE-BCCC-944B-54FAE903DFAC}"/>
              </a:ext>
            </a:extLst>
          </p:cNvPr>
          <p:cNvSpPr>
            <a:spLocks noGrp="1"/>
          </p:cNvSpPr>
          <p:nvPr>
            <p:ph type="title"/>
          </p:nvPr>
        </p:nvSpPr>
        <p:spPr>
          <a:xfrm>
            <a:off x="838200" y="393700"/>
            <a:ext cx="10515600" cy="1325563"/>
          </a:xfrm>
        </p:spPr>
        <p:txBody>
          <a:bodyPr/>
          <a:lstStyle/>
          <a:p>
            <a:r>
              <a:rPr lang="en-GB" dirty="0">
                <a:solidFill>
                  <a:srgbClr val="00B0F0"/>
                </a:solidFill>
              </a:rPr>
              <a:t>Vehicle trajectories</a:t>
            </a:r>
          </a:p>
        </p:txBody>
      </p:sp>
      <p:pic>
        <p:nvPicPr>
          <p:cNvPr id="4" name="Picture 2">
            <a:extLst>
              <a:ext uri="{FF2B5EF4-FFF2-40B4-BE49-F238E27FC236}">
                <a16:creationId xmlns:a16="http://schemas.microsoft.com/office/drawing/2014/main" id="{E284A7C2-62A9-C13F-15A1-1B649C812687}"/>
              </a:ext>
            </a:extLst>
          </p:cNvPr>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838200" y="2066925"/>
            <a:ext cx="5590223" cy="3910807"/>
          </a:xfrm>
          <a:prstGeom prst="rect">
            <a:avLst/>
          </a:prstGeom>
          <a:noFill/>
          <a:ln>
            <a:noFill/>
          </a:ln>
        </p:spPr>
      </p:pic>
      <p:sp>
        <p:nvSpPr>
          <p:cNvPr id="8" name="Tekstvak 7">
            <a:extLst>
              <a:ext uri="{FF2B5EF4-FFF2-40B4-BE49-F238E27FC236}">
                <a16:creationId xmlns:a16="http://schemas.microsoft.com/office/drawing/2014/main" id="{5502F3BD-43A9-E4F6-55B3-B25E33450498}"/>
              </a:ext>
            </a:extLst>
          </p:cNvPr>
          <p:cNvSpPr txBox="1"/>
          <p:nvPr/>
        </p:nvSpPr>
        <p:spPr>
          <a:xfrm>
            <a:off x="6600825" y="2066925"/>
            <a:ext cx="4991100" cy="3416320"/>
          </a:xfrm>
          <a:prstGeom prst="rect">
            <a:avLst/>
          </a:prstGeom>
          <a:noFill/>
        </p:spPr>
        <p:txBody>
          <a:bodyPr wrap="square">
            <a:spAutoFit/>
          </a:bodyPr>
          <a:lstStyle/>
          <a:p>
            <a:r>
              <a:rPr lang="en-GB" dirty="0">
                <a:latin typeface="+mj-lt"/>
              </a:rPr>
              <a:t>To illustrate the versatility of trajectories, figure 7.2 shows several vehicle trajectories</a:t>
            </a:r>
          </a:p>
          <a:p>
            <a:endParaRPr lang="en-GB" dirty="0">
              <a:latin typeface="+mj-lt"/>
            </a:endParaRPr>
          </a:p>
          <a:p>
            <a:r>
              <a:rPr lang="en-GB" dirty="0">
                <a:latin typeface="+mj-lt"/>
              </a:rPr>
              <a:t>From figure 7.2, it is easy to determine:</a:t>
            </a:r>
          </a:p>
          <a:p>
            <a:pPr marL="285750" indent="-285750">
              <a:buFont typeface="Arial" panose="020B0604020202020204" pitchFamily="34" charset="0"/>
              <a:buChar char="•"/>
            </a:pPr>
            <a:r>
              <a:rPr lang="en-GB" dirty="0">
                <a:latin typeface="+mj-lt"/>
              </a:rPr>
              <a:t>the distance headway </a:t>
            </a:r>
            <a:r>
              <a:rPr lang="en-US" sz="1800" i="1" dirty="0">
                <a:effectLst/>
                <a:latin typeface="Times New Roman" panose="02020603050405020304" pitchFamily="18" charset="0"/>
                <a:ea typeface="MS Mincho" panose="02020609040205080304" pitchFamily="49" charset="-128"/>
              </a:rPr>
              <a:t>S</a:t>
            </a:r>
            <a:r>
              <a:rPr lang="en-US" sz="1800" i="1" baseline="-25000" dirty="0">
                <a:effectLst/>
                <a:latin typeface="Times New Roman" panose="02020603050405020304" pitchFamily="18" charset="0"/>
                <a:ea typeface="MS Mincho" panose="02020609040205080304" pitchFamily="49" charset="-128"/>
              </a:rPr>
              <a:t>i</a:t>
            </a:r>
            <a:endParaRPr lang="en-US" sz="1800" baseline="-25000" dirty="0">
              <a:effectLst/>
              <a:latin typeface="Times New Roman" panose="02020603050405020304" pitchFamily="18" charset="0"/>
              <a:ea typeface="MS Mincho" panose="02020609040205080304" pitchFamily="49" charset="-128"/>
            </a:endParaRPr>
          </a:p>
          <a:p>
            <a:pPr marL="285750" indent="-285750">
              <a:buFont typeface="Arial" panose="020B0604020202020204" pitchFamily="34" charset="0"/>
              <a:buChar char="•"/>
            </a:pPr>
            <a:r>
              <a:rPr lang="en-GB" dirty="0">
                <a:latin typeface="+mj-lt"/>
              </a:rPr>
              <a:t>the time headway </a:t>
            </a:r>
            <a:r>
              <a:rPr lang="en-US" sz="1800" i="1" dirty="0">
                <a:effectLst/>
                <a:latin typeface="Times New Roman" panose="02020603050405020304" pitchFamily="18" charset="0"/>
                <a:ea typeface="MS Mincho" panose="02020609040205080304" pitchFamily="49" charset="-128"/>
              </a:rPr>
              <a:t>h</a:t>
            </a:r>
            <a:r>
              <a:rPr lang="en-US" sz="1800" i="1" baseline="-25000" dirty="0">
                <a:effectLst/>
                <a:latin typeface="Times New Roman" panose="02020603050405020304" pitchFamily="18" charset="0"/>
                <a:ea typeface="MS Mincho" panose="02020609040205080304" pitchFamily="49" charset="-128"/>
              </a:rPr>
              <a:t>i</a:t>
            </a:r>
          </a:p>
          <a:p>
            <a:pPr marL="285750" indent="-285750">
              <a:buFont typeface="Arial" panose="020B0604020202020204" pitchFamily="34" charset="0"/>
              <a:buChar char="•"/>
            </a:pPr>
            <a:r>
              <a:rPr lang="en-GB" dirty="0">
                <a:latin typeface="+mj-lt"/>
              </a:rPr>
              <a:t>overtaking events (crossing trajectories)</a:t>
            </a:r>
          </a:p>
          <a:p>
            <a:pPr marL="285750" indent="-285750">
              <a:buFont typeface="Arial" panose="020B0604020202020204" pitchFamily="34" charset="0"/>
              <a:buChar char="•"/>
            </a:pPr>
            <a:r>
              <a:rPr lang="en-GB" dirty="0">
                <a:latin typeface="+mj-lt"/>
              </a:rPr>
              <a:t>the speed </a:t>
            </a:r>
            <a:r>
              <a:rPr lang="en-US" sz="1800" i="1" dirty="0">
                <a:effectLst/>
                <a:latin typeface="Times New Roman" panose="02020603050405020304" pitchFamily="18" charset="0"/>
                <a:ea typeface="MS Mincho" panose="02020609040205080304" pitchFamily="49" charset="-128"/>
              </a:rPr>
              <a:t>v</a:t>
            </a:r>
            <a:r>
              <a:rPr lang="en-US" sz="1800" i="1" baseline="-25000" dirty="0">
                <a:effectLst/>
                <a:latin typeface="Times New Roman" panose="02020603050405020304" pitchFamily="18" charset="0"/>
                <a:ea typeface="MS Mincho" panose="02020609040205080304" pitchFamily="49" charset="-128"/>
              </a:rPr>
              <a:t>i</a:t>
            </a:r>
            <a:r>
              <a:rPr lang="en-US" sz="1800" i="1" dirty="0">
                <a:effectLst/>
                <a:latin typeface="Times New Roman" panose="02020603050405020304" pitchFamily="18" charset="0"/>
                <a:ea typeface="MS Mincho" panose="02020609040205080304" pitchFamily="49" charset="-128"/>
              </a:rPr>
              <a:t> = dx</a:t>
            </a:r>
            <a:r>
              <a:rPr lang="en-US" sz="1800" i="1" baseline="-25000" dirty="0">
                <a:effectLst/>
                <a:latin typeface="Times New Roman" panose="02020603050405020304" pitchFamily="18" charset="0"/>
                <a:ea typeface="MS Mincho" panose="02020609040205080304" pitchFamily="49" charset="-128"/>
              </a:rPr>
              <a:t>i</a:t>
            </a:r>
            <a:r>
              <a:rPr lang="en-US" sz="1800" i="1" dirty="0">
                <a:effectLst/>
                <a:latin typeface="Times New Roman" panose="02020603050405020304" pitchFamily="18" charset="0"/>
                <a:ea typeface="MS Mincho" panose="02020609040205080304" pitchFamily="49" charset="-128"/>
              </a:rPr>
              <a:t>/dt</a:t>
            </a:r>
            <a:endParaRPr lang="en-GB" dirty="0">
              <a:latin typeface="+mj-lt"/>
            </a:endParaRPr>
          </a:p>
          <a:p>
            <a:pPr marL="285750" indent="-285750">
              <a:buFont typeface="Arial" panose="020B0604020202020204" pitchFamily="34" charset="0"/>
              <a:buChar char="•"/>
            </a:pPr>
            <a:r>
              <a:rPr lang="en-GB" b="1" dirty="0">
                <a:latin typeface="+mj-lt"/>
              </a:rPr>
              <a:t>the size of the acceleration (see top left where one vehicle accelerates to overtake another vehicle) </a:t>
            </a:r>
          </a:p>
          <a:p>
            <a:pPr marL="285750" indent="-285750">
              <a:buFont typeface="Arial" panose="020B0604020202020204" pitchFamily="34" charset="0"/>
              <a:buChar char="•"/>
            </a:pPr>
            <a:r>
              <a:rPr lang="en-GB" dirty="0">
                <a:latin typeface="+mj-lt"/>
              </a:rPr>
              <a:t>the travel time </a:t>
            </a:r>
            <a:r>
              <a:rPr lang="en-US" sz="1800" i="1" dirty="0">
                <a:effectLst/>
                <a:latin typeface="Times New Roman" panose="02020603050405020304" pitchFamily="18" charset="0"/>
                <a:ea typeface="MS Mincho" panose="02020609040205080304" pitchFamily="49" charset="-128"/>
              </a:rPr>
              <a:t>T</a:t>
            </a:r>
            <a:endParaRPr lang="en-US" sz="1800" i="1" baseline="-25000" dirty="0">
              <a:effectLst/>
              <a:latin typeface="Times New Roman" panose="02020603050405020304" pitchFamily="18" charset="0"/>
              <a:ea typeface="MS Mincho" panose="02020609040205080304" pitchFamily="49" charset="-128"/>
            </a:endParaRPr>
          </a:p>
        </p:txBody>
      </p:sp>
      <p:sp>
        <p:nvSpPr>
          <p:cNvPr id="3" name="Tekstvak 2">
            <a:extLst>
              <a:ext uri="{FF2B5EF4-FFF2-40B4-BE49-F238E27FC236}">
                <a16:creationId xmlns:a16="http://schemas.microsoft.com/office/drawing/2014/main" id="{05C05426-7170-F3C8-BB4D-CB74F6E8C754}"/>
              </a:ext>
            </a:extLst>
          </p:cNvPr>
          <p:cNvSpPr txBox="1"/>
          <p:nvPr/>
        </p:nvSpPr>
        <p:spPr>
          <a:xfrm>
            <a:off x="838199" y="6094968"/>
            <a:ext cx="3629025" cy="369332"/>
          </a:xfrm>
          <a:prstGeom prst="rect">
            <a:avLst/>
          </a:prstGeom>
          <a:noFill/>
        </p:spPr>
        <p:txBody>
          <a:bodyPr wrap="square">
            <a:spAutoFit/>
          </a:bodyPr>
          <a:lstStyle/>
          <a:p>
            <a:r>
              <a:rPr lang="en-GB" sz="900" i="1" dirty="0">
                <a:latin typeface="+mj-lt"/>
              </a:rPr>
              <a:t>Figure 7.2 Vehicle trajectories and key microscopic flow characteristics</a:t>
            </a:r>
          </a:p>
          <a:p>
            <a:r>
              <a:rPr lang="en-GB" sz="900" dirty="0">
                <a:latin typeface="+mj-lt"/>
              </a:rPr>
              <a:t>(Taken from Chapter 7, page 121)</a:t>
            </a:r>
          </a:p>
        </p:txBody>
      </p:sp>
      <p:sp>
        <p:nvSpPr>
          <p:cNvPr id="5" name="Ovaal 4">
            <a:extLst>
              <a:ext uri="{FF2B5EF4-FFF2-40B4-BE49-F238E27FC236}">
                <a16:creationId xmlns:a16="http://schemas.microsoft.com/office/drawing/2014/main" id="{03B4B6CE-7288-1DCD-D788-518355DBB76E}"/>
              </a:ext>
            </a:extLst>
          </p:cNvPr>
          <p:cNvSpPr/>
          <p:nvPr/>
        </p:nvSpPr>
        <p:spPr>
          <a:xfrm>
            <a:off x="1385411" y="2425978"/>
            <a:ext cx="1171575" cy="657225"/>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14917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B241C8-9EDE-BCCC-944B-54FAE903DFAC}"/>
              </a:ext>
            </a:extLst>
          </p:cNvPr>
          <p:cNvSpPr>
            <a:spLocks noGrp="1"/>
          </p:cNvSpPr>
          <p:nvPr>
            <p:ph type="title"/>
          </p:nvPr>
        </p:nvSpPr>
        <p:spPr>
          <a:xfrm>
            <a:off x="838200" y="393700"/>
            <a:ext cx="10515600" cy="1325563"/>
          </a:xfrm>
        </p:spPr>
        <p:txBody>
          <a:bodyPr/>
          <a:lstStyle/>
          <a:p>
            <a:r>
              <a:rPr lang="en-GB" dirty="0">
                <a:solidFill>
                  <a:srgbClr val="00B0F0"/>
                </a:solidFill>
              </a:rPr>
              <a:t>Vehicle trajectories</a:t>
            </a:r>
          </a:p>
        </p:txBody>
      </p:sp>
      <p:pic>
        <p:nvPicPr>
          <p:cNvPr id="4" name="Picture 2">
            <a:extLst>
              <a:ext uri="{FF2B5EF4-FFF2-40B4-BE49-F238E27FC236}">
                <a16:creationId xmlns:a16="http://schemas.microsoft.com/office/drawing/2014/main" id="{E284A7C2-62A9-C13F-15A1-1B649C812687}"/>
              </a:ext>
            </a:extLst>
          </p:cNvPr>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838200" y="2066925"/>
            <a:ext cx="5590223" cy="3910807"/>
          </a:xfrm>
          <a:prstGeom prst="rect">
            <a:avLst/>
          </a:prstGeom>
          <a:noFill/>
          <a:ln>
            <a:noFill/>
          </a:ln>
        </p:spPr>
      </p:pic>
      <p:sp>
        <p:nvSpPr>
          <p:cNvPr id="8" name="Tekstvak 7">
            <a:extLst>
              <a:ext uri="{FF2B5EF4-FFF2-40B4-BE49-F238E27FC236}">
                <a16:creationId xmlns:a16="http://schemas.microsoft.com/office/drawing/2014/main" id="{5502F3BD-43A9-E4F6-55B3-B25E33450498}"/>
              </a:ext>
            </a:extLst>
          </p:cNvPr>
          <p:cNvSpPr txBox="1"/>
          <p:nvPr/>
        </p:nvSpPr>
        <p:spPr>
          <a:xfrm>
            <a:off x="6600825" y="2066925"/>
            <a:ext cx="4991100" cy="3416320"/>
          </a:xfrm>
          <a:prstGeom prst="rect">
            <a:avLst/>
          </a:prstGeom>
          <a:noFill/>
        </p:spPr>
        <p:txBody>
          <a:bodyPr wrap="square">
            <a:spAutoFit/>
          </a:bodyPr>
          <a:lstStyle/>
          <a:p>
            <a:r>
              <a:rPr lang="en-GB" dirty="0">
                <a:latin typeface="+mj-lt"/>
              </a:rPr>
              <a:t>To illustrate the versatility of trajectories, figure 7.2 shows several vehicle trajectories</a:t>
            </a:r>
          </a:p>
          <a:p>
            <a:endParaRPr lang="en-GB" dirty="0">
              <a:latin typeface="+mj-lt"/>
            </a:endParaRPr>
          </a:p>
          <a:p>
            <a:r>
              <a:rPr lang="en-GB" dirty="0">
                <a:latin typeface="+mj-lt"/>
              </a:rPr>
              <a:t>From figure 7.2, it is easy to determine:</a:t>
            </a:r>
          </a:p>
          <a:p>
            <a:pPr marL="285750" indent="-285750">
              <a:buFont typeface="Arial" panose="020B0604020202020204" pitchFamily="34" charset="0"/>
              <a:buChar char="•"/>
            </a:pPr>
            <a:r>
              <a:rPr lang="en-GB" dirty="0">
                <a:latin typeface="+mj-lt"/>
              </a:rPr>
              <a:t>the distance headway </a:t>
            </a:r>
            <a:r>
              <a:rPr lang="en-US" sz="1800" i="1" dirty="0">
                <a:effectLst/>
                <a:latin typeface="Times New Roman" panose="02020603050405020304" pitchFamily="18" charset="0"/>
                <a:ea typeface="MS Mincho" panose="02020609040205080304" pitchFamily="49" charset="-128"/>
              </a:rPr>
              <a:t>S</a:t>
            </a:r>
            <a:r>
              <a:rPr lang="en-US" sz="1800" i="1" baseline="-25000" dirty="0">
                <a:effectLst/>
                <a:latin typeface="Times New Roman" panose="02020603050405020304" pitchFamily="18" charset="0"/>
                <a:ea typeface="MS Mincho" panose="02020609040205080304" pitchFamily="49" charset="-128"/>
              </a:rPr>
              <a:t>i</a:t>
            </a:r>
            <a:endParaRPr lang="en-US" sz="1800" baseline="-25000" dirty="0">
              <a:effectLst/>
              <a:latin typeface="Times New Roman" panose="02020603050405020304" pitchFamily="18" charset="0"/>
              <a:ea typeface="MS Mincho" panose="02020609040205080304" pitchFamily="49" charset="-128"/>
            </a:endParaRPr>
          </a:p>
          <a:p>
            <a:pPr marL="285750" indent="-285750">
              <a:buFont typeface="Arial" panose="020B0604020202020204" pitchFamily="34" charset="0"/>
              <a:buChar char="•"/>
            </a:pPr>
            <a:r>
              <a:rPr lang="en-GB" dirty="0">
                <a:latin typeface="+mj-lt"/>
              </a:rPr>
              <a:t>the time headway </a:t>
            </a:r>
            <a:r>
              <a:rPr lang="en-US" sz="1800" i="1" dirty="0">
                <a:effectLst/>
                <a:latin typeface="Times New Roman" panose="02020603050405020304" pitchFamily="18" charset="0"/>
                <a:ea typeface="MS Mincho" panose="02020609040205080304" pitchFamily="49" charset="-128"/>
              </a:rPr>
              <a:t>h</a:t>
            </a:r>
            <a:r>
              <a:rPr lang="en-US" sz="1800" i="1" baseline="-25000" dirty="0">
                <a:effectLst/>
                <a:latin typeface="Times New Roman" panose="02020603050405020304" pitchFamily="18" charset="0"/>
                <a:ea typeface="MS Mincho" panose="02020609040205080304" pitchFamily="49" charset="-128"/>
              </a:rPr>
              <a:t>i</a:t>
            </a:r>
          </a:p>
          <a:p>
            <a:pPr marL="285750" indent="-285750">
              <a:buFont typeface="Arial" panose="020B0604020202020204" pitchFamily="34" charset="0"/>
              <a:buChar char="•"/>
            </a:pPr>
            <a:r>
              <a:rPr lang="en-GB" dirty="0">
                <a:latin typeface="+mj-lt"/>
              </a:rPr>
              <a:t>overtaking events (crossing trajectories)</a:t>
            </a:r>
          </a:p>
          <a:p>
            <a:pPr marL="285750" indent="-285750">
              <a:buFont typeface="Arial" panose="020B0604020202020204" pitchFamily="34" charset="0"/>
              <a:buChar char="•"/>
            </a:pPr>
            <a:r>
              <a:rPr lang="en-GB" dirty="0">
                <a:latin typeface="+mj-lt"/>
              </a:rPr>
              <a:t>the speed </a:t>
            </a:r>
            <a:r>
              <a:rPr lang="en-US" sz="1800" i="1" dirty="0">
                <a:effectLst/>
                <a:latin typeface="Times New Roman" panose="02020603050405020304" pitchFamily="18" charset="0"/>
                <a:ea typeface="MS Mincho" panose="02020609040205080304" pitchFamily="49" charset="-128"/>
              </a:rPr>
              <a:t>v</a:t>
            </a:r>
            <a:r>
              <a:rPr lang="en-US" sz="1800" i="1" baseline="-25000" dirty="0">
                <a:effectLst/>
                <a:latin typeface="Times New Roman" panose="02020603050405020304" pitchFamily="18" charset="0"/>
                <a:ea typeface="MS Mincho" panose="02020609040205080304" pitchFamily="49" charset="-128"/>
              </a:rPr>
              <a:t>i</a:t>
            </a:r>
            <a:r>
              <a:rPr lang="en-US" sz="1800" i="1" dirty="0">
                <a:effectLst/>
                <a:latin typeface="Times New Roman" panose="02020603050405020304" pitchFamily="18" charset="0"/>
                <a:ea typeface="MS Mincho" panose="02020609040205080304" pitchFamily="49" charset="-128"/>
              </a:rPr>
              <a:t> = dx</a:t>
            </a:r>
            <a:r>
              <a:rPr lang="en-US" sz="1800" i="1" baseline="-25000" dirty="0">
                <a:effectLst/>
                <a:latin typeface="Times New Roman" panose="02020603050405020304" pitchFamily="18" charset="0"/>
                <a:ea typeface="MS Mincho" panose="02020609040205080304" pitchFamily="49" charset="-128"/>
              </a:rPr>
              <a:t>i</a:t>
            </a:r>
            <a:r>
              <a:rPr lang="en-US" sz="1800" i="1" dirty="0">
                <a:effectLst/>
                <a:latin typeface="Times New Roman" panose="02020603050405020304" pitchFamily="18" charset="0"/>
                <a:ea typeface="MS Mincho" panose="02020609040205080304" pitchFamily="49" charset="-128"/>
              </a:rPr>
              <a:t>/dt</a:t>
            </a:r>
            <a:endParaRPr lang="en-GB" dirty="0">
              <a:latin typeface="+mj-lt"/>
            </a:endParaRPr>
          </a:p>
          <a:p>
            <a:pPr marL="285750" indent="-285750">
              <a:buFont typeface="Arial" panose="020B0604020202020204" pitchFamily="34" charset="0"/>
              <a:buChar char="•"/>
            </a:pPr>
            <a:r>
              <a:rPr lang="en-GB" dirty="0">
                <a:latin typeface="+mj-lt"/>
              </a:rPr>
              <a:t>the size of the acceleration (see top left where one vehicle accelerates to overtake another vehicle) </a:t>
            </a:r>
          </a:p>
          <a:p>
            <a:pPr marL="285750" indent="-285750">
              <a:buFont typeface="Arial" panose="020B0604020202020204" pitchFamily="34" charset="0"/>
              <a:buChar char="•"/>
            </a:pPr>
            <a:r>
              <a:rPr lang="en-GB" b="1" dirty="0">
                <a:latin typeface="+mj-lt"/>
              </a:rPr>
              <a:t>the travel time </a:t>
            </a:r>
            <a:r>
              <a:rPr lang="en-US" sz="1800" b="1" i="1" dirty="0">
                <a:effectLst/>
                <a:latin typeface="Times New Roman" panose="02020603050405020304" pitchFamily="18" charset="0"/>
                <a:ea typeface="MS Mincho" panose="02020609040205080304" pitchFamily="49" charset="-128"/>
              </a:rPr>
              <a:t>T</a:t>
            </a:r>
            <a:endParaRPr lang="en-US" sz="1800" b="1" i="1" baseline="-25000" dirty="0">
              <a:effectLst/>
              <a:latin typeface="Times New Roman" panose="02020603050405020304" pitchFamily="18" charset="0"/>
              <a:ea typeface="MS Mincho" panose="02020609040205080304" pitchFamily="49" charset="-128"/>
            </a:endParaRPr>
          </a:p>
        </p:txBody>
      </p:sp>
      <p:sp>
        <p:nvSpPr>
          <p:cNvPr id="3" name="Tekstvak 2">
            <a:extLst>
              <a:ext uri="{FF2B5EF4-FFF2-40B4-BE49-F238E27FC236}">
                <a16:creationId xmlns:a16="http://schemas.microsoft.com/office/drawing/2014/main" id="{05C05426-7170-F3C8-BB4D-CB74F6E8C754}"/>
              </a:ext>
            </a:extLst>
          </p:cNvPr>
          <p:cNvSpPr txBox="1"/>
          <p:nvPr/>
        </p:nvSpPr>
        <p:spPr>
          <a:xfrm>
            <a:off x="838199" y="6094968"/>
            <a:ext cx="3629025" cy="369332"/>
          </a:xfrm>
          <a:prstGeom prst="rect">
            <a:avLst/>
          </a:prstGeom>
          <a:noFill/>
        </p:spPr>
        <p:txBody>
          <a:bodyPr wrap="square">
            <a:spAutoFit/>
          </a:bodyPr>
          <a:lstStyle/>
          <a:p>
            <a:r>
              <a:rPr lang="en-GB" sz="900" i="1" dirty="0">
                <a:latin typeface="+mj-lt"/>
              </a:rPr>
              <a:t>Figure 7.2 Vehicle trajectories and key microscopic flow characteristics</a:t>
            </a:r>
          </a:p>
          <a:p>
            <a:r>
              <a:rPr lang="en-GB" sz="900" dirty="0">
                <a:latin typeface="+mj-lt"/>
              </a:rPr>
              <a:t>(Taken from Chapter 7, page 121)</a:t>
            </a:r>
          </a:p>
        </p:txBody>
      </p:sp>
      <p:sp>
        <p:nvSpPr>
          <p:cNvPr id="5" name="Ovaal 4">
            <a:extLst>
              <a:ext uri="{FF2B5EF4-FFF2-40B4-BE49-F238E27FC236}">
                <a16:creationId xmlns:a16="http://schemas.microsoft.com/office/drawing/2014/main" id="{03B4B6CE-7288-1DCD-D788-518355DBB76E}"/>
              </a:ext>
            </a:extLst>
          </p:cNvPr>
          <p:cNvSpPr/>
          <p:nvPr/>
        </p:nvSpPr>
        <p:spPr>
          <a:xfrm>
            <a:off x="3541059" y="5622409"/>
            <a:ext cx="448235" cy="472559"/>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hthoek 5">
            <a:extLst>
              <a:ext uri="{FF2B5EF4-FFF2-40B4-BE49-F238E27FC236}">
                <a16:creationId xmlns:a16="http://schemas.microsoft.com/office/drawing/2014/main" id="{383BCADA-0734-CC6E-22EF-4212DBF035C2}"/>
              </a:ext>
            </a:extLst>
          </p:cNvPr>
          <p:cNvSpPr/>
          <p:nvPr/>
        </p:nvSpPr>
        <p:spPr>
          <a:xfrm>
            <a:off x="6600825" y="3181739"/>
            <a:ext cx="2935061" cy="5691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Rechte verbindingslijn met pijl 8">
            <a:extLst>
              <a:ext uri="{FF2B5EF4-FFF2-40B4-BE49-F238E27FC236}">
                <a16:creationId xmlns:a16="http://schemas.microsoft.com/office/drawing/2014/main" id="{F35CBFBE-56B0-4FB8-570E-BBF06FC9EC04}"/>
              </a:ext>
            </a:extLst>
          </p:cNvPr>
          <p:cNvCxnSpPr>
            <a:cxnSpLocks/>
          </p:cNvCxnSpPr>
          <p:nvPr/>
        </p:nvCxnSpPr>
        <p:spPr>
          <a:xfrm>
            <a:off x="9185988" y="3750907"/>
            <a:ext cx="685800" cy="20445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BFF50BC0-EC01-2352-D75C-4506C447ADD5}"/>
              </a:ext>
            </a:extLst>
          </p:cNvPr>
          <p:cNvSpPr txBox="1"/>
          <p:nvPr/>
        </p:nvSpPr>
        <p:spPr>
          <a:xfrm>
            <a:off x="8068355" y="5795416"/>
            <a:ext cx="3987758" cy="369332"/>
          </a:xfrm>
          <a:prstGeom prst="rect">
            <a:avLst/>
          </a:prstGeom>
          <a:noFill/>
        </p:spPr>
        <p:txBody>
          <a:bodyPr wrap="none" rtlCol="0">
            <a:spAutoFit/>
          </a:bodyPr>
          <a:lstStyle/>
          <a:p>
            <a:r>
              <a:rPr lang="en-GB" dirty="0">
                <a:latin typeface="+mj-lt"/>
              </a:rPr>
              <a:t>The two main microscopic flow variables</a:t>
            </a:r>
          </a:p>
        </p:txBody>
      </p:sp>
    </p:spTree>
    <p:extLst>
      <p:ext uri="{BB962C8B-B14F-4D97-AF65-F5344CB8AC3E}">
        <p14:creationId xmlns:p14="http://schemas.microsoft.com/office/powerpoint/2010/main" val="69976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5626EA-9C82-9B5B-78F7-2381424199CE}"/>
              </a:ext>
            </a:extLst>
          </p:cNvPr>
          <p:cNvSpPr>
            <a:spLocks noGrp="1"/>
          </p:cNvSpPr>
          <p:nvPr>
            <p:ph type="title"/>
          </p:nvPr>
        </p:nvSpPr>
        <p:spPr/>
        <p:txBody>
          <a:bodyPr/>
          <a:lstStyle/>
          <a:p>
            <a:r>
              <a:rPr lang="en-GB" dirty="0">
                <a:solidFill>
                  <a:srgbClr val="00B0F0"/>
                </a:solidFill>
              </a:rPr>
              <a:t>Microscopic flow variables</a:t>
            </a:r>
          </a:p>
        </p:txBody>
      </p:sp>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4ADA350E-9F89-8EB0-1A8A-680B4EBF235B}"/>
                  </a:ext>
                </a:extLst>
              </p:cNvPr>
              <p:cNvSpPr>
                <a:spLocks noGrp="1"/>
              </p:cNvSpPr>
              <p:nvPr>
                <p:ph idx="1"/>
              </p:nvPr>
            </p:nvSpPr>
            <p:spPr>
              <a:xfrm>
                <a:off x="838200" y="1825625"/>
                <a:ext cx="10515600" cy="4794250"/>
              </a:xfrm>
            </p:spPr>
            <p:txBody>
              <a:bodyPr>
                <a:normAutofit fontScale="92500" lnSpcReduction="20000"/>
              </a:bodyPr>
              <a:lstStyle/>
              <a:p>
                <a:pPr marL="0" indent="0">
                  <a:buNone/>
                </a:pPr>
                <a:r>
                  <a:rPr lang="en-GB" dirty="0">
                    <a:latin typeface="+mj-lt"/>
                  </a:rPr>
                  <a:t>The microscopic flow variable reflects the behaviour of individual drivers interacting with surrounding vehicles</a:t>
                </a:r>
              </a:p>
              <a:p>
                <a:pPr marL="0" indent="0">
                  <a:buNone/>
                </a:pPr>
                <a:endParaRPr lang="en-GB" dirty="0">
                  <a:latin typeface="+mj-lt"/>
                </a:endParaRPr>
              </a:p>
              <a:p>
                <a:pPr marL="0" indent="0">
                  <a:buNone/>
                </a:pPr>
                <a:r>
                  <a:rPr lang="en-GB" dirty="0">
                    <a:latin typeface="+mj-lt"/>
                  </a:rPr>
                  <a:t>The two main microscopic traffic flow variables are:</a:t>
                </a:r>
              </a:p>
              <a:p>
                <a:r>
                  <a:rPr lang="en-GB" b="1" dirty="0">
                    <a:latin typeface="+mj-lt"/>
                  </a:rPr>
                  <a:t>The (gross) time headway (</a:t>
                </a:r>
                <a14:m>
                  <m:oMath xmlns:m="http://schemas.openxmlformats.org/officeDocument/2006/math">
                    <m:r>
                      <a:rPr lang="en-GB" b="0" i="1" dirty="0" smtClean="0">
                        <a:latin typeface="Cambria Math" panose="02040503050406030204" pitchFamily="18" charset="0"/>
                      </a:rPr>
                      <m:t>h</m:t>
                    </m:r>
                  </m:oMath>
                </a14:m>
                <a:r>
                  <a:rPr lang="en-GB" b="1" dirty="0">
                    <a:latin typeface="+mj-lt"/>
                  </a:rPr>
                  <a:t>)</a:t>
                </a:r>
              </a:p>
              <a:p>
                <a:pPr marL="0" indent="0">
                  <a:buNone/>
                </a:pPr>
                <a:r>
                  <a:rPr lang="en-GB" dirty="0">
                    <a:latin typeface="+mj-lt"/>
                  </a:rPr>
                  <a:t>This describes the difference between passage times </a:t>
                </a:r>
                <a14:m>
                  <m:oMath xmlns:m="http://schemas.openxmlformats.org/officeDocument/2006/math">
                    <m:r>
                      <a:rPr lang="en-US" i="1" dirty="0" smtClean="0">
                        <a:effectLst/>
                        <a:latin typeface="Cambria Math" panose="02040503050406030204" pitchFamily="18" charset="0"/>
                        <a:ea typeface="MS Mincho" panose="02020609040205080304" pitchFamily="49" charset="-128"/>
                      </a:rPr>
                      <m:t>𝑡</m:t>
                    </m:r>
                    <m:r>
                      <a:rPr lang="en-US" i="1" baseline="-25000" dirty="0" err="1">
                        <a:effectLst/>
                        <a:latin typeface="Cambria Math" panose="02040503050406030204" pitchFamily="18" charset="0"/>
                        <a:ea typeface="MS Mincho" panose="02020609040205080304" pitchFamily="49" charset="-128"/>
                      </a:rPr>
                      <m:t>𝑖</m:t>
                    </m:r>
                  </m:oMath>
                </a14:m>
                <a:r>
                  <a:rPr lang="en-GB" dirty="0">
                    <a:latin typeface="+mj-lt"/>
                  </a:rPr>
                  <a:t> at a cross-section </a:t>
                </a:r>
                <a14:m>
                  <m:oMath xmlns:m="http://schemas.openxmlformats.org/officeDocument/2006/math">
                    <m:r>
                      <a:rPr lang="en-GB" i="1" dirty="0" smtClean="0">
                        <a:latin typeface="Cambria Math" panose="02040503050406030204" pitchFamily="18" charset="0"/>
                      </a:rPr>
                      <m:t>𝑥</m:t>
                    </m:r>
                  </m:oMath>
                </a14:m>
                <a:r>
                  <a:rPr lang="en-GB" dirty="0">
                    <a:latin typeface="+mj-lt"/>
                  </a:rPr>
                  <a:t> of the rear bumpers of two successive vehicles</a:t>
                </a:r>
              </a:p>
              <a:p>
                <a:pPr marL="0" indent="0" algn="ctr">
                  <a:buNone/>
                </a:pPr>
                <a:r>
                  <a:rPr lang="en-GB" sz="2400" dirty="0">
                    <a:effectLst/>
                    <a:latin typeface="+mj-lt"/>
                  </a:rPr>
                  <a:t>       </a:t>
                </a:r>
                <a14:m>
                  <m:oMath xmlns:m="http://schemas.openxmlformats.org/officeDocument/2006/math">
                    <m:sSub>
                      <m:sSubPr>
                        <m:ctrlPr>
                          <a:rPr lang="en-GB" sz="2400" i="1">
                            <a:effectLst/>
                            <a:latin typeface="Cambria Math" panose="02040503050406030204" pitchFamily="18" charset="0"/>
                          </a:rPr>
                        </m:ctrlPr>
                      </m:sSubPr>
                      <m:e>
                        <m:r>
                          <a:rPr lang="en-US" sz="2400" i="1">
                            <a:effectLst/>
                            <a:latin typeface="Cambria Math" panose="02040503050406030204" pitchFamily="18" charset="0"/>
                            <a:ea typeface="MS Mincho" panose="02020609040205080304" pitchFamily="49" charset="-128"/>
                            <a:cs typeface="Times New Roman" panose="02020603050405020304" pitchFamily="18" charset="0"/>
                          </a:rPr>
                          <m:t>h</m:t>
                        </m:r>
                      </m:e>
                      <m:sub>
                        <m:r>
                          <a:rPr lang="en-US" sz="2400" i="1">
                            <a:effectLst/>
                            <a:latin typeface="Cambria Math" panose="02040503050406030204" pitchFamily="18" charset="0"/>
                            <a:ea typeface="MS Mincho" panose="02020609040205080304" pitchFamily="49" charset="-128"/>
                            <a:cs typeface="Times New Roman" panose="02020603050405020304" pitchFamily="18" charset="0"/>
                          </a:rPr>
                          <m:t>𝑖</m:t>
                        </m:r>
                      </m:sub>
                    </m:sSub>
                    <m:r>
                      <a:rPr lang="en-US" sz="2400" i="1">
                        <a:effectLst/>
                        <a:latin typeface="Cambria Math" panose="02040503050406030204" pitchFamily="18" charset="0"/>
                        <a:ea typeface="MS Mincho" panose="02020609040205080304" pitchFamily="49" charset="-128"/>
                        <a:cs typeface="Times New Roman" panose="02020603050405020304" pitchFamily="18" charset="0"/>
                      </a:rPr>
                      <m:t>(</m:t>
                    </m:r>
                    <m:r>
                      <a:rPr lang="en-US" sz="2400" i="1">
                        <a:effectLst/>
                        <a:latin typeface="Cambria Math" panose="02040503050406030204" pitchFamily="18" charset="0"/>
                        <a:ea typeface="MS Mincho" panose="02020609040205080304" pitchFamily="49" charset="-128"/>
                        <a:cs typeface="Times New Roman" panose="02020603050405020304" pitchFamily="18" charset="0"/>
                      </a:rPr>
                      <m:t>𝑥</m:t>
                    </m:r>
                    <m:r>
                      <a:rPr lang="en-US" sz="2400" i="1">
                        <a:effectLst/>
                        <a:latin typeface="Cambria Math" panose="02040503050406030204" pitchFamily="18" charset="0"/>
                        <a:ea typeface="MS Mincho" panose="02020609040205080304" pitchFamily="49" charset="-128"/>
                        <a:cs typeface="Times New Roman" panose="02020603050405020304" pitchFamily="18" charset="0"/>
                      </a:rPr>
                      <m:t>)=</m:t>
                    </m:r>
                    <m:sSub>
                      <m:sSubPr>
                        <m:ctrlPr>
                          <a:rPr lang="en-GB" sz="2400" i="1">
                            <a:effectLst/>
                            <a:latin typeface="Cambria Math" panose="02040503050406030204" pitchFamily="18" charset="0"/>
                          </a:rPr>
                        </m:ctrlPr>
                      </m:sSubPr>
                      <m:e>
                        <m:r>
                          <a:rPr lang="en-US" sz="2400" i="1">
                            <a:effectLst/>
                            <a:latin typeface="Cambria Math" panose="02040503050406030204" pitchFamily="18" charset="0"/>
                            <a:ea typeface="MS Mincho" panose="02020609040205080304" pitchFamily="49" charset="-128"/>
                            <a:cs typeface="Times New Roman" panose="02020603050405020304" pitchFamily="18" charset="0"/>
                          </a:rPr>
                          <m:t>𝑡</m:t>
                        </m:r>
                      </m:e>
                      <m:sub>
                        <m:r>
                          <a:rPr lang="en-US" sz="2400" i="1">
                            <a:effectLst/>
                            <a:latin typeface="Cambria Math" panose="02040503050406030204" pitchFamily="18" charset="0"/>
                            <a:ea typeface="MS Mincho" panose="02020609040205080304" pitchFamily="49" charset="-128"/>
                            <a:cs typeface="Times New Roman" panose="02020603050405020304" pitchFamily="18" charset="0"/>
                          </a:rPr>
                          <m:t>𝑖</m:t>
                        </m:r>
                      </m:sub>
                    </m:sSub>
                    <m:r>
                      <a:rPr lang="en-US" sz="2400" i="1">
                        <a:effectLst/>
                        <a:latin typeface="Cambria Math" panose="02040503050406030204" pitchFamily="18" charset="0"/>
                        <a:ea typeface="MS Mincho" panose="02020609040205080304" pitchFamily="49" charset="-128"/>
                        <a:cs typeface="Times New Roman" panose="02020603050405020304" pitchFamily="18" charset="0"/>
                      </a:rPr>
                      <m:t>(</m:t>
                    </m:r>
                    <m:r>
                      <a:rPr lang="en-US" sz="2400" i="1">
                        <a:effectLst/>
                        <a:latin typeface="Cambria Math" panose="02040503050406030204" pitchFamily="18" charset="0"/>
                        <a:ea typeface="MS Mincho" panose="02020609040205080304" pitchFamily="49" charset="-128"/>
                        <a:cs typeface="Times New Roman" panose="02020603050405020304" pitchFamily="18" charset="0"/>
                      </a:rPr>
                      <m:t>𝑥</m:t>
                    </m:r>
                    <m:r>
                      <a:rPr lang="en-US" sz="2400" i="1">
                        <a:effectLst/>
                        <a:latin typeface="Cambria Math" panose="02040503050406030204" pitchFamily="18" charset="0"/>
                        <a:ea typeface="MS Mincho" panose="02020609040205080304" pitchFamily="49" charset="-128"/>
                        <a:cs typeface="Times New Roman" panose="02020603050405020304" pitchFamily="18" charset="0"/>
                      </a:rPr>
                      <m:t>)−</m:t>
                    </m:r>
                    <m:sSub>
                      <m:sSubPr>
                        <m:ctrlPr>
                          <a:rPr lang="en-GB" sz="2400" i="1">
                            <a:effectLst/>
                            <a:latin typeface="Cambria Math" panose="02040503050406030204" pitchFamily="18" charset="0"/>
                          </a:rPr>
                        </m:ctrlPr>
                      </m:sSubPr>
                      <m:e>
                        <m:r>
                          <a:rPr lang="en-US" sz="2400" i="1">
                            <a:effectLst/>
                            <a:latin typeface="Cambria Math" panose="02040503050406030204" pitchFamily="18" charset="0"/>
                            <a:ea typeface="MS Mincho" panose="02020609040205080304" pitchFamily="49" charset="-128"/>
                            <a:cs typeface="Times New Roman" panose="02020603050405020304" pitchFamily="18" charset="0"/>
                          </a:rPr>
                          <m:t>𝑡</m:t>
                        </m:r>
                      </m:e>
                      <m:sub>
                        <m:r>
                          <a:rPr lang="en-US" sz="2400" i="1">
                            <a:effectLst/>
                            <a:latin typeface="Cambria Math" panose="02040503050406030204" pitchFamily="18" charset="0"/>
                            <a:ea typeface="MS Mincho" panose="02020609040205080304" pitchFamily="49" charset="-128"/>
                            <a:cs typeface="Times New Roman" panose="02020603050405020304" pitchFamily="18" charset="0"/>
                          </a:rPr>
                          <m:t>𝑖</m:t>
                        </m:r>
                        <m:r>
                          <a:rPr lang="en-US" sz="2400" i="1">
                            <a:effectLst/>
                            <a:latin typeface="Cambria Math" panose="02040503050406030204" pitchFamily="18" charset="0"/>
                            <a:ea typeface="MS Mincho" panose="02020609040205080304" pitchFamily="49" charset="-128"/>
                            <a:cs typeface="Times New Roman" panose="02020603050405020304" pitchFamily="18" charset="0"/>
                          </a:rPr>
                          <m:t>−1</m:t>
                        </m:r>
                      </m:sub>
                    </m:sSub>
                    <m:r>
                      <a:rPr lang="en-US" sz="2400" i="1">
                        <a:effectLst/>
                        <a:latin typeface="Cambria Math" panose="02040503050406030204" pitchFamily="18" charset="0"/>
                        <a:ea typeface="MS Mincho" panose="02020609040205080304" pitchFamily="49" charset="-128"/>
                        <a:cs typeface="Times New Roman" panose="02020603050405020304" pitchFamily="18" charset="0"/>
                      </a:rPr>
                      <m:t>(</m:t>
                    </m:r>
                    <m:r>
                      <a:rPr lang="en-US" sz="2400" i="1">
                        <a:effectLst/>
                        <a:latin typeface="Cambria Math" panose="02040503050406030204" pitchFamily="18" charset="0"/>
                        <a:ea typeface="MS Mincho" panose="02020609040205080304" pitchFamily="49" charset="-128"/>
                        <a:cs typeface="Times New Roman" panose="02020603050405020304" pitchFamily="18" charset="0"/>
                      </a:rPr>
                      <m:t>𝑥</m:t>
                    </m:r>
                    <m:r>
                      <a:rPr lang="en-US" sz="2400" i="1">
                        <a:effectLst/>
                        <a:latin typeface="Cambria Math" panose="02040503050406030204" pitchFamily="18" charset="0"/>
                        <a:ea typeface="MS Mincho" panose="02020609040205080304" pitchFamily="49" charset="-128"/>
                        <a:cs typeface="Times New Roman" panose="02020603050405020304" pitchFamily="18" charset="0"/>
                      </a:rPr>
                      <m:t>)</m:t>
                    </m:r>
                  </m:oMath>
                </a14:m>
                <a:r>
                  <a:rPr lang="en-US" sz="1800" dirty="0">
                    <a:effectLst/>
                    <a:latin typeface="+mj-lt"/>
                    <a:ea typeface="MS Mincho" panose="02020609040205080304" pitchFamily="49" charset="-128"/>
                  </a:rPr>
                  <a:t>	</a:t>
                </a:r>
              </a:p>
              <a:p>
                <a:pPr marL="0" indent="0" algn="ctr">
                  <a:buNone/>
                </a:pPr>
                <a:endParaRPr lang="en-GB" dirty="0">
                  <a:latin typeface="+mj-lt"/>
                </a:endParaRPr>
              </a:p>
              <a:p>
                <a:r>
                  <a:rPr lang="en-GB" b="1" dirty="0">
                    <a:latin typeface="+mj-lt"/>
                  </a:rPr>
                  <a:t>The (gross) distance headway (</a:t>
                </a:r>
                <a14:m>
                  <m:oMath xmlns:m="http://schemas.openxmlformats.org/officeDocument/2006/math">
                    <m:r>
                      <a:rPr lang="en-GB" b="0" i="1" dirty="0" smtClean="0">
                        <a:latin typeface="Cambria Math" panose="02040503050406030204" pitchFamily="18" charset="0"/>
                      </a:rPr>
                      <m:t>𝑠</m:t>
                    </m:r>
                  </m:oMath>
                </a14:m>
                <a:r>
                  <a:rPr lang="en-GB" b="1" dirty="0">
                    <a:latin typeface="+mj-lt"/>
                  </a:rPr>
                  <a:t>)</a:t>
                </a:r>
              </a:p>
              <a:p>
                <a:pPr marL="0" indent="0">
                  <a:buNone/>
                </a:pPr>
                <a:r>
                  <a:rPr lang="en-GB" dirty="0">
                    <a:latin typeface="+mj-lt"/>
                  </a:rPr>
                  <a:t>This describes the instantaneous distance between the rear bumper of the leader and the rear bumper of the follower at time instant </a:t>
                </a:r>
                <a14:m>
                  <m:oMath xmlns:m="http://schemas.openxmlformats.org/officeDocument/2006/math">
                    <m:r>
                      <a:rPr lang="en-GB" i="1" dirty="0" smtClean="0">
                        <a:latin typeface="Cambria Math" panose="02040503050406030204" pitchFamily="18" charset="0"/>
                      </a:rPr>
                      <m:t>𝑡</m:t>
                    </m:r>
                  </m:oMath>
                </a14:m>
                <a:endParaRPr lang="en-GB" dirty="0">
                  <a:latin typeface="+mj-lt"/>
                </a:endParaRPr>
              </a:p>
              <a:p>
                <a:pPr marL="0" indent="0">
                  <a:buNone/>
                </a:pPr>
                <a14:m>
                  <m:oMathPara xmlns:m="http://schemas.openxmlformats.org/officeDocument/2006/math">
                    <m:oMathParaPr>
                      <m:jc m:val="centerGroup"/>
                    </m:oMathParaPr>
                    <m:oMath xmlns:m="http://schemas.openxmlformats.org/officeDocument/2006/math">
                      <m:sSub>
                        <m:sSubPr>
                          <m:ctrlPr>
                            <a:rPr lang="en-GB" sz="2400" i="1">
                              <a:effectLst/>
                              <a:latin typeface="Cambria Math" panose="02040503050406030204" pitchFamily="18" charset="0"/>
                            </a:rPr>
                          </m:ctrlPr>
                        </m:sSubPr>
                        <m:e>
                          <m:r>
                            <a:rPr lang="en-US" sz="2400" i="1">
                              <a:effectLst/>
                              <a:latin typeface="Cambria Math" panose="02040503050406030204" pitchFamily="18" charset="0"/>
                              <a:ea typeface="MS Mincho" panose="02020609040205080304" pitchFamily="49" charset="-128"/>
                              <a:cs typeface="Times New Roman" panose="02020603050405020304" pitchFamily="18" charset="0"/>
                            </a:rPr>
                            <m:t>𝑠</m:t>
                          </m:r>
                        </m:e>
                        <m:sub>
                          <m:r>
                            <a:rPr lang="en-US" sz="2400" i="1">
                              <a:effectLst/>
                              <a:latin typeface="Cambria Math" panose="02040503050406030204" pitchFamily="18" charset="0"/>
                              <a:ea typeface="MS Mincho" panose="02020609040205080304" pitchFamily="49" charset="-128"/>
                              <a:cs typeface="Times New Roman" panose="02020603050405020304" pitchFamily="18" charset="0"/>
                            </a:rPr>
                            <m:t>𝑖</m:t>
                          </m:r>
                        </m:sub>
                      </m:sSub>
                      <m:r>
                        <a:rPr lang="en-US" sz="2400" i="1">
                          <a:effectLst/>
                          <a:latin typeface="Cambria Math" panose="02040503050406030204" pitchFamily="18" charset="0"/>
                          <a:ea typeface="MS Mincho" panose="02020609040205080304" pitchFamily="49" charset="-128"/>
                          <a:cs typeface="Times New Roman" panose="02020603050405020304" pitchFamily="18" charset="0"/>
                        </a:rPr>
                        <m:t>(</m:t>
                      </m:r>
                      <m:r>
                        <a:rPr lang="en-US" sz="2400" i="1">
                          <a:effectLst/>
                          <a:latin typeface="Cambria Math" panose="02040503050406030204" pitchFamily="18" charset="0"/>
                          <a:ea typeface="MS Mincho" panose="02020609040205080304" pitchFamily="49" charset="-128"/>
                          <a:cs typeface="Times New Roman" panose="02020603050405020304" pitchFamily="18" charset="0"/>
                        </a:rPr>
                        <m:t>𝑡</m:t>
                      </m:r>
                      <m:r>
                        <a:rPr lang="en-US" sz="2400" i="1">
                          <a:effectLst/>
                          <a:latin typeface="Cambria Math" panose="02040503050406030204" pitchFamily="18" charset="0"/>
                          <a:ea typeface="MS Mincho" panose="02020609040205080304" pitchFamily="49" charset="-128"/>
                          <a:cs typeface="Times New Roman" panose="02020603050405020304" pitchFamily="18" charset="0"/>
                        </a:rPr>
                        <m:t>)=</m:t>
                      </m:r>
                      <m:sSub>
                        <m:sSubPr>
                          <m:ctrlPr>
                            <a:rPr lang="en-GB" sz="2400" i="1">
                              <a:effectLst/>
                              <a:latin typeface="Cambria Math" panose="02040503050406030204" pitchFamily="18" charset="0"/>
                            </a:rPr>
                          </m:ctrlPr>
                        </m:sSubPr>
                        <m:e>
                          <m:r>
                            <a:rPr lang="en-US" sz="2400" i="1">
                              <a:effectLst/>
                              <a:latin typeface="Cambria Math" panose="02040503050406030204" pitchFamily="18" charset="0"/>
                              <a:ea typeface="MS Mincho" panose="02020609040205080304" pitchFamily="49" charset="-128"/>
                              <a:cs typeface="Times New Roman" panose="02020603050405020304" pitchFamily="18" charset="0"/>
                            </a:rPr>
                            <m:t>𝑥</m:t>
                          </m:r>
                        </m:e>
                        <m:sub>
                          <m:r>
                            <a:rPr lang="en-US" sz="2400" i="1">
                              <a:effectLst/>
                              <a:latin typeface="Cambria Math" panose="02040503050406030204" pitchFamily="18" charset="0"/>
                              <a:ea typeface="MS Mincho" panose="02020609040205080304" pitchFamily="49" charset="-128"/>
                              <a:cs typeface="Times New Roman" panose="02020603050405020304" pitchFamily="18" charset="0"/>
                            </a:rPr>
                            <m:t>𝑖</m:t>
                          </m:r>
                          <m:r>
                            <a:rPr lang="en-GB" sz="2400" b="0" i="1" smtClean="0">
                              <a:effectLst/>
                              <a:latin typeface="Cambria Math" panose="02040503050406030204" pitchFamily="18" charset="0"/>
                              <a:ea typeface="MS Mincho" panose="02020609040205080304" pitchFamily="49" charset="-128"/>
                              <a:cs typeface="Times New Roman" panose="02020603050405020304" pitchFamily="18" charset="0"/>
                            </a:rPr>
                            <m:t>−1</m:t>
                          </m:r>
                        </m:sub>
                      </m:sSub>
                      <m:r>
                        <a:rPr lang="en-US" sz="2400" i="1">
                          <a:effectLst/>
                          <a:latin typeface="Cambria Math" panose="02040503050406030204" pitchFamily="18" charset="0"/>
                          <a:ea typeface="MS Mincho" panose="02020609040205080304" pitchFamily="49" charset="-128"/>
                          <a:cs typeface="Times New Roman" panose="02020603050405020304" pitchFamily="18" charset="0"/>
                        </a:rPr>
                        <m:t>(</m:t>
                      </m:r>
                      <m:r>
                        <a:rPr lang="en-US" sz="2400" i="1">
                          <a:effectLst/>
                          <a:latin typeface="Cambria Math" panose="02040503050406030204" pitchFamily="18" charset="0"/>
                          <a:ea typeface="MS Mincho" panose="02020609040205080304" pitchFamily="49" charset="-128"/>
                          <a:cs typeface="Times New Roman" panose="02020603050405020304" pitchFamily="18" charset="0"/>
                        </a:rPr>
                        <m:t>𝑡</m:t>
                      </m:r>
                      <m:r>
                        <a:rPr lang="en-US" sz="2400" i="1">
                          <a:effectLst/>
                          <a:latin typeface="Cambria Math" panose="02040503050406030204" pitchFamily="18" charset="0"/>
                          <a:ea typeface="MS Mincho" panose="02020609040205080304" pitchFamily="49" charset="-128"/>
                          <a:cs typeface="Times New Roman" panose="02020603050405020304" pitchFamily="18" charset="0"/>
                        </a:rPr>
                        <m:t>)−</m:t>
                      </m:r>
                      <m:sSub>
                        <m:sSubPr>
                          <m:ctrlPr>
                            <a:rPr lang="en-GB" sz="2400" i="1">
                              <a:effectLst/>
                              <a:latin typeface="Cambria Math" panose="02040503050406030204" pitchFamily="18" charset="0"/>
                            </a:rPr>
                          </m:ctrlPr>
                        </m:sSubPr>
                        <m:e>
                          <m:r>
                            <a:rPr lang="en-US" sz="2400" i="1">
                              <a:effectLst/>
                              <a:latin typeface="Cambria Math" panose="02040503050406030204" pitchFamily="18" charset="0"/>
                              <a:ea typeface="MS Mincho" panose="02020609040205080304" pitchFamily="49" charset="-128"/>
                              <a:cs typeface="Times New Roman" panose="02020603050405020304" pitchFamily="18" charset="0"/>
                            </a:rPr>
                            <m:t>𝑥</m:t>
                          </m:r>
                        </m:e>
                        <m:sub>
                          <m:r>
                            <a:rPr lang="en-US" sz="2400" i="1">
                              <a:effectLst/>
                              <a:latin typeface="Cambria Math" panose="02040503050406030204" pitchFamily="18" charset="0"/>
                              <a:ea typeface="MS Mincho" panose="02020609040205080304" pitchFamily="49" charset="-128"/>
                              <a:cs typeface="Times New Roman" panose="02020603050405020304" pitchFamily="18" charset="0"/>
                            </a:rPr>
                            <m:t>𝑖</m:t>
                          </m:r>
                        </m:sub>
                      </m:sSub>
                      <m:r>
                        <a:rPr lang="en-US" sz="2400" i="1">
                          <a:effectLst/>
                          <a:latin typeface="Cambria Math" panose="02040503050406030204" pitchFamily="18" charset="0"/>
                          <a:ea typeface="MS Mincho" panose="02020609040205080304" pitchFamily="49" charset="-128"/>
                          <a:cs typeface="Times New Roman" panose="02020603050405020304" pitchFamily="18" charset="0"/>
                        </a:rPr>
                        <m:t>(</m:t>
                      </m:r>
                      <m:r>
                        <a:rPr lang="en-US" sz="2400" i="1">
                          <a:effectLst/>
                          <a:latin typeface="Cambria Math" panose="02040503050406030204" pitchFamily="18" charset="0"/>
                          <a:ea typeface="MS Mincho" panose="02020609040205080304" pitchFamily="49" charset="-128"/>
                          <a:cs typeface="Times New Roman" panose="02020603050405020304" pitchFamily="18" charset="0"/>
                        </a:rPr>
                        <m:t>𝑡</m:t>
                      </m:r>
                      <m:r>
                        <a:rPr lang="en-US" sz="2400" i="1">
                          <a:effectLst/>
                          <a:latin typeface="Cambria Math" panose="02040503050406030204" pitchFamily="18" charset="0"/>
                          <a:ea typeface="MS Mincho" panose="02020609040205080304" pitchFamily="49" charset="-128"/>
                          <a:cs typeface="Times New Roman" panose="02020603050405020304" pitchFamily="18" charset="0"/>
                        </a:rPr>
                        <m:t>)</m:t>
                      </m:r>
                    </m:oMath>
                  </m:oMathPara>
                </a14:m>
                <a:endParaRPr lang="en-GB" sz="2400" dirty="0">
                  <a:latin typeface="+mj-lt"/>
                </a:endParaRPr>
              </a:p>
            </p:txBody>
          </p:sp>
        </mc:Choice>
        <mc:Fallback xmlns="">
          <p:sp>
            <p:nvSpPr>
              <p:cNvPr id="3" name="Tijdelijke aanduiding voor inhoud 2">
                <a:extLst>
                  <a:ext uri="{FF2B5EF4-FFF2-40B4-BE49-F238E27FC236}">
                    <a16:creationId xmlns:a16="http://schemas.microsoft.com/office/drawing/2014/main" id="{4ADA350E-9F89-8EB0-1A8A-680B4EBF235B}"/>
                  </a:ext>
                </a:extLst>
              </p:cNvPr>
              <p:cNvSpPr>
                <a:spLocks noGrp="1" noRot="1" noChangeAspect="1" noMove="1" noResize="1" noEditPoints="1" noAdjustHandles="1" noChangeArrowheads="1" noChangeShapeType="1" noTextEdit="1"/>
              </p:cNvSpPr>
              <p:nvPr>
                <p:ph idx="1"/>
              </p:nvPr>
            </p:nvSpPr>
            <p:spPr>
              <a:xfrm>
                <a:off x="838200" y="1825625"/>
                <a:ext cx="10515600" cy="4794250"/>
              </a:xfrm>
              <a:blipFill>
                <a:blip r:embed="rId2"/>
                <a:stretch>
                  <a:fillRect l="-1043" t="-3177" r="-696"/>
                </a:stretch>
              </a:blipFill>
            </p:spPr>
            <p:txBody>
              <a:bodyPr/>
              <a:lstStyle/>
              <a:p>
                <a:r>
                  <a:rPr lang="nl-NL">
                    <a:noFill/>
                  </a:rPr>
                  <a:t> </a:t>
                </a:r>
              </a:p>
            </p:txBody>
          </p:sp>
        </mc:Fallback>
      </mc:AlternateContent>
      <p:sp>
        <p:nvSpPr>
          <p:cNvPr id="4" name="Tekstvak 3">
            <a:extLst>
              <a:ext uri="{FF2B5EF4-FFF2-40B4-BE49-F238E27FC236}">
                <a16:creationId xmlns:a16="http://schemas.microsoft.com/office/drawing/2014/main" id="{78972568-77BF-C2DE-2C12-2CD456DF876E}"/>
              </a:ext>
            </a:extLst>
          </p:cNvPr>
          <p:cNvSpPr txBox="1"/>
          <p:nvPr/>
        </p:nvSpPr>
        <p:spPr>
          <a:xfrm>
            <a:off x="10687050" y="4381500"/>
            <a:ext cx="666750" cy="369332"/>
          </a:xfrm>
          <a:prstGeom prst="rect">
            <a:avLst/>
          </a:prstGeom>
          <a:noFill/>
        </p:spPr>
        <p:txBody>
          <a:bodyPr wrap="square" rtlCol="0">
            <a:spAutoFit/>
          </a:bodyPr>
          <a:lstStyle/>
          <a:p>
            <a:r>
              <a:rPr lang="en-GB" dirty="0">
                <a:latin typeface="+mj-lt"/>
              </a:rPr>
              <a:t>(1)</a:t>
            </a:r>
          </a:p>
        </p:txBody>
      </p:sp>
      <p:sp>
        <p:nvSpPr>
          <p:cNvPr id="5" name="Tekstvak 4">
            <a:extLst>
              <a:ext uri="{FF2B5EF4-FFF2-40B4-BE49-F238E27FC236}">
                <a16:creationId xmlns:a16="http://schemas.microsoft.com/office/drawing/2014/main" id="{24CDA4F1-C984-B21C-650E-4E9ABF2F4CD0}"/>
              </a:ext>
            </a:extLst>
          </p:cNvPr>
          <p:cNvSpPr txBox="1"/>
          <p:nvPr/>
        </p:nvSpPr>
        <p:spPr>
          <a:xfrm>
            <a:off x="10687050" y="6123543"/>
            <a:ext cx="666750" cy="369332"/>
          </a:xfrm>
          <a:prstGeom prst="rect">
            <a:avLst/>
          </a:prstGeom>
          <a:noFill/>
        </p:spPr>
        <p:txBody>
          <a:bodyPr wrap="square" rtlCol="0">
            <a:spAutoFit/>
          </a:bodyPr>
          <a:lstStyle/>
          <a:p>
            <a:r>
              <a:rPr lang="en-GB" dirty="0">
                <a:latin typeface="+mj-lt"/>
              </a:rPr>
              <a:t>(2)</a:t>
            </a:r>
          </a:p>
        </p:txBody>
      </p:sp>
    </p:spTree>
    <p:extLst>
      <p:ext uri="{BB962C8B-B14F-4D97-AF65-F5344CB8AC3E}">
        <p14:creationId xmlns:p14="http://schemas.microsoft.com/office/powerpoint/2010/main" val="600600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2">
            <a:extLst>
              <a:ext uri="{FF2B5EF4-FFF2-40B4-BE49-F238E27FC236}">
                <a16:creationId xmlns:a16="http://schemas.microsoft.com/office/drawing/2014/main" id="{14791023-B84E-B8A7-78E0-D8F79780696B}"/>
              </a:ext>
            </a:extLst>
          </p:cNvPr>
          <p:cNvSpPr>
            <a:spLocks noGrp="1"/>
          </p:cNvSpPr>
          <p:nvPr>
            <p:ph idx="1"/>
          </p:nvPr>
        </p:nvSpPr>
        <p:spPr>
          <a:xfrm>
            <a:off x="838200" y="1825625"/>
            <a:ext cx="10515600" cy="4351338"/>
          </a:xfrm>
        </p:spPr>
        <p:txBody>
          <a:bodyPr>
            <a:normAutofit lnSpcReduction="10000"/>
          </a:bodyPr>
          <a:lstStyle/>
          <a:p>
            <a:pPr>
              <a:buFontTx/>
              <a:buChar char="-"/>
            </a:pPr>
            <a:r>
              <a:rPr lang="en-GB" dirty="0">
                <a:latin typeface="+mj-lt"/>
              </a:rPr>
              <a:t>Vehicle trajectories and microscopic flow variables</a:t>
            </a:r>
          </a:p>
          <a:p>
            <a:pPr>
              <a:buFontTx/>
              <a:buChar char="-"/>
            </a:pPr>
            <a:r>
              <a:rPr lang="en-GB" dirty="0">
                <a:latin typeface="+mj-lt"/>
              </a:rPr>
              <a:t>Macroscopic flow variables</a:t>
            </a:r>
          </a:p>
          <a:p>
            <a:pPr>
              <a:buFontTx/>
              <a:buChar char="-"/>
            </a:pPr>
            <a:r>
              <a:rPr lang="en-GB" dirty="0">
                <a:latin typeface="+mj-lt"/>
              </a:rPr>
              <a:t>Microscopic and macroscopic flow characteristics</a:t>
            </a:r>
          </a:p>
          <a:p>
            <a:pPr>
              <a:buFontTx/>
              <a:buChar char="-"/>
            </a:pPr>
            <a:r>
              <a:rPr lang="en-GB" dirty="0">
                <a:latin typeface="+mj-lt"/>
              </a:rPr>
              <a:t>Developments for the future: connected and automated vehicles</a:t>
            </a:r>
          </a:p>
          <a:p>
            <a:pPr>
              <a:buFontTx/>
              <a:buChar char="-"/>
            </a:pPr>
            <a:r>
              <a:rPr lang="en-GB" dirty="0">
                <a:latin typeface="+mj-lt"/>
              </a:rPr>
              <a:t>Traffic flow dynamics and self-organisation</a:t>
            </a:r>
          </a:p>
          <a:p>
            <a:pPr>
              <a:buFontTx/>
              <a:buChar char="-"/>
            </a:pPr>
            <a:r>
              <a:rPr lang="en-GB" dirty="0">
                <a:latin typeface="+mj-lt"/>
              </a:rPr>
              <a:t>Multi-lane traffic flow facilities (motorways)</a:t>
            </a:r>
          </a:p>
          <a:p>
            <a:pPr>
              <a:buFontTx/>
              <a:buChar char="-"/>
            </a:pPr>
            <a:r>
              <a:rPr lang="en-GB" dirty="0">
                <a:latin typeface="+mj-lt"/>
              </a:rPr>
              <a:t>Microscopic and macroscopic traffic flow models</a:t>
            </a:r>
          </a:p>
          <a:p>
            <a:pPr>
              <a:buFontTx/>
              <a:buChar char="-"/>
            </a:pPr>
            <a:r>
              <a:rPr lang="en-GB" dirty="0">
                <a:latin typeface="+mj-lt"/>
              </a:rPr>
              <a:t>Network dynamics</a:t>
            </a:r>
          </a:p>
          <a:p>
            <a:pPr>
              <a:buFontTx/>
              <a:buChar char="-"/>
            </a:pPr>
            <a:r>
              <a:rPr lang="en-GB" dirty="0">
                <a:latin typeface="+mj-lt"/>
              </a:rPr>
              <a:t>Bicycle traffic</a:t>
            </a:r>
          </a:p>
          <a:p>
            <a:pPr marL="0" indent="0">
              <a:buNone/>
            </a:pPr>
            <a:endParaRPr lang="en-GB" dirty="0"/>
          </a:p>
          <a:p>
            <a:pPr>
              <a:buFontTx/>
              <a:buChar char="-"/>
            </a:pPr>
            <a:endParaRPr lang="en-GB" dirty="0"/>
          </a:p>
          <a:p>
            <a:pPr>
              <a:buFontTx/>
              <a:buChar char="-"/>
            </a:pPr>
            <a:endParaRPr lang="en-GB" dirty="0"/>
          </a:p>
        </p:txBody>
      </p:sp>
      <p:sp>
        <p:nvSpPr>
          <p:cNvPr id="2" name="Titel 1">
            <a:extLst>
              <a:ext uri="{FF2B5EF4-FFF2-40B4-BE49-F238E27FC236}">
                <a16:creationId xmlns:a16="http://schemas.microsoft.com/office/drawing/2014/main" id="{90394978-597E-FB0D-71A9-131FE00BACFB}"/>
              </a:ext>
            </a:extLst>
          </p:cNvPr>
          <p:cNvSpPr>
            <a:spLocks noGrp="1"/>
          </p:cNvSpPr>
          <p:nvPr>
            <p:ph type="title"/>
          </p:nvPr>
        </p:nvSpPr>
        <p:spPr/>
        <p:txBody>
          <a:bodyPr/>
          <a:lstStyle/>
          <a:p>
            <a:r>
              <a:rPr lang="en-GB" dirty="0">
                <a:solidFill>
                  <a:srgbClr val="00B0F0"/>
                </a:solidFill>
              </a:rPr>
              <a:t>Overview chapter</a:t>
            </a:r>
          </a:p>
        </p:txBody>
      </p:sp>
      <p:sp>
        <p:nvSpPr>
          <p:cNvPr id="4" name="Rechthoek 3">
            <a:extLst>
              <a:ext uri="{FF2B5EF4-FFF2-40B4-BE49-F238E27FC236}">
                <a16:creationId xmlns:a16="http://schemas.microsoft.com/office/drawing/2014/main" id="{F682B98A-80E1-B207-8C7F-1EF66C272C40}"/>
              </a:ext>
            </a:extLst>
          </p:cNvPr>
          <p:cNvSpPr/>
          <p:nvPr/>
        </p:nvSpPr>
        <p:spPr>
          <a:xfrm>
            <a:off x="838200" y="2272551"/>
            <a:ext cx="8585718" cy="4618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5527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D3B73B-D134-0FD4-3704-AC47B278F823}"/>
              </a:ext>
            </a:extLst>
          </p:cNvPr>
          <p:cNvSpPr>
            <a:spLocks noGrp="1"/>
          </p:cNvSpPr>
          <p:nvPr>
            <p:ph type="title"/>
          </p:nvPr>
        </p:nvSpPr>
        <p:spPr>
          <a:xfrm>
            <a:off x="838200" y="365125"/>
            <a:ext cx="10731760" cy="1325563"/>
          </a:xfrm>
        </p:spPr>
        <p:txBody>
          <a:bodyPr>
            <a:normAutofit/>
          </a:bodyPr>
          <a:lstStyle/>
          <a:p>
            <a:r>
              <a:rPr lang="en-GB" sz="4000" dirty="0">
                <a:solidFill>
                  <a:srgbClr val="00B0F0"/>
                </a:solidFill>
              </a:rPr>
              <a:t>Traditional definitions of flow, density and speed</a:t>
            </a:r>
          </a:p>
        </p:txBody>
      </p:sp>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E47A27F2-F16F-250E-3369-928066AAD4B7}"/>
                  </a:ext>
                </a:extLst>
              </p:cNvPr>
              <p:cNvSpPr>
                <a:spLocks noGrp="1"/>
              </p:cNvSpPr>
              <p:nvPr>
                <p:ph idx="1"/>
              </p:nvPr>
            </p:nvSpPr>
            <p:spPr>
              <a:xfrm>
                <a:off x="838200" y="1581150"/>
                <a:ext cx="10515600" cy="5048249"/>
              </a:xfrm>
            </p:spPr>
            <p:txBody>
              <a:bodyPr>
                <a:normAutofit fontScale="92500" lnSpcReduction="10000"/>
              </a:bodyPr>
              <a:lstStyle/>
              <a:p>
                <a:pPr marL="0" indent="0">
                  <a:buNone/>
                </a:pPr>
                <a:r>
                  <a:rPr lang="en-GB" sz="2400" dirty="0">
                    <a:latin typeface="+mj-lt"/>
                  </a:rPr>
                  <a:t>Macroscopic flow variables, such as flow, density, speed and speed variance, reflect the average state of the traffic flow in contrast to the microscopic traffic flow variables which focus on individual drivers</a:t>
                </a:r>
                <a:br>
                  <a:rPr lang="en-GB" sz="2400" dirty="0">
                    <a:latin typeface="+mj-lt"/>
                  </a:rPr>
                </a:br>
                <a:endParaRPr lang="en-GB" sz="2400" dirty="0">
                  <a:latin typeface="+mj-lt"/>
                </a:endParaRPr>
              </a:p>
              <a:p>
                <a:r>
                  <a:rPr lang="en-GB" sz="2400" b="1" dirty="0">
                    <a:latin typeface="+mj-lt"/>
                  </a:rPr>
                  <a:t>Flow (</a:t>
                </a:r>
                <a14:m>
                  <m:oMath xmlns:m="http://schemas.openxmlformats.org/officeDocument/2006/math">
                    <m:r>
                      <a:rPr lang="en-GB" sz="2400" b="0" i="1" dirty="0" smtClean="0">
                        <a:latin typeface="Cambria Math" panose="02040503050406030204" pitchFamily="18" charset="0"/>
                      </a:rPr>
                      <m:t>𝑞</m:t>
                    </m:r>
                  </m:oMath>
                </a14:m>
                <a:r>
                  <a:rPr lang="en-GB" sz="2400" b="1" dirty="0">
                    <a:latin typeface="+mj-lt"/>
                  </a:rPr>
                  <a:t>) </a:t>
                </a:r>
                <a:r>
                  <a:rPr lang="en-GB" sz="2400" dirty="0">
                    <a:latin typeface="+mj-lt"/>
                  </a:rPr>
                  <a:t>represents the average number of vehicles (</a:t>
                </a:r>
                <a14:m>
                  <m:oMath xmlns:m="http://schemas.openxmlformats.org/officeDocument/2006/math">
                    <m:r>
                      <a:rPr lang="en-GB" sz="2400" i="1" dirty="0" smtClean="0">
                        <a:latin typeface="Cambria Math" panose="02040503050406030204" pitchFamily="18" charset="0"/>
                      </a:rPr>
                      <m:t>𝑛</m:t>
                    </m:r>
                  </m:oMath>
                </a14:m>
                <a:r>
                  <a:rPr lang="en-GB" sz="2400" dirty="0">
                    <a:latin typeface="+mj-lt"/>
                  </a:rPr>
                  <a:t>) that passes a cross-section during a unit of time (</a:t>
                </a:r>
                <a14:m>
                  <m:oMath xmlns:m="http://schemas.openxmlformats.org/officeDocument/2006/math">
                    <m:r>
                      <a:rPr lang="en-GB" sz="2400" i="1" dirty="0" smtClean="0">
                        <a:latin typeface="Cambria Math" panose="02040503050406030204" pitchFamily="18" charset="0"/>
                      </a:rPr>
                      <m:t>𝑇</m:t>
                    </m:r>
                  </m:oMath>
                </a14:m>
                <a:r>
                  <a:rPr lang="en-GB" sz="2400" dirty="0">
                    <a:latin typeface="+mj-lt"/>
                  </a:rPr>
                  <a:t>). Equivalently, it is the inverse of the mean time headway </a:t>
                </a:r>
                <a14:m>
                  <m:oMath xmlns:m="http://schemas.openxmlformats.org/officeDocument/2006/math">
                    <m:acc>
                      <m:accPr>
                        <m:chr m:val="̅"/>
                        <m:ctrlPr>
                          <a:rPr lang="en-GB" sz="2400" b="0" i="1" smtClean="0">
                            <a:latin typeface="Cambria Math" panose="02040503050406030204" pitchFamily="18" charset="0"/>
                          </a:rPr>
                        </m:ctrlPr>
                      </m:accPr>
                      <m:e>
                        <m:r>
                          <a:rPr lang="en-GB" sz="2400" b="0" i="1" smtClean="0">
                            <a:latin typeface="Cambria Math" panose="02040503050406030204" pitchFamily="18" charset="0"/>
                          </a:rPr>
                          <m:t>h</m:t>
                        </m:r>
                      </m:e>
                    </m:acc>
                  </m:oMath>
                </a14:m>
                <a:r>
                  <a:rPr lang="en-GB" sz="2400" dirty="0">
                    <a:latin typeface="+mj-lt"/>
                  </a:rPr>
                  <a:t>:</a:t>
                </a:r>
              </a:p>
              <a:p>
                <a:pPr marL="0" indent="0">
                  <a:buNone/>
                </a:pPr>
                <a14:m>
                  <m:oMathPara xmlns:m="http://schemas.openxmlformats.org/officeDocument/2006/math">
                    <m:oMathParaPr>
                      <m:jc m:val="centerGroup"/>
                    </m:oMathParaPr>
                    <m:oMath xmlns:m="http://schemas.openxmlformats.org/officeDocument/2006/math">
                      <m:r>
                        <a:rPr lang="en-US" sz="2200" i="1" smtClean="0">
                          <a:effectLst/>
                          <a:latin typeface="Cambria Math" panose="02040503050406030204" pitchFamily="18" charset="0"/>
                          <a:ea typeface="MS Mincho" panose="02020609040205080304" pitchFamily="49" charset="-128"/>
                          <a:cs typeface="Times New Roman" panose="02020603050405020304" pitchFamily="18" charset="0"/>
                        </a:rPr>
                        <m:t>𝑞</m:t>
                      </m:r>
                      <m:r>
                        <a:rPr lang="en-US" sz="2200" i="1" smtClean="0">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GB" sz="2200" i="1">
                              <a:effectLst/>
                              <a:latin typeface="Cambria Math" panose="02040503050406030204" pitchFamily="18" charset="0"/>
                              <a:ea typeface="MS Mincho" panose="02020609040205080304" pitchFamily="49" charset="-128"/>
                              <a:cs typeface="Times New Roman" panose="02020603050405020304" pitchFamily="18" charset="0"/>
                            </a:rPr>
                          </m:ctrlPr>
                        </m:fPr>
                        <m:num>
                          <m:r>
                            <a:rPr lang="en-US" sz="2200" i="1">
                              <a:effectLst/>
                              <a:latin typeface="Cambria Math" panose="02040503050406030204" pitchFamily="18" charset="0"/>
                              <a:ea typeface="MS Mincho" panose="02020609040205080304" pitchFamily="49" charset="-128"/>
                              <a:cs typeface="Times New Roman" panose="02020603050405020304" pitchFamily="18" charset="0"/>
                            </a:rPr>
                            <m:t>𝑛</m:t>
                          </m:r>
                        </m:num>
                        <m:den>
                          <m:r>
                            <a:rPr lang="en-US" sz="2200" i="1">
                              <a:effectLst/>
                              <a:latin typeface="Cambria Math" panose="02040503050406030204" pitchFamily="18" charset="0"/>
                              <a:ea typeface="MS Mincho" panose="02020609040205080304" pitchFamily="49" charset="-128"/>
                              <a:cs typeface="Times New Roman" panose="02020603050405020304" pitchFamily="18" charset="0"/>
                            </a:rPr>
                            <m:t>𝑇</m:t>
                          </m:r>
                        </m:den>
                      </m:f>
                      <m:r>
                        <a:rPr lang="en-US" sz="2200" i="1">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GB" sz="2200" i="1">
                              <a:effectLst/>
                              <a:latin typeface="Cambria Math" panose="02040503050406030204" pitchFamily="18" charset="0"/>
                              <a:ea typeface="MS Mincho" panose="02020609040205080304" pitchFamily="49" charset="-128"/>
                              <a:cs typeface="Times New Roman" panose="02020603050405020304" pitchFamily="18" charset="0"/>
                            </a:rPr>
                          </m:ctrlPr>
                        </m:fPr>
                        <m:num>
                          <m:r>
                            <a:rPr lang="en-US" sz="2200" i="1">
                              <a:effectLst/>
                              <a:latin typeface="Cambria Math" panose="02040503050406030204" pitchFamily="18" charset="0"/>
                              <a:ea typeface="MS Mincho" panose="02020609040205080304" pitchFamily="49" charset="-128"/>
                              <a:cs typeface="Times New Roman" panose="02020603050405020304" pitchFamily="18" charset="0"/>
                            </a:rPr>
                            <m:t>𝑛</m:t>
                          </m:r>
                        </m:num>
                        <m:den>
                          <m:nary>
                            <m:naryPr>
                              <m:chr m:val="∑"/>
                              <m:limLoc m:val="subSup"/>
                              <m:ctrlPr>
                                <a:rPr lang="en-GB" sz="2200" i="1">
                                  <a:effectLst/>
                                  <a:latin typeface="Cambria Math" panose="02040503050406030204" pitchFamily="18" charset="0"/>
                                  <a:ea typeface="MS Mincho" panose="02020609040205080304" pitchFamily="49" charset="-128"/>
                                  <a:cs typeface="Times New Roman" panose="02020603050405020304" pitchFamily="18" charset="0"/>
                                </a:rPr>
                              </m:ctrlPr>
                            </m:naryPr>
                            <m:sub>
                              <m:r>
                                <a:rPr lang="en-US" sz="2200" i="1">
                                  <a:effectLst/>
                                  <a:latin typeface="Cambria Math" panose="02040503050406030204" pitchFamily="18" charset="0"/>
                                  <a:ea typeface="MS Mincho" panose="02020609040205080304" pitchFamily="49" charset="-128"/>
                                  <a:cs typeface="Times New Roman" panose="02020603050405020304" pitchFamily="18" charset="0"/>
                                </a:rPr>
                                <m:t>𝑖</m:t>
                              </m:r>
                              <m:r>
                                <a:rPr lang="en-US" sz="2200" i="1">
                                  <a:effectLst/>
                                  <a:latin typeface="Cambria Math" panose="02040503050406030204" pitchFamily="18" charset="0"/>
                                  <a:ea typeface="MS Mincho" panose="02020609040205080304" pitchFamily="49" charset="-128"/>
                                  <a:cs typeface="Times New Roman" panose="02020603050405020304" pitchFamily="18" charset="0"/>
                                </a:rPr>
                                <m:t>=1</m:t>
                              </m:r>
                            </m:sub>
                            <m:sup>
                              <m:r>
                                <a:rPr lang="en-US" sz="2200" i="1">
                                  <a:effectLst/>
                                  <a:latin typeface="Cambria Math" panose="02040503050406030204" pitchFamily="18" charset="0"/>
                                  <a:ea typeface="MS Mincho" panose="02020609040205080304" pitchFamily="49" charset="-128"/>
                                  <a:cs typeface="Times New Roman" panose="02020603050405020304" pitchFamily="18" charset="0"/>
                                </a:rPr>
                                <m:t>𝑛</m:t>
                              </m:r>
                            </m:sup>
                            <m:e>
                              <m:sSub>
                                <m:sSubPr>
                                  <m:ctrlPr>
                                    <a:rPr lang="en-GB" sz="22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2200" i="1">
                                      <a:effectLst/>
                                      <a:latin typeface="Cambria Math" panose="02040503050406030204" pitchFamily="18" charset="0"/>
                                      <a:ea typeface="MS Mincho" panose="02020609040205080304" pitchFamily="49" charset="-128"/>
                                      <a:cs typeface="Times New Roman" panose="02020603050405020304" pitchFamily="18" charset="0"/>
                                    </a:rPr>
                                    <m:t>h</m:t>
                                  </m:r>
                                </m:e>
                                <m:sub>
                                  <m:r>
                                    <a:rPr lang="en-US" sz="2200" i="1">
                                      <a:effectLst/>
                                      <a:latin typeface="Cambria Math" panose="02040503050406030204" pitchFamily="18" charset="0"/>
                                      <a:ea typeface="MS Mincho" panose="02020609040205080304" pitchFamily="49" charset="-128"/>
                                      <a:cs typeface="Times New Roman" panose="02020603050405020304" pitchFamily="18" charset="0"/>
                                    </a:rPr>
                                    <m:t>𝑖</m:t>
                                  </m:r>
                                </m:sub>
                              </m:sSub>
                            </m:e>
                          </m:nary>
                        </m:den>
                      </m:f>
                      <m:r>
                        <a:rPr lang="en-US" sz="2200" i="1">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GB" sz="2200" i="1">
                              <a:effectLst/>
                              <a:latin typeface="Cambria Math" panose="02040503050406030204" pitchFamily="18" charset="0"/>
                              <a:ea typeface="MS Mincho" panose="02020609040205080304" pitchFamily="49" charset="-128"/>
                              <a:cs typeface="Times New Roman" panose="02020603050405020304" pitchFamily="18" charset="0"/>
                            </a:rPr>
                          </m:ctrlPr>
                        </m:fPr>
                        <m:num>
                          <m:r>
                            <a:rPr lang="en-US" sz="2200" i="1">
                              <a:effectLst/>
                              <a:latin typeface="Cambria Math" panose="02040503050406030204" pitchFamily="18" charset="0"/>
                              <a:ea typeface="MS Mincho" panose="02020609040205080304" pitchFamily="49" charset="-128"/>
                              <a:cs typeface="Times New Roman" panose="02020603050405020304" pitchFamily="18" charset="0"/>
                            </a:rPr>
                            <m:t>1</m:t>
                          </m:r>
                        </m:num>
                        <m:den>
                          <m:acc>
                            <m:accPr>
                              <m:chr m:val="̅"/>
                              <m:ctrlPr>
                                <a:rPr lang="en-GB" sz="2200" i="1">
                                  <a:effectLst/>
                                  <a:latin typeface="Cambria Math" panose="02040503050406030204" pitchFamily="18" charset="0"/>
                                  <a:ea typeface="MS Mincho" panose="02020609040205080304" pitchFamily="49" charset="-128"/>
                                  <a:cs typeface="Times New Roman" panose="02020603050405020304" pitchFamily="18" charset="0"/>
                                </a:rPr>
                              </m:ctrlPr>
                            </m:accPr>
                            <m:e>
                              <m:r>
                                <a:rPr lang="en-US" sz="2200" i="1">
                                  <a:effectLst/>
                                  <a:latin typeface="Cambria Math" panose="02040503050406030204" pitchFamily="18" charset="0"/>
                                  <a:ea typeface="MS Mincho" panose="02020609040205080304" pitchFamily="49" charset="-128"/>
                                  <a:cs typeface="Times New Roman" panose="02020603050405020304" pitchFamily="18" charset="0"/>
                                </a:rPr>
                                <m:t>h</m:t>
                              </m:r>
                            </m:e>
                          </m:acc>
                        </m:den>
                      </m:f>
                    </m:oMath>
                  </m:oMathPara>
                </a14:m>
                <a:endParaRPr lang="en-GB" sz="2200" dirty="0">
                  <a:effectLst/>
                  <a:latin typeface="+mj-lt"/>
                  <a:ea typeface="MS Mincho" panose="02020609040205080304" pitchFamily="49" charset="-128"/>
                  <a:cs typeface="Times New Roman" panose="02020603050405020304" pitchFamily="18" charset="0"/>
                </a:endParaRPr>
              </a:p>
              <a:p>
                <a:r>
                  <a:rPr lang="en-GB" sz="2400" b="1" dirty="0">
                    <a:latin typeface="+mj-lt"/>
                  </a:rPr>
                  <a:t>Density (</a:t>
                </a:r>
                <a14:m>
                  <m:oMath xmlns:m="http://schemas.openxmlformats.org/officeDocument/2006/math">
                    <m:r>
                      <a:rPr lang="en-GB" sz="2400" b="0" i="1" dirty="0" smtClean="0">
                        <a:latin typeface="Cambria Math" panose="02040503050406030204" pitchFamily="18" charset="0"/>
                      </a:rPr>
                      <m:t>𝑘</m:t>
                    </m:r>
                  </m:oMath>
                </a14:m>
                <a:r>
                  <a:rPr lang="en-GB" sz="2400" b="1" dirty="0">
                    <a:latin typeface="+mj-lt"/>
                  </a:rPr>
                  <a:t>) </a:t>
                </a:r>
                <a:r>
                  <a:rPr lang="en-GB" sz="2400" dirty="0">
                    <a:latin typeface="+mj-lt"/>
                  </a:rPr>
                  <a:t>represents the number of vehicles (</a:t>
                </a:r>
                <a14:m>
                  <m:oMath xmlns:m="http://schemas.openxmlformats.org/officeDocument/2006/math">
                    <m:r>
                      <a:rPr lang="en-GB" sz="2400" b="0" i="1" smtClean="0">
                        <a:latin typeface="Cambria Math" panose="02040503050406030204" pitchFamily="18" charset="0"/>
                      </a:rPr>
                      <m:t>𝑚</m:t>
                    </m:r>
                  </m:oMath>
                </a14:m>
                <a:r>
                  <a:rPr lang="en-GB" sz="2400" dirty="0">
                    <a:latin typeface="+mj-lt"/>
                  </a:rPr>
                  <a:t>) per distance unit (</a:t>
                </a:r>
                <a14:m>
                  <m:oMath xmlns:m="http://schemas.openxmlformats.org/officeDocument/2006/math">
                    <m:r>
                      <a:rPr lang="en-GB" sz="2400" b="0" i="1" smtClean="0">
                        <a:latin typeface="Cambria Math" panose="02040503050406030204" pitchFamily="18" charset="0"/>
                      </a:rPr>
                      <m:t>𝑋</m:t>
                    </m:r>
                  </m:oMath>
                </a14:m>
                <a:r>
                  <a:rPr lang="en-GB" sz="2400" dirty="0">
                    <a:latin typeface="+mj-lt"/>
                  </a:rPr>
                  <a:t>). Equivalently, it is the inverse of the mean distance headway </a:t>
                </a:r>
                <a14:m>
                  <m:oMath xmlns:m="http://schemas.openxmlformats.org/officeDocument/2006/math">
                    <m:acc>
                      <m:accPr>
                        <m:chr m:val="̅"/>
                        <m:ctrlPr>
                          <a:rPr lang="en-GB" sz="2400" i="1">
                            <a:latin typeface="Cambria Math" panose="02040503050406030204" pitchFamily="18" charset="0"/>
                          </a:rPr>
                        </m:ctrlPr>
                      </m:accPr>
                      <m:e>
                        <m:r>
                          <a:rPr lang="en-GB" sz="2400" b="0" i="1" smtClean="0">
                            <a:latin typeface="Cambria Math" panose="02040503050406030204" pitchFamily="18" charset="0"/>
                          </a:rPr>
                          <m:t>𝑠</m:t>
                        </m:r>
                      </m:e>
                    </m:acc>
                  </m:oMath>
                </a14:m>
                <a:r>
                  <a:rPr lang="en-GB" sz="2400" dirty="0">
                    <a:latin typeface="+mj-lt"/>
                  </a:rPr>
                  <a:t>:</a:t>
                </a:r>
              </a:p>
              <a:p>
                <a:pPr marL="0" indent="0">
                  <a:buNone/>
                </a:pPr>
                <a14:m>
                  <m:oMathPara xmlns:m="http://schemas.openxmlformats.org/officeDocument/2006/math">
                    <m:oMathParaPr>
                      <m:jc m:val="centerGroup"/>
                    </m:oMathParaPr>
                    <m:oMath xmlns:m="http://schemas.openxmlformats.org/officeDocument/2006/math">
                      <m:r>
                        <a:rPr lang="en-US" sz="2200" i="1" smtClean="0">
                          <a:effectLst/>
                          <a:latin typeface="Cambria Math" panose="02040503050406030204" pitchFamily="18" charset="0"/>
                          <a:ea typeface="MS Mincho" panose="02020609040205080304" pitchFamily="49" charset="-128"/>
                          <a:cs typeface="Times New Roman" panose="02020603050405020304" pitchFamily="18" charset="0"/>
                        </a:rPr>
                        <m:t>𝑘</m:t>
                      </m:r>
                      <m:r>
                        <a:rPr lang="en-US" sz="2200" i="1" smtClean="0">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GB" sz="2200" i="1">
                              <a:effectLst/>
                              <a:latin typeface="Cambria Math" panose="02040503050406030204" pitchFamily="18" charset="0"/>
                            </a:rPr>
                          </m:ctrlPr>
                        </m:fPr>
                        <m:num>
                          <m:r>
                            <a:rPr lang="en-US" sz="2200" i="1">
                              <a:effectLst/>
                              <a:latin typeface="Cambria Math" panose="02040503050406030204" pitchFamily="18" charset="0"/>
                              <a:ea typeface="MS Mincho" panose="02020609040205080304" pitchFamily="49" charset="-128"/>
                              <a:cs typeface="Times New Roman" panose="02020603050405020304" pitchFamily="18" charset="0"/>
                            </a:rPr>
                            <m:t>𝑚</m:t>
                          </m:r>
                        </m:num>
                        <m:den>
                          <m:r>
                            <a:rPr lang="en-US" sz="2200" i="1">
                              <a:effectLst/>
                              <a:latin typeface="Cambria Math" panose="02040503050406030204" pitchFamily="18" charset="0"/>
                              <a:ea typeface="MS Mincho" panose="02020609040205080304" pitchFamily="49" charset="-128"/>
                              <a:cs typeface="Times New Roman" panose="02020603050405020304" pitchFamily="18" charset="0"/>
                            </a:rPr>
                            <m:t>𝑋</m:t>
                          </m:r>
                        </m:den>
                      </m:f>
                      <m:r>
                        <a:rPr lang="en-US" sz="2200" i="1">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GB" sz="2200" i="1">
                              <a:effectLst/>
                              <a:latin typeface="Cambria Math" panose="02040503050406030204" pitchFamily="18" charset="0"/>
                            </a:rPr>
                          </m:ctrlPr>
                        </m:fPr>
                        <m:num>
                          <m:r>
                            <a:rPr lang="en-US" sz="2200" i="1">
                              <a:effectLst/>
                              <a:latin typeface="Cambria Math" panose="02040503050406030204" pitchFamily="18" charset="0"/>
                              <a:ea typeface="MS Mincho" panose="02020609040205080304" pitchFamily="49" charset="-128"/>
                              <a:cs typeface="Times New Roman" panose="02020603050405020304" pitchFamily="18" charset="0"/>
                            </a:rPr>
                            <m:t>𝑚</m:t>
                          </m:r>
                        </m:num>
                        <m:den>
                          <m:nary>
                            <m:naryPr>
                              <m:chr m:val="∑"/>
                              <m:limLoc m:val="subSup"/>
                              <m:ctrlPr>
                                <a:rPr lang="en-GB" sz="2200" i="1">
                                  <a:effectLst/>
                                  <a:latin typeface="Cambria Math" panose="02040503050406030204" pitchFamily="18" charset="0"/>
                                </a:rPr>
                              </m:ctrlPr>
                            </m:naryPr>
                            <m:sub>
                              <m:r>
                                <a:rPr lang="en-US" sz="2200" i="1">
                                  <a:effectLst/>
                                  <a:latin typeface="Cambria Math" panose="02040503050406030204" pitchFamily="18" charset="0"/>
                                  <a:ea typeface="MS Mincho" panose="02020609040205080304" pitchFamily="49" charset="-128"/>
                                  <a:cs typeface="Times New Roman" panose="02020603050405020304" pitchFamily="18" charset="0"/>
                                </a:rPr>
                                <m:t>𝑖</m:t>
                              </m:r>
                              <m:r>
                                <a:rPr lang="en-US" sz="2200" i="1">
                                  <a:effectLst/>
                                  <a:latin typeface="Cambria Math" panose="02040503050406030204" pitchFamily="18" charset="0"/>
                                  <a:ea typeface="MS Mincho" panose="02020609040205080304" pitchFamily="49" charset="-128"/>
                                  <a:cs typeface="Times New Roman" panose="02020603050405020304" pitchFamily="18" charset="0"/>
                                </a:rPr>
                                <m:t>=1</m:t>
                              </m:r>
                            </m:sub>
                            <m:sup>
                              <m:r>
                                <a:rPr lang="en-US" sz="2200" i="1">
                                  <a:effectLst/>
                                  <a:latin typeface="Cambria Math" panose="02040503050406030204" pitchFamily="18" charset="0"/>
                                  <a:ea typeface="MS Mincho" panose="02020609040205080304" pitchFamily="49" charset="-128"/>
                                  <a:cs typeface="Times New Roman" panose="02020603050405020304" pitchFamily="18" charset="0"/>
                                </a:rPr>
                                <m:t>𝑚</m:t>
                              </m:r>
                            </m:sup>
                            <m:e>
                              <m:sSub>
                                <m:sSubPr>
                                  <m:ctrlPr>
                                    <a:rPr lang="en-GB" sz="2200" i="1">
                                      <a:effectLst/>
                                      <a:latin typeface="Cambria Math" panose="02040503050406030204" pitchFamily="18" charset="0"/>
                                    </a:rPr>
                                  </m:ctrlPr>
                                </m:sSubPr>
                                <m:e>
                                  <m:r>
                                    <a:rPr lang="en-US" sz="2200" i="1">
                                      <a:effectLst/>
                                      <a:latin typeface="Cambria Math" panose="02040503050406030204" pitchFamily="18" charset="0"/>
                                      <a:ea typeface="MS Mincho" panose="02020609040205080304" pitchFamily="49" charset="-128"/>
                                      <a:cs typeface="Times New Roman" panose="02020603050405020304" pitchFamily="18" charset="0"/>
                                    </a:rPr>
                                    <m:t>𝑠</m:t>
                                  </m:r>
                                </m:e>
                                <m:sub>
                                  <m:r>
                                    <a:rPr lang="en-US" sz="2200" i="1">
                                      <a:effectLst/>
                                      <a:latin typeface="Cambria Math" panose="02040503050406030204" pitchFamily="18" charset="0"/>
                                      <a:ea typeface="MS Mincho" panose="02020609040205080304" pitchFamily="49" charset="-128"/>
                                      <a:cs typeface="Times New Roman" panose="02020603050405020304" pitchFamily="18" charset="0"/>
                                    </a:rPr>
                                    <m:t>𝑖</m:t>
                                  </m:r>
                                </m:sub>
                              </m:sSub>
                            </m:e>
                          </m:nary>
                        </m:den>
                      </m:f>
                      <m:r>
                        <a:rPr lang="en-US" sz="2200" i="1">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GB" sz="2200" i="1">
                              <a:effectLst/>
                              <a:latin typeface="Cambria Math" panose="02040503050406030204" pitchFamily="18" charset="0"/>
                            </a:rPr>
                          </m:ctrlPr>
                        </m:fPr>
                        <m:num>
                          <m:r>
                            <a:rPr lang="en-US" sz="2200" i="1">
                              <a:effectLst/>
                              <a:latin typeface="Cambria Math" panose="02040503050406030204" pitchFamily="18" charset="0"/>
                              <a:ea typeface="MS Mincho" panose="02020609040205080304" pitchFamily="49" charset="-128"/>
                              <a:cs typeface="Times New Roman" panose="02020603050405020304" pitchFamily="18" charset="0"/>
                            </a:rPr>
                            <m:t>1</m:t>
                          </m:r>
                        </m:num>
                        <m:den>
                          <m:acc>
                            <m:accPr>
                              <m:chr m:val="̅"/>
                              <m:ctrlPr>
                                <a:rPr lang="en-GB" sz="2200" i="1">
                                  <a:effectLst/>
                                  <a:latin typeface="Cambria Math" panose="02040503050406030204" pitchFamily="18" charset="0"/>
                                </a:rPr>
                              </m:ctrlPr>
                            </m:accPr>
                            <m:e>
                              <m:r>
                                <a:rPr lang="en-US" sz="2200" i="1">
                                  <a:effectLst/>
                                  <a:latin typeface="Cambria Math" panose="02040503050406030204" pitchFamily="18" charset="0"/>
                                  <a:ea typeface="MS Mincho" panose="02020609040205080304" pitchFamily="49" charset="-128"/>
                                  <a:cs typeface="Times New Roman" panose="02020603050405020304" pitchFamily="18" charset="0"/>
                                </a:rPr>
                                <m:t>𝑠</m:t>
                              </m:r>
                            </m:e>
                          </m:acc>
                        </m:den>
                      </m:f>
                    </m:oMath>
                  </m:oMathPara>
                </a14:m>
                <a:endParaRPr lang="en-GB" sz="2200" dirty="0">
                  <a:latin typeface="+mj-lt"/>
                </a:endParaRPr>
              </a:p>
              <a:p>
                <a:r>
                  <a:rPr lang="en-GB" sz="2400" b="1" dirty="0">
                    <a:latin typeface="+mj-lt"/>
                  </a:rPr>
                  <a:t>Speed (</a:t>
                </a:r>
                <a14:m>
                  <m:oMath xmlns:m="http://schemas.openxmlformats.org/officeDocument/2006/math">
                    <m:r>
                      <a:rPr lang="en-GB" sz="2400" b="0" i="1" dirty="0" smtClean="0">
                        <a:latin typeface="Cambria Math" panose="02040503050406030204" pitchFamily="18" charset="0"/>
                      </a:rPr>
                      <m:t>𝑢</m:t>
                    </m:r>
                  </m:oMath>
                </a14:m>
                <a:r>
                  <a:rPr lang="en-GB" sz="2400" b="1" dirty="0">
                    <a:latin typeface="+mj-lt"/>
                  </a:rPr>
                  <a:t>) </a:t>
                </a:r>
                <a:r>
                  <a:rPr lang="en-GB" sz="2400" dirty="0">
                    <a:latin typeface="+mj-lt"/>
                  </a:rPr>
                  <a:t>can be computed in two ways (Knoop et al., 2009): </a:t>
                </a:r>
              </a:p>
              <a:p>
                <a:pPr lvl="1"/>
                <a:r>
                  <a:rPr lang="en-GB" sz="2000" dirty="0">
                    <a:latin typeface="+mj-lt"/>
                  </a:rPr>
                  <a:t>at a cross-section (time-mean-speed): </a:t>
                </a:r>
                <a14:m>
                  <m:oMath xmlns:m="http://schemas.openxmlformats.org/officeDocument/2006/math">
                    <m:r>
                      <a:rPr lang="en-US" sz="2000" i="1" dirty="0" smtClean="0">
                        <a:effectLst/>
                        <a:latin typeface="Cambria Math" panose="02040503050406030204" pitchFamily="18" charset="0"/>
                        <a:ea typeface="MS Mincho" panose="02020609040205080304" pitchFamily="49" charset="-128"/>
                      </a:rPr>
                      <m:t>𝑢</m:t>
                    </m:r>
                    <m:sSub>
                      <m:sSubPr>
                        <m:ctrlPr>
                          <a:rPr lang="en-GB" sz="2000" b="0" i="1" dirty="0" smtClean="0">
                            <a:effectLst/>
                            <a:latin typeface="Cambria Math" panose="02040503050406030204" pitchFamily="18" charset="0"/>
                            <a:ea typeface="MS Mincho" panose="02020609040205080304" pitchFamily="49" charset="-128"/>
                          </a:rPr>
                        </m:ctrlPr>
                      </m:sSubPr>
                      <m:e>
                        <m:r>
                          <a:rPr lang="en-US" sz="2000" i="1" dirty="0" smtClean="0">
                            <a:effectLst/>
                            <a:latin typeface="Cambria Math" panose="02040503050406030204" pitchFamily="18" charset="0"/>
                            <a:ea typeface="MS Mincho" panose="02020609040205080304" pitchFamily="49" charset="-128"/>
                          </a:rPr>
                          <m:t>­</m:t>
                        </m:r>
                      </m:e>
                      <m:sub>
                        <m:r>
                          <a:rPr lang="en-GB" sz="2000" b="0" i="1" dirty="0" smtClean="0">
                            <a:effectLst/>
                            <a:latin typeface="Cambria Math" panose="02040503050406030204" pitchFamily="18" charset="0"/>
                            <a:ea typeface="MS Mincho" panose="02020609040205080304" pitchFamily="49" charset="-128"/>
                          </a:rPr>
                          <m:t>𝐿</m:t>
                        </m:r>
                      </m:sub>
                    </m:sSub>
                    <m:r>
                      <a:rPr lang="en-GB" sz="2000" i="1" dirty="0" smtClean="0">
                        <a:latin typeface="Cambria Math" panose="02040503050406030204" pitchFamily="18" charset="0"/>
                      </a:rPr>
                      <m:t>=</m:t>
                    </m:r>
                    <m:f>
                      <m:fPr>
                        <m:ctrlPr>
                          <a:rPr lang="en-GB" sz="2000" b="0" i="1" dirty="0" smtClean="0">
                            <a:latin typeface="Cambria Math" panose="02040503050406030204" pitchFamily="18" charset="0"/>
                          </a:rPr>
                        </m:ctrlPr>
                      </m:fPr>
                      <m:num>
                        <m:r>
                          <a:rPr lang="en-GB" sz="2000" b="0" i="1" dirty="0" smtClean="0">
                            <a:latin typeface="Cambria Math" panose="02040503050406030204" pitchFamily="18" charset="0"/>
                          </a:rPr>
                          <m:t>1</m:t>
                        </m:r>
                      </m:num>
                      <m:den>
                        <m:r>
                          <a:rPr lang="en-GB" sz="2000" b="0" i="1" dirty="0" smtClean="0">
                            <a:latin typeface="Cambria Math" panose="02040503050406030204" pitchFamily="18" charset="0"/>
                          </a:rPr>
                          <m:t>𝑛</m:t>
                        </m:r>
                      </m:den>
                    </m:f>
                    <m:r>
                      <a:rPr lang="en-GB" sz="2000" i="1" dirty="0">
                        <a:latin typeface="Cambria Math" panose="02040503050406030204" pitchFamily="18" charset="0"/>
                      </a:rPr>
                      <m:t>∑</m:t>
                    </m:r>
                    <m:sSub>
                      <m:sSubPr>
                        <m:ctrlPr>
                          <a:rPr lang="en-GB" sz="2000" i="1" dirty="0">
                            <a:latin typeface="Cambria Math" panose="02040503050406030204" pitchFamily="18" charset="0"/>
                          </a:rPr>
                        </m:ctrlPr>
                      </m:sSubPr>
                      <m:e>
                        <m:r>
                          <a:rPr lang="en-GB" sz="2000" i="1" dirty="0">
                            <a:latin typeface="Cambria Math" panose="02040503050406030204" pitchFamily="18" charset="0"/>
                          </a:rPr>
                          <m:t>𝑣</m:t>
                        </m:r>
                      </m:e>
                      <m:sub>
                        <m:r>
                          <a:rPr lang="en-GB" sz="2000" i="1" dirty="0">
                            <a:latin typeface="Cambria Math" panose="02040503050406030204" pitchFamily="18" charset="0"/>
                          </a:rPr>
                          <m:t>𝑖</m:t>
                        </m:r>
                      </m:sub>
                    </m:sSub>
                  </m:oMath>
                </a14:m>
                <a:r>
                  <a:rPr lang="en-GB" sz="2000" dirty="0">
                    <a:latin typeface="+mj-lt"/>
                  </a:rPr>
                  <a:t>. </a:t>
                </a:r>
              </a:p>
              <a:p>
                <a:pPr lvl="1"/>
                <a:r>
                  <a:rPr lang="en-GB" sz="2000" dirty="0">
                    <a:latin typeface="+mj-lt"/>
                  </a:rPr>
                  <a:t>at a time instant (space-mean-speed): </a:t>
                </a:r>
                <a14:m>
                  <m:oMath xmlns:m="http://schemas.openxmlformats.org/officeDocument/2006/math">
                    <m:r>
                      <a:rPr lang="en-US" sz="2000" i="1" dirty="0" smtClean="0">
                        <a:effectLst/>
                        <a:latin typeface="Cambria Math" panose="02040503050406030204" pitchFamily="18" charset="0"/>
                        <a:ea typeface="MS Mincho" panose="02020609040205080304" pitchFamily="49" charset="-128"/>
                      </a:rPr>
                      <m:t>𝑢</m:t>
                    </m:r>
                    <m:sSub>
                      <m:sSubPr>
                        <m:ctrlPr>
                          <a:rPr lang="en-GB" sz="2000" b="0" i="1" dirty="0" smtClean="0">
                            <a:effectLst/>
                            <a:latin typeface="Cambria Math" panose="02040503050406030204" pitchFamily="18" charset="0"/>
                            <a:ea typeface="MS Mincho" panose="02020609040205080304" pitchFamily="49" charset="-128"/>
                          </a:rPr>
                        </m:ctrlPr>
                      </m:sSubPr>
                      <m:e>
                        <m:r>
                          <a:rPr lang="en-US" sz="2000" i="1" dirty="0" smtClean="0">
                            <a:effectLst/>
                            <a:latin typeface="Cambria Math" panose="02040503050406030204" pitchFamily="18" charset="0"/>
                            <a:ea typeface="MS Mincho" panose="02020609040205080304" pitchFamily="49" charset="-128"/>
                          </a:rPr>
                          <m:t>­</m:t>
                        </m:r>
                      </m:e>
                      <m:sub>
                        <m:r>
                          <a:rPr lang="en-GB" sz="2000" b="0" i="1" dirty="0" smtClean="0">
                            <a:effectLst/>
                            <a:latin typeface="Cambria Math" panose="02040503050406030204" pitchFamily="18" charset="0"/>
                            <a:ea typeface="MS Mincho" panose="02020609040205080304" pitchFamily="49" charset="-128"/>
                          </a:rPr>
                          <m:t>𝑀</m:t>
                        </m:r>
                      </m:sub>
                    </m:sSub>
                    <m:r>
                      <a:rPr lang="en-GB" sz="2000" b="0" i="1" dirty="0" smtClean="0">
                        <a:effectLst/>
                        <a:latin typeface="Cambria Math" panose="02040503050406030204" pitchFamily="18" charset="0"/>
                        <a:ea typeface="MS Mincho" panose="02020609040205080304" pitchFamily="49" charset="-128"/>
                      </a:rPr>
                      <m:t>=</m:t>
                    </m:r>
                    <m:f>
                      <m:fPr>
                        <m:ctrlPr>
                          <a:rPr lang="en-GB" sz="2000" b="0" i="1" dirty="0" smtClean="0">
                            <a:effectLst/>
                            <a:latin typeface="Cambria Math" panose="02040503050406030204" pitchFamily="18" charset="0"/>
                            <a:ea typeface="MS Mincho" panose="02020609040205080304" pitchFamily="49" charset="-128"/>
                          </a:rPr>
                        </m:ctrlPr>
                      </m:fPr>
                      <m:num>
                        <m:r>
                          <a:rPr lang="en-GB" sz="2000" b="0" i="1" dirty="0" smtClean="0">
                            <a:effectLst/>
                            <a:latin typeface="Cambria Math" panose="02040503050406030204" pitchFamily="18" charset="0"/>
                            <a:ea typeface="MS Mincho" panose="02020609040205080304" pitchFamily="49" charset="-128"/>
                          </a:rPr>
                          <m:t>1</m:t>
                        </m:r>
                      </m:num>
                      <m:den>
                        <m:f>
                          <m:fPr>
                            <m:ctrlPr>
                              <a:rPr lang="en-GB" sz="2000" i="1" dirty="0">
                                <a:latin typeface="Cambria Math" panose="02040503050406030204" pitchFamily="18" charset="0"/>
                                <a:ea typeface="MS Mincho" panose="02020609040205080304" pitchFamily="49" charset="-128"/>
                              </a:rPr>
                            </m:ctrlPr>
                          </m:fPr>
                          <m:num>
                            <m:r>
                              <a:rPr lang="en-GB" sz="2000" i="1" dirty="0">
                                <a:latin typeface="Cambria Math" panose="02040503050406030204" pitchFamily="18" charset="0"/>
                                <a:ea typeface="MS Mincho" panose="02020609040205080304" pitchFamily="49" charset="-128"/>
                              </a:rPr>
                              <m:t>1</m:t>
                            </m:r>
                          </m:num>
                          <m:den>
                            <m:r>
                              <a:rPr lang="en-GB" sz="2000" i="1" dirty="0">
                                <a:latin typeface="Cambria Math" panose="02040503050406030204" pitchFamily="18" charset="0"/>
                                <a:ea typeface="MS Mincho" panose="02020609040205080304" pitchFamily="49" charset="-128"/>
                              </a:rPr>
                              <m:t>𝑛</m:t>
                            </m:r>
                          </m:den>
                        </m:f>
                        <m:r>
                          <a:rPr lang="en-GB" sz="2000" b="0" i="1" dirty="0" smtClean="0">
                            <a:latin typeface="Cambria Math" panose="02040503050406030204" pitchFamily="18" charset="0"/>
                            <a:ea typeface="MS Mincho" panose="02020609040205080304" pitchFamily="49" charset="-128"/>
                          </a:rPr>
                          <m:t>∑</m:t>
                        </m:r>
                        <m:f>
                          <m:fPr>
                            <m:ctrlPr>
                              <a:rPr lang="en-GB" sz="2000" b="0" i="1" dirty="0" smtClean="0">
                                <a:effectLst/>
                                <a:latin typeface="Cambria Math" panose="02040503050406030204" pitchFamily="18" charset="0"/>
                                <a:ea typeface="MS Mincho" panose="02020609040205080304" pitchFamily="49" charset="-128"/>
                              </a:rPr>
                            </m:ctrlPr>
                          </m:fPr>
                          <m:num>
                            <m:r>
                              <a:rPr lang="en-GB" sz="2000" b="0" i="1" dirty="0" smtClean="0">
                                <a:effectLst/>
                                <a:latin typeface="Cambria Math" panose="02040503050406030204" pitchFamily="18" charset="0"/>
                                <a:ea typeface="MS Mincho" panose="02020609040205080304" pitchFamily="49" charset="-128"/>
                              </a:rPr>
                              <m:t>1</m:t>
                            </m:r>
                          </m:num>
                          <m:den>
                            <m:sSub>
                              <m:sSubPr>
                                <m:ctrlPr>
                                  <a:rPr lang="en-GB" sz="2000" b="0" i="1" dirty="0" smtClean="0">
                                    <a:effectLst/>
                                    <a:latin typeface="Cambria Math" panose="02040503050406030204" pitchFamily="18" charset="0"/>
                                    <a:ea typeface="MS Mincho" panose="02020609040205080304" pitchFamily="49" charset="-128"/>
                                  </a:rPr>
                                </m:ctrlPr>
                              </m:sSubPr>
                              <m:e>
                                <m:r>
                                  <a:rPr lang="en-GB" sz="2000" b="0" i="1" dirty="0" smtClean="0">
                                    <a:effectLst/>
                                    <a:latin typeface="Cambria Math" panose="02040503050406030204" pitchFamily="18" charset="0"/>
                                    <a:ea typeface="MS Mincho" panose="02020609040205080304" pitchFamily="49" charset="-128"/>
                                  </a:rPr>
                                  <m:t>𝑣</m:t>
                                </m:r>
                              </m:e>
                              <m:sub>
                                <m:r>
                                  <a:rPr lang="en-GB" sz="2000" b="0" i="1" dirty="0" smtClean="0">
                                    <a:effectLst/>
                                    <a:latin typeface="Cambria Math" panose="02040503050406030204" pitchFamily="18" charset="0"/>
                                    <a:ea typeface="MS Mincho" panose="02020609040205080304" pitchFamily="49" charset="-128"/>
                                  </a:rPr>
                                  <m:t>𝑖</m:t>
                                </m:r>
                              </m:sub>
                            </m:sSub>
                          </m:den>
                        </m:f>
                      </m:den>
                    </m:f>
                  </m:oMath>
                </a14:m>
                <a:r>
                  <a:rPr lang="en-GB" sz="2100" dirty="0">
                    <a:latin typeface="+mj-lt"/>
                  </a:rPr>
                  <a:t>.</a:t>
                </a:r>
              </a:p>
            </p:txBody>
          </p:sp>
        </mc:Choice>
        <mc:Fallback xmlns="">
          <p:sp>
            <p:nvSpPr>
              <p:cNvPr id="3" name="Tijdelijke aanduiding voor inhoud 2">
                <a:extLst>
                  <a:ext uri="{FF2B5EF4-FFF2-40B4-BE49-F238E27FC236}">
                    <a16:creationId xmlns:a16="http://schemas.microsoft.com/office/drawing/2014/main" id="{E47A27F2-F16F-250E-3369-928066AAD4B7}"/>
                  </a:ext>
                </a:extLst>
              </p:cNvPr>
              <p:cNvSpPr>
                <a:spLocks noGrp="1" noRot="1" noChangeAspect="1" noMove="1" noResize="1" noEditPoints="1" noAdjustHandles="1" noChangeArrowheads="1" noChangeShapeType="1" noTextEdit="1"/>
              </p:cNvSpPr>
              <p:nvPr>
                <p:ph idx="1"/>
              </p:nvPr>
            </p:nvSpPr>
            <p:spPr>
              <a:xfrm>
                <a:off x="838200" y="1581150"/>
                <a:ext cx="10515600" cy="5048249"/>
              </a:xfrm>
              <a:blipFill>
                <a:blip r:embed="rId2"/>
                <a:stretch>
                  <a:fillRect l="-754" t="-1932" r="-58"/>
                </a:stretch>
              </a:blipFill>
            </p:spPr>
            <p:txBody>
              <a:bodyPr/>
              <a:lstStyle/>
              <a:p>
                <a:r>
                  <a:rPr lang="nl-NL">
                    <a:noFill/>
                  </a:rPr>
                  <a:t> </a:t>
                </a:r>
              </a:p>
            </p:txBody>
          </p:sp>
        </mc:Fallback>
      </mc:AlternateContent>
      <p:sp>
        <p:nvSpPr>
          <p:cNvPr id="4" name="Tekstvak 3">
            <a:extLst>
              <a:ext uri="{FF2B5EF4-FFF2-40B4-BE49-F238E27FC236}">
                <a16:creationId xmlns:a16="http://schemas.microsoft.com/office/drawing/2014/main" id="{47966624-F501-85AA-C2D0-FCE1A670ABF2}"/>
              </a:ext>
            </a:extLst>
          </p:cNvPr>
          <p:cNvSpPr txBox="1"/>
          <p:nvPr/>
        </p:nvSpPr>
        <p:spPr>
          <a:xfrm>
            <a:off x="10687050" y="3719763"/>
            <a:ext cx="666750" cy="369332"/>
          </a:xfrm>
          <a:prstGeom prst="rect">
            <a:avLst/>
          </a:prstGeom>
          <a:noFill/>
        </p:spPr>
        <p:txBody>
          <a:bodyPr wrap="square" rtlCol="0">
            <a:spAutoFit/>
          </a:bodyPr>
          <a:lstStyle/>
          <a:p>
            <a:r>
              <a:rPr lang="en-GB" dirty="0">
                <a:latin typeface="+mj-lt"/>
              </a:rPr>
              <a:t>(4)</a:t>
            </a:r>
          </a:p>
        </p:txBody>
      </p:sp>
      <p:sp>
        <p:nvSpPr>
          <p:cNvPr id="5" name="Tekstvak 4">
            <a:extLst>
              <a:ext uri="{FF2B5EF4-FFF2-40B4-BE49-F238E27FC236}">
                <a16:creationId xmlns:a16="http://schemas.microsoft.com/office/drawing/2014/main" id="{6F2EF766-9084-49CA-5AA0-FC6470D32AEE}"/>
              </a:ext>
            </a:extLst>
          </p:cNvPr>
          <p:cNvSpPr txBox="1"/>
          <p:nvPr/>
        </p:nvSpPr>
        <p:spPr>
          <a:xfrm>
            <a:off x="10687050" y="4989915"/>
            <a:ext cx="666750" cy="369332"/>
          </a:xfrm>
          <a:prstGeom prst="rect">
            <a:avLst/>
          </a:prstGeom>
          <a:noFill/>
        </p:spPr>
        <p:txBody>
          <a:bodyPr wrap="square" rtlCol="0">
            <a:spAutoFit/>
          </a:bodyPr>
          <a:lstStyle/>
          <a:p>
            <a:r>
              <a:rPr lang="en-GB" dirty="0">
                <a:latin typeface="+mj-lt"/>
              </a:rPr>
              <a:t>(5)</a:t>
            </a:r>
          </a:p>
        </p:txBody>
      </p:sp>
      <p:sp>
        <p:nvSpPr>
          <p:cNvPr id="7" name="TextBox 6">
            <a:extLst>
              <a:ext uri="{FF2B5EF4-FFF2-40B4-BE49-F238E27FC236}">
                <a16:creationId xmlns:a16="http://schemas.microsoft.com/office/drawing/2014/main" id="{59A1D8C5-C9DD-9DEC-2268-068E6E46618D}"/>
              </a:ext>
            </a:extLst>
          </p:cNvPr>
          <p:cNvSpPr txBox="1"/>
          <p:nvPr/>
        </p:nvSpPr>
        <p:spPr>
          <a:xfrm>
            <a:off x="72505" y="6609913"/>
            <a:ext cx="10947920" cy="230832"/>
          </a:xfrm>
          <a:prstGeom prst="rect">
            <a:avLst/>
          </a:prstGeom>
          <a:noFill/>
        </p:spPr>
        <p:txBody>
          <a:bodyPr wrap="square">
            <a:spAutoFit/>
          </a:bodyPr>
          <a:lstStyle/>
          <a:p>
            <a:r>
              <a:rPr lang="nl-NL" sz="900" b="0" i="0" dirty="0">
                <a:solidFill>
                  <a:srgbClr val="222222"/>
                </a:solidFill>
                <a:effectLst/>
                <a:latin typeface="+mj-lt"/>
              </a:rPr>
              <a:t>Knoop, V., Hoogendoorn, S. P., &amp; van Zuylen, H. (2009). </a:t>
            </a:r>
            <a:r>
              <a:rPr lang="nl-NL" sz="900" b="0" i="0" dirty="0" err="1">
                <a:solidFill>
                  <a:srgbClr val="222222"/>
                </a:solidFill>
                <a:effectLst/>
                <a:latin typeface="+mj-lt"/>
              </a:rPr>
              <a:t>Empirical</a:t>
            </a:r>
            <a:r>
              <a:rPr lang="nl-NL" sz="900" b="0" i="0" dirty="0">
                <a:solidFill>
                  <a:srgbClr val="222222"/>
                </a:solidFill>
                <a:effectLst/>
                <a:latin typeface="+mj-lt"/>
              </a:rPr>
              <a:t> </a:t>
            </a:r>
            <a:r>
              <a:rPr lang="nl-NL" sz="900" b="0" i="0" dirty="0" err="1">
                <a:solidFill>
                  <a:srgbClr val="222222"/>
                </a:solidFill>
                <a:effectLst/>
                <a:latin typeface="+mj-lt"/>
              </a:rPr>
              <a:t>differences</a:t>
            </a:r>
            <a:r>
              <a:rPr lang="nl-NL" sz="900" b="0" i="0" dirty="0">
                <a:solidFill>
                  <a:srgbClr val="222222"/>
                </a:solidFill>
                <a:effectLst/>
                <a:latin typeface="+mj-lt"/>
              </a:rPr>
              <a:t> </a:t>
            </a:r>
            <a:r>
              <a:rPr lang="nl-NL" sz="900" b="0" i="0" dirty="0" err="1">
                <a:solidFill>
                  <a:srgbClr val="222222"/>
                </a:solidFill>
                <a:effectLst/>
                <a:latin typeface="+mj-lt"/>
              </a:rPr>
              <a:t>between</a:t>
            </a:r>
            <a:r>
              <a:rPr lang="nl-NL" sz="900" b="0" i="0" dirty="0">
                <a:solidFill>
                  <a:srgbClr val="222222"/>
                </a:solidFill>
                <a:effectLst/>
                <a:latin typeface="+mj-lt"/>
              </a:rPr>
              <a:t> time </a:t>
            </a:r>
            <a:r>
              <a:rPr lang="nl-NL" sz="900" b="0" i="0" dirty="0" err="1">
                <a:solidFill>
                  <a:srgbClr val="222222"/>
                </a:solidFill>
                <a:effectLst/>
                <a:latin typeface="+mj-lt"/>
              </a:rPr>
              <a:t>mean</a:t>
            </a:r>
            <a:r>
              <a:rPr lang="nl-NL" sz="900" b="0" i="0" dirty="0">
                <a:solidFill>
                  <a:srgbClr val="222222"/>
                </a:solidFill>
                <a:effectLst/>
                <a:latin typeface="+mj-lt"/>
              </a:rPr>
              <a:t> speed </a:t>
            </a:r>
            <a:r>
              <a:rPr lang="nl-NL" sz="900" b="0" i="0" dirty="0" err="1">
                <a:solidFill>
                  <a:srgbClr val="222222"/>
                </a:solidFill>
                <a:effectLst/>
                <a:latin typeface="+mj-lt"/>
              </a:rPr>
              <a:t>and</a:t>
            </a:r>
            <a:r>
              <a:rPr lang="nl-NL" sz="900" b="0" i="0" dirty="0">
                <a:solidFill>
                  <a:srgbClr val="222222"/>
                </a:solidFill>
                <a:effectLst/>
                <a:latin typeface="+mj-lt"/>
              </a:rPr>
              <a:t> </a:t>
            </a:r>
            <a:r>
              <a:rPr lang="nl-NL" sz="900" b="0" i="0" dirty="0" err="1">
                <a:solidFill>
                  <a:srgbClr val="222222"/>
                </a:solidFill>
                <a:effectLst/>
                <a:latin typeface="+mj-lt"/>
              </a:rPr>
              <a:t>space</a:t>
            </a:r>
            <a:r>
              <a:rPr lang="nl-NL" sz="900" b="0" i="0" dirty="0">
                <a:solidFill>
                  <a:srgbClr val="222222"/>
                </a:solidFill>
                <a:effectLst/>
                <a:latin typeface="+mj-lt"/>
              </a:rPr>
              <a:t> </a:t>
            </a:r>
            <a:r>
              <a:rPr lang="nl-NL" sz="900" b="0" i="0" dirty="0" err="1">
                <a:solidFill>
                  <a:srgbClr val="222222"/>
                </a:solidFill>
                <a:effectLst/>
                <a:latin typeface="+mj-lt"/>
              </a:rPr>
              <a:t>mean</a:t>
            </a:r>
            <a:r>
              <a:rPr lang="nl-NL" sz="900" b="0" i="0" dirty="0">
                <a:solidFill>
                  <a:srgbClr val="222222"/>
                </a:solidFill>
                <a:effectLst/>
                <a:latin typeface="+mj-lt"/>
              </a:rPr>
              <a:t> speed. In </a:t>
            </a:r>
            <a:r>
              <a:rPr lang="nl-NL" sz="900" b="0" i="1" dirty="0">
                <a:solidFill>
                  <a:srgbClr val="222222"/>
                </a:solidFill>
                <a:effectLst/>
                <a:latin typeface="+mj-lt"/>
              </a:rPr>
              <a:t>Traffic </a:t>
            </a:r>
            <a:r>
              <a:rPr lang="nl-NL" sz="900" b="0" i="1" dirty="0" err="1">
                <a:solidFill>
                  <a:srgbClr val="222222"/>
                </a:solidFill>
                <a:effectLst/>
                <a:latin typeface="+mj-lt"/>
              </a:rPr>
              <a:t>and</a:t>
            </a:r>
            <a:r>
              <a:rPr lang="nl-NL" sz="900" b="0" i="1" dirty="0">
                <a:solidFill>
                  <a:srgbClr val="222222"/>
                </a:solidFill>
                <a:effectLst/>
                <a:latin typeface="+mj-lt"/>
              </a:rPr>
              <a:t> </a:t>
            </a:r>
            <a:r>
              <a:rPr lang="nl-NL" sz="900" b="0" i="1" dirty="0" err="1">
                <a:solidFill>
                  <a:srgbClr val="222222"/>
                </a:solidFill>
                <a:effectLst/>
                <a:latin typeface="+mj-lt"/>
              </a:rPr>
              <a:t>Granular</a:t>
            </a:r>
            <a:r>
              <a:rPr lang="nl-NL" sz="900" b="0" i="1" dirty="0">
                <a:solidFill>
                  <a:srgbClr val="222222"/>
                </a:solidFill>
                <a:effectLst/>
                <a:latin typeface="+mj-lt"/>
              </a:rPr>
              <a:t> Flow’07</a:t>
            </a:r>
            <a:r>
              <a:rPr lang="nl-NL" sz="900" b="0" i="0" dirty="0">
                <a:solidFill>
                  <a:srgbClr val="222222"/>
                </a:solidFill>
                <a:effectLst/>
                <a:latin typeface="+mj-lt"/>
              </a:rPr>
              <a:t> (pp. 351-356). Springer Berlin Heidelberg.</a:t>
            </a:r>
            <a:endParaRPr lang="nl-NL" sz="900" dirty="0">
              <a:latin typeface="+mj-lt"/>
            </a:endParaRPr>
          </a:p>
        </p:txBody>
      </p:sp>
    </p:spTree>
    <p:extLst>
      <p:ext uri="{BB962C8B-B14F-4D97-AF65-F5344CB8AC3E}">
        <p14:creationId xmlns:p14="http://schemas.microsoft.com/office/powerpoint/2010/main" val="3886417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C1DA48-EE52-073A-6581-AF593E11D40D}"/>
              </a:ext>
            </a:extLst>
          </p:cNvPr>
          <p:cNvSpPr>
            <a:spLocks noGrp="1"/>
          </p:cNvSpPr>
          <p:nvPr>
            <p:ph type="title"/>
          </p:nvPr>
        </p:nvSpPr>
        <p:spPr/>
        <p:txBody>
          <a:bodyPr/>
          <a:lstStyle/>
          <a:p>
            <a:r>
              <a:rPr lang="en-GB" dirty="0">
                <a:solidFill>
                  <a:srgbClr val="00B0F0"/>
                </a:solidFill>
              </a:rPr>
              <a:t>Continuity equation</a:t>
            </a:r>
          </a:p>
        </p:txBody>
      </p:sp>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56674351-38CD-0D17-5C36-7480B874250A}"/>
                  </a:ext>
                </a:extLst>
              </p:cNvPr>
              <p:cNvSpPr>
                <a:spLocks noGrp="1"/>
              </p:cNvSpPr>
              <p:nvPr>
                <p:ph idx="1"/>
              </p:nvPr>
            </p:nvSpPr>
            <p:spPr>
              <a:xfrm>
                <a:off x="838200" y="1618940"/>
                <a:ext cx="10515600" cy="4351338"/>
              </a:xfrm>
            </p:spPr>
            <p:txBody>
              <a:bodyPr>
                <a:normAutofit/>
              </a:bodyPr>
              <a:lstStyle/>
              <a:p>
                <a:pPr marL="0" indent="0" algn="l">
                  <a:buNone/>
                </a:pPr>
                <a:r>
                  <a:rPr lang="en-GB" b="0" i="0" dirty="0">
                    <a:solidFill>
                      <a:srgbClr val="374151"/>
                    </a:solidFill>
                    <a:effectLst/>
                    <a:latin typeface="+mj-lt"/>
                  </a:rPr>
                  <a:t>The continuity equation is a fundamental relation in traffic flow theory</a:t>
                </a:r>
              </a:p>
              <a:p>
                <a:pPr lvl="1"/>
                <a:r>
                  <a:rPr lang="en-GB" b="0" i="0" dirty="0">
                    <a:solidFill>
                      <a:srgbClr val="374151"/>
                    </a:solidFill>
                    <a:effectLst/>
                    <a:latin typeface="+mj-lt"/>
                  </a:rPr>
                  <a:t>It states that flow (</a:t>
                </a:r>
                <a14:m>
                  <m:oMath xmlns:m="http://schemas.openxmlformats.org/officeDocument/2006/math">
                    <m:r>
                      <a:rPr lang="en-GB" b="0" i="1" dirty="0" smtClean="0">
                        <a:solidFill>
                          <a:srgbClr val="374151"/>
                        </a:solidFill>
                        <a:effectLst/>
                        <a:latin typeface="Cambria Math" panose="02040503050406030204" pitchFamily="18" charset="0"/>
                      </a:rPr>
                      <m:t>𝑞</m:t>
                    </m:r>
                  </m:oMath>
                </a14:m>
                <a:r>
                  <a:rPr lang="en-GB" b="0" i="0" dirty="0">
                    <a:solidFill>
                      <a:srgbClr val="374151"/>
                    </a:solidFill>
                    <a:effectLst/>
                    <a:latin typeface="+mj-lt"/>
                  </a:rPr>
                  <a:t>) equals density (</a:t>
                </a:r>
                <a14:m>
                  <m:oMath xmlns:m="http://schemas.openxmlformats.org/officeDocument/2006/math">
                    <m:r>
                      <a:rPr lang="en-GB" b="0" i="1" dirty="0" smtClean="0">
                        <a:solidFill>
                          <a:srgbClr val="374151"/>
                        </a:solidFill>
                        <a:effectLst/>
                        <a:latin typeface="Cambria Math" panose="02040503050406030204" pitchFamily="18" charset="0"/>
                      </a:rPr>
                      <m:t>𝑘</m:t>
                    </m:r>
                  </m:oMath>
                </a14:m>
                <a:r>
                  <a:rPr lang="en-GB" b="0" i="0" dirty="0">
                    <a:solidFill>
                      <a:srgbClr val="374151"/>
                    </a:solidFill>
                    <a:effectLst/>
                    <a:latin typeface="+mj-lt"/>
                  </a:rPr>
                  <a:t>) times speed (</a:t>
                </a:r>
                <a14:m>
                  <m:oMath xmlns:m="http://schemas.openxmlformats.org/officeDocument/2006/math">
                    <m:r>
                      <a:rPr lang="en-GB" b="0" i="1" dirty="0" smtClean="0">
                        <a:solidFill>
                          <a:srgbClr val="374151"/>
                        </a:solidFill>
                        <a:effectLst/>
                        <a:latin typeface="Cambria Math" panose="02040503050406030204" pitchFamily="18" charset="0"/>
                      </a:rPr>
                      <m:t>𝑢</m:t>
                    </m:r>
                  </m:oMath>
                </a14:m>
                <a:r>
                  <a:rPr lang="en-GB" b="0" i="0" dirty="0">
                    <a:solidFill>
                      <a:srgbClr val="374151"/>
                    </a:solidFill>
                    <a:effectLst/>
                    <a:latin typeface="+mj-lt"/>
                  </a:rPr>
                  <a:t>): </a:t>
                </a:r>
                <a14:m>
                  <m:oMath xmlns:m="http://schemas.openxmlformats.org/officeDocument/2006/math">
                    <m:r>
                      <a:rPr lang="nl-NL" b="0" i="1" smtClean="0">
                        <a:solidFill>
                          <a:srgbClr val="374151"/>
                        </a:solidFill>
                        <a:effectLst/>
                        <a:latin typeface="Cambria Math" panose="02040503050406030204" pitchFamily="18" charset="0"/>
                      </a:rPr>
                      <m:t>𝑞</m:t>
                    </m:r>
                    <m:r>
                      <a:rPr lang="nl-NL" b="0" i="1" smtClean="0">
                        <a:solidFill>
                          <a:srgbClr val="374151"/>
                        </a:solidFill>
                        <a:effectLst/>
                        <a:latin typeface="Cambria Math" panose="02040503050406030204" pitchFamily="18" charset="0"/>
                      </a:rPr>
                      <m:t>=</m:t>
                    </m:r>
                    <m:r>
                      <a:rPr lang="nl-NL" b="0" i="1" smtClean="0">
                        <a:solidFill>
                          <a:srgbClr val="374151"/>
                        </a:solidFill>
                        <a:effectLst/>
                        <a:latin typeface="Cambria Math" panose="02040503050406030204" pitchFamily="18" charset="0"/>
                      </a:rPr>
                      <m:t>𝑘</m:t>
                    </m:r>
                    <m:r>
                      <a:rPr lang="nl-NL" b="0" i="1" smtClean="0">
                        <a:solidFill>
                          <a:srgbClr val="374151"/>
                        </a:solidFill>
                        <a:effectLst/>
                        <a:latin typeface="Cambria Math" panose="02040503050406030204" pitchFamily="18" charset="0"/>
                      </a:rPr>
                      <m:t>∗</m:t>
                    </m:r>
                    <m:r>
                      <a:rPr lang="nl-NL" b="0" i="1" smtClean="0">
                        <a:solidFill>
                          <a:srgbClr val="374151"/>
                        </a:solidFill>
                        <a:effectLst/>
                        <a:latin typeface="Cambria Math" panose="02040503050406030204" pitchFamily="18" charset="0"/>
                      </a:rPr>
                      <m:t>𝑢</m:t>
                    </m:r>
                  </m:oMath>
                </a14:m>
                <a:endParaRPr lang="en-GB" b="0" i="0" dirty="0">
                  <a:solidFill>
                    <a:srgbClr val="374151"/>
                  </a:solidFill>
                  <a:effectLst/>
                  <a:latin typeface="+mj-lt"/>
                </a:endParaRPr>
              </a:p>
              <a:p>
                <a:pPr marL="0" indent="0">
                  <a:buNone/>
                </a:pPr>
                <a:r>
                  <a:rPr lang="en-GB" b="0" i="0" dirty="0">
                    <a:solidFill>
                      <a:srgbClr val="374151"/>
                    </a:solidFill>
                    <a:effectLst/>
                    <a:latin typeface="+mj-lt"/>
                  </a:rPr>
                  <a:t>The derivation of the equation follows from expressing the total number of travellers using the capacity and flow variables. </a:t>
                </a:r>
              </a:p>
              <a:p>
                <a:pPr marL="0" indent="0" algn="l">
                  <a:buNone/>
                </a:pPr>
                <a:endParaRPr lang="en-GB" b="0" i="0" dirty="0">
                  <a:solidFill>
                    <a:srgbClr val="374151"/>
                  </a:solidFill>
                  <a:effectLst/>
                  <a:latin typeface="+mj-lt"/>
                </a:endParaRPr>
              </a:p>
              <a:p>
                <a:pPr marL="0" indent="0" algn="l">
                  <a:buNone/>
                </a:pPr>
                <a:endParaRPr lang="en-GB" b="0" i="0" dirty="0">
                  <a:solidFill>
                    <a:srgbClr val="374151"/>
                  </a:solidFill>
                  <a:effectLst/>
                  <a:latin typeface="+mj-lt"/>
                </a:endParaRPr>
              </a:p>
              <a:p>
                <a:pPr marL="0" indent="0" algn="l">
                  <a:buNone/>
                </a:pPr>
                <a:r>
                  <a:rPr lang="en-GB" b="0" i="0" dirty="0">
                    <a:solidFill>
                      <a:srgbClr val="374151"/>
                    </a:solidFill>
                    <a:effectLst/>
                    <a:latin typeface="+mj-lt"/>
                  </a:rPr>
                  <a:t>The space mean speed (</a:t>
                </a:r>
                <a:r>
                  <a:rPr lang="en-US" sz="2800" i="1" dirty="0" err="1">
                    <a:effectLst/>
                    <a:latin typeface="Times New Roman" panose="02020603050405020304" pitchFamily="18" charset="0"/>
                    <a:ea typeface="MS Mincho" panose="02020609040205080304" pitchFamily="49" charset="-128"/>
                  </a:rPr>
                  <a:t>u­</a:t>
                </a:r>
                <a:r>
                  <a:rPr lang="en-US" sz="2800" i="1" baseline="-25000" dirty="0" err="1">
                    <a:effectLst/>
                    <a:latin typeface="Times New Roman" panose="02020603050405020304" pitchFamily="18" charset="0"/>
                    <a:ea typeface="MS Mincho" panose="02020609040205080304" pitchFamily="49" charset="-128"/>
                  </a:rPr>
                  <a:t>M</a:t>
                </a:r>
                <a:r>
                  <a:rPr lang="en-GB" b="0" i="0" dirty="0">
                    <a:solidFill>
                      <a:srgbClr val="374151"/>
                    </a:solidFill>
                    <a:effectLst/>
                    <a:latin typeface="+mj-lt"/>
                  </a:rPr>
                  <a:t>, see before)</a:t>
                </a:r>
                <a:br>
                  <a:rPr lang="en-GB" b="0" i="0" dirty="0">
                    <a:solidFill>
                      <a:srgbClr val="374151"/>
                    </a:solidFill>
                    <a:effectLst/>
                    <a:latin typeface="+mj-lt"/>
                  </a:rPr>
                </a:br>
                <a:r>
                  <a:rPr lang="en-GB" b="0" i="0" dirty="0">
                    <a:solidFill>
                      <a:srgbClr val="374151"/>
                    </a:solidFill>
                    <a:effectLst/>
                    <a:latin typeface="+mj-lt"/>
                  </a:rPr>
                  <a:t>should be used as </a:t>
                </a:r>
                <a14:m>
                  <m:oMath xmlns:m="http://schemas.openxmlformats.org/officeDocument/2006/math">
                    <m:r>
                      <a:rPr lang="en-GB" b="0" i="1" smtClean="0">
                        <a:solidFill>
                          <a:srgbClr val="374151"/>
                        </a:solidFill>
                        <a:effectLst/>
                        <a:latin typeface="Cambria Math" panose="02040503050406030204" pitchFamily="18" charset="0"/>
                      </a:rPr>
                      <m:t>𝑢</m:t>
                    </m:r>
                  </m:oMath>
                </a14:m>
                <a:r>
                  <a:rPr lang="en-GB" b="0" i="0" dirty="0">
                    <a:solidFill>
                      <a:srgbClr val="374151"/>
                    </a:solidFill>
                    <a:effectLst/>
                    <a:latin typeface="+mj-lt"/>
                  </a:rPr>
                  <a:t>.</a:t>
                </a:r>
                <a:endParaRPr lang="en-GB" b="0" i="0" dirty="0">
                  <a:solidFill>
                    <a:srgbClr val="374151"/>
                  </a:solidFill>
                  <a:effectLst/>
                  <a:latin typeface="Söhne"/>
                </a:endParaRPr>
              </a:p>
              <a:p>
                <a:pPr marL="0" indent="0">
                  <a:buNone/>
                </a:pPr>
                <a:endParaRPr lang="en-GB" dirty="0"/>
              </a:p>
            </p:txBody>
          </p:sp>
        </mc:Choice>
        <mc:Fallback xmlns="">
          <p:sp>
            <p:nvSpPr>
              <p:cNvPr id="3" name="Tijdelijke aanduiding voor inhoud 2">
                <a:extLst>
                  <a:ext uri="{FF2B5EF4-FFF2-40B4-BE49-F238E27FC236}">
                    <a16:creationId xmlns:a16="http://schemas.microsoft.com/office/drawing/2014/main" id="{56674351-38CD-0D17-5C36-7480B874250A}"/>
                  </a:ext>
                </a:extLst>
              </p:cNvPr>
              <p:cNvSpPr>
                <a:spLocks noGrp="1" noRot="1" noChangeAspect="1" noMove="1" noResize="1" noEditPoints="1" noAdjustHandles="1" noChangeArrowheads="1" noChangeShapeType="1" noTextEdit="1"/>
              </p:cNvSpPr>
              <p:nvPr>
                <p:ph idx="1"/>
              </p:nvPr>
            </p:nvSpPr>
            <p:spPr>
              <a:xfrm>
                <a:off x="838200" y="1618940"/>
                <a:ext cx="10515600" cy="4351338"/>
              </a:xfrm>
              <a:blipFill>
                <a:blip r:embed="rId2"/>
                <a:stretch>
                  <a:fillRect l="-1217" t="-2384" r="-150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4" name="Tekstvak 3">
                <a:extLst>
                  <a:ext uri="{FF2B5EF4-FFF2-40B4-BE49-F238E27FC236}">
                    <a16:creationId xmlns:a16="http://schemas.microsoft.com/office/drawing/2014/main" id="{3C9DA51C-1114-0740-704C-7CF82BFB9D6D}"/>
                  </a:ext>
                </a:extLst>
              </p:cNvPr>
              <p:cNvSpPr txBox="1"/>
              <p:nvPr/>
            </p:nvSpPr>
            <p:spPr>
              <a:xfrm>
                <a:off x="447467" y="3429000"/>
                <a:ext cx="6096000" cy="8961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𝑘𝑋</m:t>
                      </m:r>
                      <m:r>
                        <a:rPr lang="en-GB" sz="2800" i="0">
                          <a:latin typeface="Cambria Math" panose="02040503050406030204" pitchFamily="18" charset="0"/>
                        </a:rPr>
                        <m:t>=</m:t>
                      </m:r>
                      <m:r>
                        <a:rPr lang="en-GB" sz="2800" i="1">
                          <a:latin typeface="Cambria Math" panose="02040503050406030204" pitchFamily="18" charset="0"/>
                        </a:rPr>
                        <m:t>𝑞𝑇</m:t>
                      </m:r>
                      <m:r>
                        <a:rPr lang="en-GB" sz="2800" i="0">
                          <a:latin typeface="Cambria Math" panose="02040503050406030204" pitchFamily="18" charset="0"/>
                        </a:rPr>
                        <m:t>  ⇔  </m:t>
                      </m:r>
                      <m:r>
                        <a:rPr lang="en-GB" sz="2800" i="1">
                          <a:latin typeface="Cambria Math" panose="02040503050406030204" pitchFamily="18" charset="0"/>
                        </a:rPr>
                        <m:t>𝑞</m:t>
                      </m:r>
                      <m:r>
                        <a:rPr lang="en-GB" sz="2800" i="0">
                          <a:latin typeface="Cambria Math" panose="02040503050406030204" pitchFamily="18" charset="0"/>
                        </a:rPr>
                        <m:t>=</m:t>
                      </m:r>
                      <m:r>
                        <a:rPr lang="en-GB" sz="2800" i="1">
                          <a:latin typeface="Cambria Math" panose="02040503050406030204" pitchFamily="18" charset="0"/>
                        </a:rPr>
                        <m:t>𝑘</m:t>
                      </m:r>
                      <m:f>
                        <m:fPr>
                          <m:ctrlPr>
                            <a:rPr lang="en-GB" sz="2800" i="1">
                              <a:solidFill>
                                <a:srgbClr val="836967"/>
                              </a:solidFill>
                              <a:latin typeface="Cambria Math" panose="02040503050406030204" pitchFamily="18" charset="0"/>
                            </a:rPr>
                          </m:ctrlPr>
                        </m:fPr>
                        <m:num>
                          <m:r>
                            <a:rPr lang="en-GB" sz="2800" i="1">
                              <a:latin typeface="Cambria Math" panose="02040503050406030204" pitchFamily="18" charset="0"/>
                            </a:rPr>
                            <m:t>𝑋</m:t>
                          </m:r>
                        </m:num>
                        <m:den>
                          <m:r>
                            <a:rPr lang="en-GB" sz="2800" i="1">
                              <a:latin typeface="Cambria Math" panose="02040503050406030204" pitchFamily="18" charset="0"/>
                            </a:rPr>
                            <m:t>𝑇</m:t>
                          </m:r>
                        </m:den>
                      </m:f>
                      <m:r>
                        <a:rPr lang="en-GB" sz="2800" i="0">
                          <a:latin typeface="Cambria Math" panose="02040503050406030204" pitchFamily="18" charset="0"/>
                        </a:rPr>
                        <m:t>=</m:t>
                      </m:r>
                      <m:r>
                        <a:rPr lang="en-GB" sz="2800" i="1">
                          <a:latin typeface="Cambria Math" panose="02040503050406030204" pitchFamily="18" charset="0"/>
                        </a:rPr>
                        <m:t>𝑘𝑢</m:t>
                      </m:r>
                    </m:oMath>
                  </m:oMathPara>
                </a14:m>
                <a:endParaRPr lang="en-GB" sz="2800" dirty="0"/>
              </a:p>
            </p:txBody>
          </p:sp>
        </mc:Choice>
        <mc:Fallback xmlns="">
          <p:sp>
            <p:nvSpPr>
              <p:cNvPr id="4" name="Tekstvak 3">
                <a:extLst>
                  <a:ext uri="{FF2B5EF4-FFF2-40B4-BE49-F238E27FC236}">
                    <a16:creationId xmlns:a16="http://schemas.microsoft.com/office/drawing/2014/main" id="{3C9DA51C-1114-0740-704C-7CF82BFB9D6D}"/>
                  </a:ext>
                </a:extLst>
              </p:cNvPr>
              <p:cNvSpPr txBox="1">
                <a:spLocks noRot="1" noChangeAspect="1" noMove="1" noResize="1" noEditPoints="1" noAdjustHandles="1" noChangeArrowheads="1" noChangeShapeType="1" noTextEdit="1"/>
              </p:cNvSpPr>
              <p:nvPr/>
            </p:nvSpPr>
            <p:spPr>
              <a:xfrm>
                <a:off x="447467" y="3429000"/>
                <a:ext cx="6096000" cy="896143"/>
              </a:xfrm>
              <a:prstGeom prst="rect">
                <a:avLst/>
              </a:prstGeom>
              <a:blipFill>
                <a:blip r:embed="rId3"/>
                <a:stretch>
                  <a:fillRect/>
                </a:stretch>
              </a:blipFill>
            </p:spPr>
            <p:txBody>
              <a:bodyPr/>
              <a:lstStyle/>
              <a:p>
                <a:r>
                  <a:rPr lang="nl-NL">
                    <a:noFill/>
                  </a:rPr>
                  <a:t> </a:t>
                </a:r>
              </a:p>
            </p:txBody>
          </p:sp>
        </mc:Fallback>
      </mc:AlternateContent>
      <p:pic>
        <p:nvPicPr>
          <p:cNvPr id="6" name="Picture 1">
            <a:extLst>
              <a:ext uri="{FF2B5EF4-FFF2-40B4-BE49-F238E27FC236}">
                <a16:creationId xmlns:a16="http://schemas.microsoft.com/office/drawing/2014/main" id="{C1EFB90E-1039-5DB2-751C-016C0B56F899}"/>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600825" y="3206750"/>
            <a:ext cx="6245911" cy="3651250"/>
          </a:xfrm>
          <a:prstGeom prst="rect">
            <a:avLst/>
          </a:prstGeom>
          <a:noFill/>
          <a:ln>
            <a:noFill/>
          </a:ln>
        </p:spPr>
      </p:pic>
      <p:sp>
        <p:nvSpPr>
          <p:cNvPr id="5" name="Tekstvak 4">
            <a:extLst>
              <a:ext uri="{FF2B5EF4-FFF2-40B4-BE49-F238E27FC236}">
                <a16:creationId xmlns:a16="http://schemas.microsoft.com/office/drawing/2014/main" id="{33E988F4-06BA-1632-C160-DD7CB079426A}"/>
              </a:ext>
            </a:extLst>
          </p:cNvPr>
          <p:cNvSpPr txBox="1"/>
          <p:nvPr/>
        </p:nvSpPr>
        <p:spPr>
          <a:xfrm>
            <a:off x="6267450" y="3755762"/>
            <a:ext cx="666750" cy="369332"/>
          </a:xfrm>
          <a:prstGeom prst="rect">
            <a:avLst/>
          </a:prstGeom>
          <a:noFill/>
        </p:spPr>
        <p:txBody>
          <a:bodyPr wrap="square" rtlCol="0">
            <a:spAutoFit/>
          </a:bodyPr>
          <a:lstStyle/>
          <a:p>
            <a:r>
              <a:rPr lang="en-GB" dirty="0">
                <a:latin typeface="+mj-lt"/>
              </a:rPr>
              <a:t>(6)</a:t>
            </a:r>
          </a:p>
        </p:txBody>
      </p:sp>
      <p:sp>
        <p:nvSpPr>
          <p:cNvPr id="7" name="Tekstvak 13">
            <a:extLst>
              <a:ext uri="{FF2B5EF4-FFF2-40B4-BE49-F238E27FC236}">
                <a16:creationId xmlns:a16="http://schemas.microsoft.com/office/drawing/2014/main" id="{89C5816F-1ED8-1C8B-9FF7-699AA7803995}"/>
              </a:ext>
            </a:extLst>
          </p:cNvPr>
          <p:cNvSpPr txBox="1"/>
          <p:nvPr/>
        </p:nvSpPr>
        <p:spPr>
          <a:xfrm>
            <a:off x="5591176" y="6342595"/>
            <a:ext cx="6096000" cy="369332"/>
          </a:xfrm>
          <a:prstGeom prst="rect">
            <a:avLst/>
          </a:prstGeom>
          <a:noFill/>
        </p:spPr>
        <p:txBody>
          <a:bodyPr wrap="square">
            <a:spAutoFit/>
          </a:bodyPr>
          <a:lstStyle/>
          <a:p>
            <a:r>
              <a:rPr lang="en-GB" sz="900" dirty="0">
                <a:latin typeface="+mj-lt"/>
              </a:rPr>
              <a:t>Figure 7.3 </a:t>
            </a:r>
            <a:r>
              <a:rPr lang="en-GB" sz="900" i="1" dirty="0">
                <a:latin typeface="+mj-lt"/>
              </a:rPr>
              <a:t>Derivation of the continuity equation</a:t>
            </a:r>
          </a:p>
          <a:p>
            <a:r>
              <a:rPr lang="en-GB" sz="900" dirty="0">
                <a:latin typeface="+mj-lt"/>
              </a:rPr>
              <a:t>(Taken from Chapter 7, page 124)</a:t>
            </a:r>
          </a:p>
        </p:txBody>
      </p:sp>
    </p:spTree>
    <p:extLst>
      <p:ext uri="{BB962C8B-B14F-4D97-AF65-F5344CB8AC3E}">
        <p14:creationId xmlns:p14="http://schemas.microsoft.com/office/powerpoint/2010/main" val="1473761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3D276-923B-CAC7-6E18-4E71458A7467}"/>
              </a:ext>
            </a:extLst>
          </p:cNvPr>
          <p:cNvSpPr>
            <a:spLocks noGrp="1"/>
          </p:cNvSpPr>
          <p:nvPr>
            <p:ph type="title"/>
          </p:nvPr>
        </p:nvSpPr>
        <p:spPr/>
        <p:txBody>
          <a:bodyPr/>
          <a:lstStyle/>
          <a:p>
            <a:r>
              <a:rPr lang="en-GB" dirty="0">
                <a:solidFill>
                  <a:srgbClr val="00B0F0"/>
                </a:solidFill>
              </a:rPr>
              <a:t>Introduction</a:t>
            </a:r>
          </a:p>
        </p:txBody>
      </p:sp>
      <p:pic>
        <p:nvPicPr>
          <p:cNvPr id="7" name="Tijdelijke aanduiding voor inhoud 6" descr="Afbeelding met tekst, auto, weg, verkeer&#10;&#10;Automatisch gegenereerde beschrijving">
            <a:extLst>
              <a:ext uri="{FF2B5EF4-FFF2-40B4-BE49-F238E27FC236}">
                <a16:creationId xmlns:a16="http://schemas.microsoft.com/office/drawing/2014/main" id="{29385BFA-50D5-8889-2A0B-10FB01B9294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866489" y="1637396"/>
            <a:ext cx="2895439" cy="4351338"/>
          </a:xfrm>
          <a:prstGeom prst="rect">
            <a:avLst/>
          </a:prstGeom>
          <a:ln w="228600" cap="sq" cmpd="thickThin">
            <a:solidFill>
              <a:srgbClr val="000000"/>
            </a:solidFill>
            <a:prstDash val="solid"/>
            <a:miter lim="800000"/>
          </a:ln>
          <a:effectLst>
            <a:innerShdw blurRad="76200">
              <a:srgbClr val="000000"/>
            </a:innerShdw>
          </a:effectLst>
        </p:spPr>
      </p:pic>
      <p:sp>
        <p:nvSpPr>
          <p:cNvPr id="5" name="Tekstvak 4">
            <a:extLst>
              <a:ext uri="{FF2B5EF4-FFF2-40B4-BE49-F238E27FC236}">
                <a16:creationId xmlns:a16="http://schemas.microsoft.com/office/drawing/2014/main" id="{1F414945-086C-9A8C-B7C5-8EB599FFF235}"/>
              </a:ext>
            </a:extLst>
          </p:cNvPr>
          <p:cNvSpPr txBox="1"/>
          <p:nvPr/>
        </p:nvSpPr>
        <p:spPr>
          <a:xfrm>
            <a:off x="4544637" y="6201138"/>
            <a:ext cx="1881330" cy="235897"/>
          </a:xfrm>
          <a:prstGeom prst="rect">
            <a:avLst/>
          </a:prstGeom>
          <a:noFill/>
        </p:spPr>
        <p:txBody>
          <a:bodyPr wrap="square">
            <a:spAutoFit/>
          </a:bodyPr>
          <a:lstStyle/>
          <a:p>
            <a:r>
              <a:rPr lang="en-GB" sz="900" dirty="0">
                <a:latin typeface="+mj-lt"/>
                <a:hlinkClick r:id="rId3"/>
              </a:rPr>
              <a:t>Traffic jam - Free image on </a:t>
            </a:r>
            <a:r>
              <a:rPr lang="en-GB" sz="900" dirty="0" err="1">
                <a:latin typeface="+mj-lt"/>
                <a:hlinkClick r:id="rId3"/>
              </a:rPr>
              <a:t>Pexels</a:t>
            </a:r>
            <a:r>
              <a:rPr lang="en-GB" sz="900" dirty="0">
                <a:latin typeface="+mj-lt"/>
              </a:rPr>
              <a:t> </a:t>
            </a:r>
          </a:p>
        </p:txBody>
      </p:sp>
      <p:sp>
        <p:nvSpPr>
          <p:cNvPr id="10" name="Tekstvak 9">
            <a:extLst>
              <a:ext uri="{FF2B5EF4-FFF2-40B4-BE49-F238E27FC236}">
                <a16:creationId xmlns:a16="http://schemas.microsoft.com/office/drawing/2014/main" id="{025E84C2-2B25-C29B-9B4D-9D11B93A3C18}"/>
              </a:ext>
            </a:extLst>
          </p:cNvPr>
          <p:cNvSpPr txBox="1"/>
          <p:nvPr/>
        </p:nvSpPr>
        <p:spPr>
          <a:xfrm flipH="1">
            <a:off x="2299457" y="4063251"/>
            <a:ext cx="2567032" cy="646331"/>
          </a:xfrm>
          <a:prstGeom prst="rect">
            <a:avLst/>
          </a:prstGeom>
          <a:noFill/>
        </p:spPr>
        <p:txBody>
          <a:bodyPr wrap="square" rtlCol="0">
            <a:spAutoFit/>
          </a:bodyPr>
          <a:lstStyle/>
          <a:p>
            <a:r>
              <a:rPr lang="en-GB" dirty="0">
                <a:solidFill>
                  <a:schemeClr val="accent2">
                    <a:lumMod val="75000"/>
                  </a:schemeClr>
                </a:solidFill>
                <a:latin typeface="+mj-lt"/>
              </a:rPr>
              <a:t>When do traffic jams emerge?</a:t>
            </a:r>
          </a:p>
        </p:txBody>
      </p:sp>
      <p:sp>
        <p:nvSpPr>
          <p:cNvPr id="11" name="Tekstvak 10">
            <a:extLst>
              <a:ext uri="{FF2B5EF4-FFF2-40B4-BE49-F238E27FC236}">
                <a16:creationId xmlns:a16="http://schemas.microsoft.com/office/drawing/2014/main" id="{234BECF3-A519-AC73-CDA0-B8BCFF71F7D9}"/>
              </a:ext>
            </a:extLst>
          </p:cNvPr>
          <p:cNvSpPr txBox="1"/>
          <p:nvPr/>
        </p:nvSpPr>
        <p:spPr>
          <a:xfrm>
            <a:off x="693771" y="2889735"/>
            <a:ext cx="2403500" cy="646331"/>
          </a:xfrm>
          <a:prstGeom prst="rect">
            <a:avLst/>
          </a:prstGeom>
          <a:noFill/>
        </p:spPr>
        <p:txBody>
          <a:bodyPr wrap="square" rtlCol="0">
            <a:spAutoFit/>
          </a:bodyPr>
          <a:lstStyle/>
          <a:p>
            <a:r>
              <a:rPr lang="en-GB" dirty="0">
                <a:solidFill>
                  <a:schemeClr val="accent2">
                    <a:lumMod val="75000"/>
                  </a:schemeClr>
                </a:solidFill>
                <a:latin typeface="+mj-lt"/>
              </a:rPr>
              <a:t>Can we predict when queuing will occur?</a:t>
            </a:r>
          </a:p>
        </p:txBody>
      </p:sp>
      <p:sp>
        <p:nvSpPr>
          <p:cNvPr id="12" name="Tekstvak 11">
            <a:extLst>
              <a:ext uri="{FF2B5EF4-FFF2-40B4-BE49-F238E27FC236}">
                <a16:creationId xmlns:a16="http://schemas.microsoft.com/office/drawing/2014/main" id="{5207381E-1774-A1F2-81E7-37EFF59FFD1A}"/>
              </a:ext>
            </a:extLst>
          </p:cNvPr>
          <p:cNvSpPr txBox="1"/>
          <p:nvPr/>
        </p:nvSpPr>
        <p:spPr>
          <a:xfrm>
            <a:off x="8290484" y="974392"/>
            <a:ext cx="2637247" cy="646331"/>
          </a:xfrm>
          <a:prstGeom prst="rect">
            <a:avLst/>
          </a:prstGeom>
          <a:noFill/>
        </p:spPr>
        <p:txBody>
          <a:bodyPr wrap="square" rtlCol="0">
            <a:spAutoFit/>
          </a:bodyPr>
          <a:lstStyle/>
          <a:p>
            <a:r>
              <a:rPr lang="en-GB" dirty="0">
                <a:solidFill>
                  <a:schemeClr val="accent2">
                    <a:lumMod val="75000"/>
                  </a:schemeClr>
                </a:solidFill>
                <a:latin typeface="+mj-lt"/>
              </a:rPr>
              <a:t>Can we predict how long the queues will be?</a:t>
            </a:r>
          </a:p>
        </p:txBody>
      </p:sp>
      <p:sp>
        <p:nvSpPr>
          <p:cNvPr id="13" name="Tekstvak 12">
            <a:extLst>
              <a:ext uri="{FF2B5EF4-FFF2-40B4-BE49-F238E27FC236}">
                <a16:creationId xmlns:a16="http://schemas.microsoft.com/office/drawing/2014/main" id="{3C02E9A6-E2B4-55AE-D376-2D1BD40F240E}"/>
              </a:ext>
            </a:extLst>
          </p:cNvPr>
          <p:cNvSpPr txBox="1"/>
          <p:nvPr/>
        </p:nvSpPr>
        <p:spPr>
          <a:xfrm>
            <a:off x="9408260" y="2276157"/>
            <a:ext cx="2542700" cy="923330"/>
          </a:xfrm>
          <a:prstGeom prst="rect">
            <a:avLst/>
          </a:prstGeom>
          <a:noFill/>
        </p:spPr>
        <p:txBody>
          <a:bodyPr wrap="square" rtlCol="0">
            <a:spAutoFit/>
          </a:bodyPr>
          <a:lstStyle/>
          <a:p>
            <a:r>
              <a:rPr lang="en-GB" dirty="0">
                <a:solidFill>
                  <a:schemeClr val="accent2">
                    <a:lumMod val="75000"/>
                  </a:schemeClr>
                </a:solidFill>
                <a:latin typeface="+mj-lt"/>
              </a:rPr>
              <a:t>Can we predict how long it will take for the congestion to resolve?</a:t>
            </a:r>
          </a:p>
        </p:txBody>
      </p:sp>
      <p:sp>
        <p:nvSpPr>
          <p:cNvPr id="14" name="Tekstvak 13">
            <a:extLst>
              <a:ext uri="{FF2B5EF4-FFF2-40B4-BE49-F238E27FC236}">
                <a16:creationId xmlns:a16="http://schemas.microsoft.com/office/drawing/2014/main" id="{B4A575D8-3272-4A9A-9E2E-8634CD909B8A}"/>
              </a:ext>
            </a:extLst>
          </p:cNvPr>
          <p:cNvSpPr txBox="1"/>
          <p:nvPr/>
        </p:nvSpPr>
        <p:spPr>
          <a:xfrm>
            <a:off x="693771" y="5118757"/>
            <a:ext cx="2130725" cy="1200329"/>
          </a:xfrm>
          <a:prstGeom prst="rect">
            <a:avLst/>
          </a:prstGeom>
          <a:noFill/>
        </p:spPr>
        <p:txBody>
          <a:bodyPr wrap="square" rtlCol="0">
            <a:spAutoFit/>
          </a:bodyPr>
          <a:lstStyle/>
          <a:p>
            <a:r>
              <a:rPr lang="en-GB" dirty="0">
                <a:solidFill>
                  <a:schemeClr val="accent2">
                    <a:lumMod val="75000"/>
                  </a:schemeClr>
                </a:solidFill>
                <a:latin typeface="+mj-lt"/>
              </a:rPr>
              <a:t>Why does an overloaded traffic network underperform?</a:t>
            </a:r>
          </a:p>
        </p:txBody>
      </p:sp>
      <p:sp>
        <p:nvSpPr>
          <p:cNvPr id="3" name="Tekstvak 2">
            <a:extLst>
              <a:ext uri="{FF2B5EF4-FFF2-40B4-BE49-F238E27FC236}">
                <a16:creationId xmlns:a16="http://schemas.microsoft.com/office/drawing/2014/main" id="{85ED9EE3-690D-26BA-D68E-FBCF5D8AAD93}"/>
              </a:ext>
            </a:extLst>
          </p:cNvPr>
          <p:cNvSpPr txBox="1"/>
          <p:nvPr/>
        </p:nvSpPr>
        <p:spPr>
          <a:xfrm>
            <a:off x="961053" y="1790730"/>
            <a:ext cx="3221007" cy="1200329"/>
          </a:xfrm>
          <a:prstGeom prst="rect">
            <a:avLst/>
          </a:prstGeom>
          <a:noFill/>
        </p:spPr>
        <p:txBody>
          <a:bodyPr wrap="square" rtlCol="0">
            <a:spAutoFit/>
          </a:bodyPr>
          <a:lstStyle/>
          <a:p>
            <a:r>
              <a:rPr lang="en-GB" dirty="0">
                <a:latin typeface="+mj-lt"/>
              </a:rPr>
              <a:t>There are a lot of questions about traffic flows:</a:t>
            </a:r>
          </a:p>
          <a:p>
            <a:endParaRPr lang="en-GB" dirty="0">
              <a:latin typeface="+mj-lt"/>
            </a:endParaRPr>
          </a:p>
          <a:p>
            <a:r>
              <a:rPr lang="en-GB" dirty="0">
                <a:latin typeface="+mj-lt"/>
              </a:rPr>
              <a:t> </a:t>
            </a:r>
          </a:p>
        </p:txBody>
      </p:sp>
    </p:spTree>
    <p:extLst>
      <p:ext uri="{BB962C8B-B14F-4D97-AF65-F5344CB8AC3E}">
        <p14:creationId xmlns:p14="http://schemas.microsoft.com/office/powerpoint/2010/main" val="3472480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13FC13-BF4B-98F5-3D31-FB32F4936DE2}"/>
              </a:ext>
            </a:extLst>
          </p:cNvPr>
          <p:cNvSpPr>
            <a:spLocks noGrp="1"/>
          </p:cNvSpPr>
          <p:nvPr>
            <p:ph type="title"/>
          </p:nvPr>
        </p:nvSpPr>
        <p:spPr/>
        <p:txBody>
          <a:bodyPr/>
          <a:lstStyle/>
          <a:p>
            <a:r>
              <a:rPr lang="en-GB" b="0" i="0" dirty="0">
                <a:solidFill>
                  <a:srgbClr val="00B0F0"/>
                </a:solidFill>
                <a:effectLst/>
              </a:rPr>
              <a:t>Generalized traffic flow variables</a:t>
            </a:r>
            <a:endParaRPr lang="en-GB" dirty="0">
              <a:solidFill>
                <a:srgbClr val="00B0F0"/>
              </a:solidFill>
            </a:endParaRPr>
          </a:p>
        </p:txBody>
      </p:sp>
      <p:sp>
        <p:nvSpPr>
          <p:cNvPr id="3" name="Tijdelijke aanduiding voor inhoud 2">
            <a:extLst>
              <a:ext uri="{FF2B5EF4-FFF2-40B4-BE49-F238E27FC236}">
                <a16:creationId xmlns:a16="http://schemas.microsoft.com/office/drawing/2014/main" id="{0EA30A0C-A54D-568B-3424-41FA0A59DB1E}"/>
              </a:ext>
            </a:extLst>
          </p:cNvPr>
          <p:cNvSpPr>
            <a:spLocks noGrp="1"/>
          </p:cNvSpPr>
          <p:nvPr>
            <p:ph idx="1"/>
          </p:nvPr>
        </p:nvSpPr>
        <p:spPr>
          <a:xfrm>
            <a:off x="838200" y="1825625"/>
            <a:ext cx="6327710" cy="4351338"/>
          </a:xfrm>
        </p:spPr>
        <p:txBody>
          <a:bodyPr>
            <a:normAutofit fontScale="70000" lnSpcReduction="20000"/>
          </a:bodyPr>
          <a:lstStyle/>
          <a:p>
            <a:pPr marL="0" indent="0" algn="l">
              <a:buNone/>
            </a:pPr>
            <a:r>
              <a:rPr lang="en-GB" b="0" i="0" dirty="0">
                <a:solidFill>
                  <a:srgbClr val="374151"/>
                </a:solidFill>
                <a:effectLst/>
                <a:latin typeface="+mj-lt"/>
              </a:rPr>
              <a:t>Automatic vehicle identification (AVI), radar, and floating-car measurements offer new ways to determine flow variables in traffic analysis </a:t>
            </a:r>
            <a:br>
              <a:rPr lang="en-GB" b="0" i="0" dirty="0">
                <a:solidFill>
                  <a:srgbClr val="374151"/>
                </a:solidFill>
                <a:effectLst/>
                <a:latin typeface="+mj-lt"/>
              </a:rPr>
            </a:br>
            <a:endParaRPr lang="en-GB" b="0" i="0" dirty="0">
              <a:solidFill>
                <a:srgbClr val="374151"/>
              </a:solidFill>
              <a:effectLst/>
              <a:latin typeface="+mj-lt"/>
            </a:endParaRPr>
          </a:p>
          <a:p>
            <a:pPr marL="0" indent="0" algn="l">
              <a:buNone/>
            </a:pPr>
            <a:r>
              <a:rPr lang="en-GB" b="0" i="0" dirty="0">
                <a:solidFill>
                  <a:srgbClr val="374151"/>
                </a:solidFill>
                <a:effectLst/>
                <a:latin typeface="+mj-lt"/>
              </a:rPr>
              <a:t>These methods provide information about both temporal and spatial aspects of traffic flow, allowing for direct observation of density in a region, as opposed to relying solely on local observations</a:t>
            </a:r>
            <a:br>
              <a:rPr lang="en-GB" b="0" i="0" dirty="0">
                <a:solidFill>
                  <a:srgbClr val="374151"/>
                </a:solidFill>
                <a:effectLst/>
                <a:latin typeface="+mj-lt"/>
              </a:rPr>
            </a:br>
            <a:endParaRPr lang="en-GB" b="0" i="0" dirty="0">
              <a:solidFill>
                <a:srgbClr val="374151"/>
              </a:solidFill>
              <a:effectLst/>
              <a:latin typeface="+mj-lt"/>
            </a:endParaRPr>
          </a:p>
          <a:p>
            <a:pPr marL="0" indent="0" algn="l">
              <a:buNone/>
            </a:pPr>
            <a:r>
              <a:rPr lang="en-GB" b="0" i="0" dirty="0">
                <a:solidFill>
                  <a:srgbClr val="374151"/>
                </a:solidFill>
                <a:effectLst/>
                <a:latin typeface="+mj-lt"/>
              </a:rPr>
              <a:t>Edie (1965) introduced generalized definitions of flow, density, and speed to establish the relation between instantaneous and local variables</a:t>
            </a:r>
          </a:p>
          <a:p>
            <a:pPr marL="0" indent="0" algn="l">
              <a:buNone/>
            </a:pPr>
            <a:endParaRPr lang="en-GB" dirty="0">
              <a:solidFill>
                <a:srgbClr val="374151"/>
              </a:solidFill>
              <a:latin typeface="+mj-lt"/>
            </a:endParaRPr>
          </a:p>
          <a:p>
            <a:pPr marL="0" indent="0" algn="l">
              <a:buNone/>
            </a:pPr>
            <a:r>
              <a:rPr lang="en-GB" b="0" i="0" dirty="0">
                <a:solidFill>
                  <a:srgbClr val="374151"/>
                </a:solidFill>
                <a:effectLst/>
                <a:latin typeface="+mj-lt"/>
              </a:rPr>
              <a:t>Van </a:t>
            </a:r>
            <a:r>
              <a:rPr lang="en-GB" b="0" i="0" dirty="0" err="1">
                <a:solidFill>
                  <a:srgbClr val="374151"/>
                </a:solidFill>
                <a:effectLst/>
                <a:latin typeface="+mj-lt"/>
              </a:rPr>
              <a:t>Erp</a:t>
            </a:r>
            <a:r>
              <a:rPr lang="en-GB" b="0" i="0" dirty="0">
                <a:solidFill>
                  <a:srgbClr val="374151"/>
                </a:solidFill>
                <a:effectLst/>
                <a:latin typeface="+mj-lt"/>
              </a:rPr>
              <a:t> (2019) demonstrates how to merge new types of data, including findings on overtaking, to estimate flow, density and speed.</a:t>
            </a:r>
          </a:p>
          <a:p>
            <a:endParaRPr lang="en-GB" dirty="0"/>
          </a:p>
        </p:txBody>
      </p:sp>
      <p:pic>
        <p:nvPicPr>
          <p:cNvPr id="5" name="Afbeelding 4" descr="Afbeelding met meter, bedieningspaneel, nacht, Meetinstrument&#10;&#10;Automatisch gegenereerde beschrijving">
            <a:extLst>
              <a:ext uri="{FF2B5EF4-FFF2-40B4-BE49-F238E27FC236}">
                <a16:creationId xmlns:a16="http://schemas.microsoft.com/office/drawing/2014/main" id="{EC00B06F-655D-B84E-FD32-7AE673F228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73" r="-201"/>
          <a:stretch/>
        </p:blipFill>
        <p:spPr>
          <a:xfrm>
            <a:off x="8570499" y="578720"/>
            <a:ext cx="3479523" cy="2505396"/>
          </a:xfrm>
          <a:prstGeom prst="rect">
            <a:avLst/>
          </a:prstGeom>
        </p:spPr>
      </p:pic>
      <p:sp>
        <p:nvSpPr>
          <p:cNvPr id="9" name="Tekstvak 8">
            <a:extLst>
              <a:ext uri="{FF2B5EF4-FFF2-40B4-BE49-F238E27FC236}">
                <a16:creationId xmlns:a16="http://schemas.microsoft.com/office/drawing/2014/main" id="{80CA5DB0-B8E8-C767-4079-796E648060CE}"/>
              </a:ext>
            </a:extLst>
          </p:cNvPr>
          <p:cNvSpPr txBox="1"/>
          <p:nvPr/>
        </p:nvSpPr>
        <p:spPr>
          <a:xfrm>
            <a:off x="8590040" y="3155347"/>
            <a:ext cx="2297663" cy="230832"/>
          </a:xfrm>
          <a:prstGeom prst="rect">
            <a:avLst/>
          </a:prstGeom>
          <a:noFill/>
        </p:spPr>
        <p:txBody>
          <a:bodyPr wrap="square">
            <a:spAutoFit/>
          </a:bodyPr>
          <a:lstStyle/>
          <a:p>
            <a:r>
              <a:rPr lang="en-GB" sz="900" dirty="0">
                <a:hlinkClick r:id="rId3"/>
              </a:rPr>
              <a:t>GPS car - Free image on </a:t>
            </a:r>
            <a:r>
              <a:rPr lang="en-GB" sz="900" dirty="0" err="1">
                <a:hlinkClick r:id="rId3"/>
              </a:rPr>
              <a:t>Pexels</a:t>
            </a:r>
            <a:r>
              <a:rPr lang="en-GB" sz="900" dirty="0"/>
              <a:t> </a:t>
            </a:r>
          </a:p>
        </p:txBody>
      </p:sp>
      <p:sp>
        <p:nvSpPr>
          <p:cNvPr id="6" name="Tekstvak 5">
            <a:extLst>
              <a:ext uri="{FF2B5EF4-FFF2-40B4-BE49-F238E27FC236}">
                <a16:creationId xmlns:a16="http://schemas.microsoft.com/office/drawing/2014/main" id="{4522EE83-60CC-997C-8CF9-E79EAC1DEBA9}"/>
              </a:ext>
            </a:extLst>
          </p:cNvPr>
          <p:cNvSpPr txBox="1"/>
          <p:nvPr/>
        </p:nvSpPr>
        <p:spPr>
          <a:xfrm>
            <a:off x="0" y="6355265"/>
            <a:ext cx="7371185" cy="230832"/>
          </a:xfrm>
          <a:prstGeom prst="rect">
            <a:avLst/>
          </a:prstGeom>
          <a:noFill/>
        </p:spPr>
        <p:txBody>
          <a:bodyPr wrap="square">
            <a:spAutoFit/>
          </a:bodyPr>
          <a:lstStyle/>
          <a:p>
            <a:r>
              <a:rPr lang="en-GB" sz="900" dirty="0"/>
              <a:t>Edie, L. (1965), ‘Discussion of traffic stream measurements and definitions’, in 2nd Int. </a:t>
            </a:r>
            <a:r>
              <a:rPr lang="en-GB" sz="900" dirty="0" err="1"/>
              <a:t>Symp</a:t>
            </a:r>
            <a:r>
              <a:rPr lang="en-GB" sz="900" dirty="0"/>
              <a:t>. On the Theory of Traffic Flow, Paris: OECD, 139-154.</a:t>
            </a:r>
          </a:p>
        </p:txBody>
      </p:sp>
      <p:sp>
        <p:nvSpPr>
          <p:cNvPr id="8" name="Tekstvak 5">
            <a:extLst>
              <a:ext uri="{FF2B5EF4-FFF2-40B4-BE49-F238E27FC236}">
                <a16:creationId xmlns:a16="http://schemas.microsoft.com/office/drawing/2014/main" id="{FB204948-4E2E-180F-B4B1-CAF90508CE76}"/>
              </a:ext>
            </a:extLst>
          </p:cNvPr>
          <p:cNvSpPr txBox="1"/>
          <p:nvPr/>
        </p:nvSpPr>
        <p:spPr>
          <a:xfrm>
            <a:off x="0" y="6536240"/>
            <a:ext cx="9612863" cy="230832"/>
          </a:xfrm>
          <a:prstGeom prst="rect">
            <a:avLst/>
          </a:prstGeom>
          <a:noFill/>
        </p:spPr>
        <p:txBody>
          <a:bodyPr wrap="square">
            <a:spAutoFit/>
          </a:bodyPr>
          <a:lstStyle/>
          <a:p>
            <a:r>
              <a:rPr lang="en-GB" sz="900" dirty="0"/>
              <a:t>Van </a:t>
            </a:r>
            <a:r>
              <a:rPr lang="en-GB" sz="900" dirty="0" err="1"/>
              <a:t>Erp</a:t>
            </a:r>
            <a:r>
              <a:rPr lang="en-GB" sz="900" dirty="0"/>
              <a:t>, P. B., V.L. Knoop and S.P. </a:t>
            </a:r>
            <a:r>
              <a:rPr lang="en-GB" sz="900" dirty="0" err="1"/>
              <a:t>Hoogendoorn</a:t>
            </a:r>
            <a:r>
              <a:rPr lang="en-GB" sz="900" dirty="0"/>
              <a:t> (2019), ‘On the value of relative flow data’, Transportation Research Part C: Emerging Technologies, 113, 74-90.</a:t>
            </a:r>
          </a:p>
        </p:txBody>
      </p:sp>
      <p:pic>
        <p:nvPicPr>
          <p:cNvPr id="10" name="Afbeelding 4" descr="Afbeelding met tekst, kaart, persoon&#10;&#10;Automatisch gegenereerde beschrijving">
            <a:extLst>
              <a:ext uri="{FF2B5EF4-FFF2-40B4-BE49-F238E27FC236}">
                <a16:creationId xmlns:a16="http://schemas.microsoft.com/office/drawing/2014/main" id="{15B0A75B-6773-8808-F115-3690C13604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590040" y="3450893"/>
            <a:ext cx="3440440" cy="2992362"/>
          </a:xfrm>
          <a:prstGeom prst="rect">
            <a:avLst/>
          </a:prstGeom>
        </p:spPr>
      </p:pic>
      <p:sp>
        <p:nvSpPr>
          <p:cNvPr id="11" name="Tekstvak 6">
            <a:extLst>
              <a:ext uri="{FF2B5EF4-FFF2-40B4-BE49-F238E27FC236}">
                <a16:creationId xmlns:a16="http://schemas.microsoft.com/office/drawing/2014/main" id="{92F980D1-3CDA-BB0F-3E13-5FC2B750E430}"/>
              </a:ext>
            </a:extLst>
          </p:cNvPr>
          <p:cNvSpPr txBox="1"/>
          <p:nvPr/>
        </p:nvSpPr>
        <p:spPr>
          <a:xfrm>
            <a:off x="2156149" y="6983948"/>
            <a:ext cx="2857499" cy="230832"/>
          </a:xfrm>
          <a:prstGeom prst="rect">
            <a:avLst/>
          </a:prstGeom>
          <a:noFill/>
        </p:spPr>
        <p:txBody>
          <a:bodyPr wrap="square">
            <a:spAutoFit/>
          </a:bodyPr>
          <a:lstStyle/>
          <a:p>
            <a:r>
              <a:rPr lang="en-GB" sz="900" dirty="0">
                <a:hlinkClick r:id="rId5"/>
              </a:rPr>
              <a:t>Routing app - Free image on </a:t>
            </a:r>
            <a:r>
              <a:rPr lang="en-GB" sz="900" dirty="0" err="1">
                <a:hlinkClick r:id="rId5"/>
              </a:rPr>
              <a:t>Pexels</a:t>
            </a:r>
            <a:r>
              <a:rPr lang="en-GB" sz="900" dirty="0"/>
              <a:t> </a:t>
            </a:r>
          </a:p>
        </p:txBody>
      </p:sp>
      <p:sp>
        <p:nvSpPr>
          <p:cNvPr id="13" name="Tekstvak 6">
            <a:extLst>
              <a:ext uri="{FF2B5EF4-FFF2-40B4-BE49-F238E27FC236}">
                <a16:creationId xmlns:a16="http://schemas.microsoft.com/office/drawing/2014/main" id="{056F417B-5816-6687-390D-560D327EDABA}"/>
              </a:ext>
            </a:extLst>
          </p:cNvPr>
          <p:cNvSpPr txBox="1"/>
          <p:nvPr/>
        </p:nvSpPr>
        <p:spPr>
          <a:xfrm>
            <a:off x="8570499" y="6524698"/>
            <a:ext cx="2857499" cy="230832"/>
          </a:xfrm>
          <a:prstGeom prst="rect">
            <a:avLst/>
          </a:prstGeom>
          <a:noFill/>
        </p:spPr>
        <p:txBody>
          <a:bodyPr wrap="square">
            <a:spAutoFit/>
          </a:bodyPr>
          <a:lstStyle/>
          <a:p>
            <a:r>
              <a:rPr lang="en-GB" sz="900" dirty="0">
                <a:hlinkClick r:id="rId5"/>
              </a:rPr>
              <a:t>Routing app - Free image on </a:t>
            </a:r>
            <a:r>
              <a:rPr lang="en-GB" sz="900" dirty="0" err="1">
                <a:hlinkClick r:id="rId5"/>
              </a:rPr>
              <a:t>Pexels</a:t>
            </a:r>
            <a:r>
              <a:rPr lang="en-GB" sz="900" dirty="0"/>
              <a:t> </a:t>
            </a:r>
          </a:p>
        </p:txBody>
      </p:sp>
    </p:spTree>
    <p:extLst>
      <p:ext uri="{BB962C8B-B14F-4D97-AF65-F5344CB8AC3E}">
        <p14:creationId xmlns:p14="http://schemas.microsoft.com/office/powerpoint/2010/main" val="3540412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B9DD56-F604-BAFD-DD9E-7205E71AAEA8}"/>
              </a:ext>
            </a:extLst>
          </p:cNvPr>
          <p:cNvSpPr>
            <a:spLocks noGrp="1"/>
          </p:cNvSpPr>
          <p:nvPr>
            <p:ph type="title"/>
          </p:nvPr>
        </p:nvSpPr>
        <p:spPr/>
        <p:txBody>
          <a:bodyPr/>
          <a:lstStyle/>
          <a:p>
            <a:r>
              <a:rPr lang="en-GB" dirty="0">
                <a:solidFill>
                  <a:srgbClr val="00B0F0"/>
                </a:solidFill>
              </a:rPr>
              <a:t>Generalized traffic flow variables</a:t>
            </a:r>
          </a:p>
        </p:txBody>
      </p:sp>
      <mc:AlternateContent xmlns:mc="http://schemas.openxmlformats.org/markup-compatibility/2006" xmlns:a14="http://schemas.microsoft.com/office/drawing/2010/main">
        <mc:Choice Requires="a14">
          <p:sp>
            <p:nvSpPr>
              <p:cNvPr id="4" name="Rectangle 2">
                <a:extLst>
                  <a:ext uri="{FF2B5EF4-FFF2-40B4-BE49-F238E27FC236}">
                    <a16:creationId xmlns:a16="http://schemas.microsoft.com/office/drawing/2014/main" id="{F08E3CF9-4FC8-D381-AE60-C102130E4102}"/>
                  </a:ext>
                </a:extLst>
              </p:cNvPr>
              <p:cNvSpPr>
                <a:spLocks noChangeArrowheads="1"/>
              </p:cNvSpPr>
              <p:nvPr/>
            </p:nvSpPr>
            <p:spPr bwMode="auto">
              <a:xfrm>
                <a:off x="433450" y="1604526"/>
                <a:ext cx="7748526" cy="572676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sz="1800" dirty="0">
                    <a:latin typeface="+mj-lt"/>
                  </a:rPr>
                  <a:t>Edie (1965) introduced generalized definitions of flow, density and speed.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Consider a rectangular region in time and space with dimensions </a:t>
                </a:r>
                <a:r>
                  <a:rPr kumimoji="0" lang="en-US" altLang="en-US" b="0" i="1"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T</a:t>
                </a:r>
                <a:r>
                  <a:rPr kumimoji="0" lang="en-US" altLang="en-US" b="0" i="0"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 and </a:t>
                </a:r>
                <a:r>
                  <a:rPr kumimoji="0" lang="en-US" altLang="en-US" b="0" i="1"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X</a:t>
                </a:r>
                <a:r>
                  <a:rPr kumimoji="0" lang="en-US" altLang="en-US" b="0" i="0"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 respectively (see Figure 7.5). Let </a:t>
                </a:r>
                <a:r>
                  <a:rPr kumimoji="0" lang="en-US" altLang="en-US" b="0" i="1"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d</a:t>
                </a:r>
                <a:r>
                  <a:rPr kumimoji="0" lang="en-US" altLang="en-US" b="0" i="1" u="none" strike="noStrike" cap="none" normalizeH="0" baseline="-30000" dirty="0">
                    <a:ln>
                      <a:noFill/>
                    </a:ln>
                    <a:solidFill>
                      <a:schemeClr val="tx1"/>
                    </a:solidFill>
                    <a:effectLst/>
                    <a:latin typeface="+mj-lt"/>
                    <a:ea typeface="MS Mincho" panose="02020609040205080304" pitchFamily="49" charset="-128"/>
                    <a:cs typeface="Times New Roman" panose="02020603050405020304" pitchFamily="18" charset="0"/>
                  </a:rPr>
                  <a:t>i</a:t>
                </a:r>
                <a:r>
                  <a:rPr kumimoji="0" lang="en-US" altLang="en-US" b="0" i="0"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 denote the total distance travelled by vehicle </a:t>
                </a:r>
                <a:r>
                  <a:rPr kumimoji="0" lang="en-US" altLang="en-US" b="0" i="1" u="none" strike="noStrike" cap="none" normalizeH="0" baseline="0" dirty="0" err="1">
                    <a:ln>
                      <a:noFill/>
                    </a:ln>
                    <a:solidFill>
                      <a:schemeClr val="tx1"/>
                    </a:solidFill>
                    <a:effectLst/>
                    <a:latin typeface="+mj-lt"/>
                    <a:ea typeface="MS Mincho" panose="02020609040205080304" pitchFamily="49" charset="-128"/>
                    <a:cs typeface="Times New Roman" panose="02020603050405020304" pitchFamily="18" charset="0"/>
                  </a:rPr>
                  <a:t>i</a:t>
                </a:r>
                <a:r>
                  <a:rPr kumimoji="0" lang="en-US" altLang="en-US" b="0" i="1"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 </a:t>
                </a:r>
                <a:r>
                  <a:rPr kumimoji="0" lang="en-US" altLang="en-US" b="0" i="0"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during period </a:t>
                </a:r>
                <a:r>
                  <a:rPr kumimoji="0" lang="en-US" altLang="en-US" b="0" i="1"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T</a:t>
                </a:r>
                <a:r>
                  <a:rPr kumimoji="0" lang="en-US" altLang="en-US" b="0" i="0"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 and let </a:t>
                </a:r>
                <a:r>
                  <a:rPr kumimoji="0" lang="en-US" altLang="en-US" b="0" i="1" u="none" strike="noStrike" cap="none" normalizeH="0" baseline="0" dirty="0" err="1">
                    <a:ln>
                      <a:noFill/>
                    </a:ln>
                    <a:solidFill>
                      <a:schemeClr val="tx1"/>
                    </a:solidFill>
                    <a:effectLst/>
                    <a:latin typeface="+mj-lt"/>
                    <a:ea typeface="MS Mincho" panose="02020609040205080304" pitchFamily="49" charset="-128"/>
                    <a:cs typeface="Times New Roman" panose="02020603050405020304" pitchFamily="18" charset="0"/>
                  </a:rPr>
                  <a:t>r</a:t>
                </a:r>
                <a:r>
                  <a:rPr kumimoji="0" lang="en-US" altLang="en-US" b="0" i="1" u="none" strike="noStrike" cap="none" normalizeH="0" baseline="-30000" dirty="0" err="1">
                    <a:ln>
                      <a:noFill/>
                    </a:ln>
                    <a:solidFill>
                      <a:schemeClr val="tx1"/>
                    </a:solidFill>
                    <a:effectLst/>
                    <a:latin typeface="+mj-lt"/>
                    <a:ea typeface="MS Mincho" panose="02020609040205080304" pitchFamily="49" charset="-128"/>
                    <a:cs typeface="Times New Roman" panose="02020603050405020304" pitchFamily="18" charset="0"/>
                  </a:rPr>
                  <a:t>i</a:t>
                </a:r>
                <a:r>
                  <a:rPr kumimoji="0" lang="en-US" altLang="en-US" b="0" i="0"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 denote the total time spent in region </a:t>
                </a:r>
                <a:r>
                  <a:rPr kumimoji="0" lang="en-US" altLang="en-US" b="0" i="1"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X</a:t>
                </a:r>
                <a:endParaRPr kumimoji="0" lang="en-US" altLang="en-US" b="0" i="0"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mj-lt"/>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dirty="0">
                    <a:latin typeface="+mj-lt"/>
                    <a:ea typeface="MS Mincho" panose="02020609040205080304" pitchFamily="49" charset="-128"/>
                    <a:cs typeface="Times New Roman" panose="02020603050405020304" pitchFamily="18" charset="0"/>
                  </a:rPr>
                  <a:t>Performance (P) is defined as the total distance </a:t>
                </a:r>
                <a:r>
                  <a:rPr lang="en-GB" altLang="en-US" dirty="0" err="1">
                    <a:latin typeface="+mj-lt"/>
                    <a:ea typeface="MS Mincho" panose="02020609040205080304" pitchFamily="49" charset="-128"/>
                    <a:cs typeface="Times New Roman" panose="02020603050405020304" pitchFamily="18" charset="0"/>
                  </a:rPr>
                  <a:t>traveled</a:t>
                </a:r>
                <a:r>
                  <a:rPr lang="en-GB" altLang="en-US" dirty="0">
                    <a:latin typeface="+mj-lt"/>
                    <a:ea typeface="MS Mincho" panose="02020609040205080304" pitchFamily="49" charset="-128"/>
                    <a:cs typeface="Times New Roman" panose="02020603050405020304" pitchFamily="18" charset="0"/>
                  </a:rPr>
                  <a:t> by all vehicles</a:t>
                </a:r>
                <a:r>
                  <a:rPr kumimoji="0" lang="en-US" altLang="en-US" b="0" i="0"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latin typeface="+mj-lt"/>
                </a:endParaRPr>
              </a:p>
              <a:p>
                <a:pPr eaLnBrk="0" fontAlgn="base" hangingPunct="0">
                  <a:spcBef>
                    <a:spcPct val="0"/>
                  </a:spcBef>
                  <a:spcAft>
                    <a:spcPct val="0"/>
                  </a:spcAft>
                </a:pPr>
                <a:r>
                  <a:rPr kumimoji="0" lang="en-US" altLang="en-US" b="0" i="0"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	</a:t>
                </a:r>
                <a14:m>
                  <m:oMath xmlns:m="http://schemas.openxmlformats.org/officeDocument/2006/math">
                    <m:r>
                      <a:rPr lang="en-US" sz="1800" i="1" smtClean="0">
                        <a:effectLst/>
                        <a:latin typeface="Cambria Math" panose="02040503050406030204" pitchFamily="18" charset="0"/>
                        <a:ea typeface="MS Mincho" panose="02020609040205080304" pitchFamily="49" charset="-128"/>
                        <a:cs typeface="Times New Roman" panose="02020603050405020304" pitchFamily="18" charset="0"/>
                      </a:rPr>
                      <m:t>𝑃</m:t>
                    </m:r>
                    <m:r>
                      <a:rPr lang="en-US" sz="1800" i="1" smtClean="0">
                        <a:effectLst/>
                        <a:latin typeface="Cambria Math" panose="02040503050406030204" pitchFamily="18" charset="0"/>
                        <a:ea typeface="MS Mincho" panose="02020609040205080304" pitchFamily="49" charset="-128"/>
                        <a:cs typeface="Times New Roman" panose="02020603050405020304" pitchFamily="18" charset="0"/>
                      </a:rPr>
                      <m:t>=</m:t>
                    </m:r>
                    <m:nary>
                      <m:naryPr>
                        <m:chr m:val="∑"/>
                        <m:limLoc m:val="subSup"/>
                        <m:supHide m:val="on"/>
                        <m:ctrlPr>
                          <a:rPr lang="en-GB" sz="1800" i="1">
                            <a:effectLst/>
                            <a:latin typeface="Cambria Math" panose="02040503050406030204" pitchFamily="18" charset="0"/>
                            <a:ea typeface="MS Mincho" panose="02020609040205080304" pitchFamily="49" charset="-128"/>
                            <a:cs typeface="Times New Roman" panose="02020603050405020304" pitchFamily="18" charset="0"/>
                          </a:rPr>
                        </m:ctrlPr>
                      </m:naryPr>
                      <m:sub>
                        <m:r>
                          <a:rPr lang="en-US" sz="1800" i="1">
                            <a:effectLst/>
                            <a:latin typeface="Cambria Math" panose="02040503050406030204" pitchFamily="18" charset="0"/>
                            <a:ea typeface="MS Mincho" panose="02020609040205080304" pitchFamily="49" charset="-128"/>
                            <a:cs typeface="Times New Roman" panose="02020603050405020304" pitchFamily="18" charset="0"/>
                          </a:rPr>
                          <m:t>𝑖</m:t>
                        </m:r>
                      </m:sub>
                      <m:sup/>
                      <m:e>
                        <m:sSub>
                          <m:sSubPr>
                            <m:ctrlPr>
                              <a:rPr lang="en-GB" sz="18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𝑑</m:t>
                            </m:r>
                          </m:e>
                          <m:sub>
                            <m:r>
                              <a:rPr lang="en-US" sz="1800" i="1">
                                <a:effectLst/>
                                <a:latin typeface="Cambria Math" panose="02040503050406030204" pitchFamily="18" charset="0"/>
                                <a:ea typeface="MS Mincho" panose="02020609040205080304" pitchFamily="49" charset="-128"/>
                                <a:cs typeface="Times New Roman" panose="02020603050405020304" pitchFamily="18" charset="0"/>
                              </a:rPr>
                              <m:t>𝑖</m:t>
                            </m:r>
                          </m:sub>
                        </m:sSub>
                      </m:e>
                    </m:nary>
                  </m:oMath>
                </a14:m>
                <a:endParaRPr kumimoji="0" lang="en-GB" altLang="en-US"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endParaRPr>
              </a:p>
              <a:p>
                <a:pPr eaLnBrk="0" fontAlgn="base" hangingPunct="0">
                  <a:spcBef>
                    <a:spcPct val="0"/>
                  </a:spcBef>
                  <a:spcAft>
                    <a:spcPct val="0"/>
                  </a:spcAft>
                </a:pPr>
                <a:r>
                  <a:rPr kumimoji="0" lang="en-GB" altLang="en-US" b="0" i="0"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Generalized flow (q) is defined as the ratio of performance (P) to the length of the region</a:t>
                </a:r>
              </a:p>
              <a:p>
                <a:pPr eaLnBrk="0" fontAlgn="base" hangingPunct="0">
                  <a:spcBef>
                    <a:spcPct val="0"/>
                  </a:spcBef>
                  <a:spcAft>
                    <a:spcPct val="0"/>
                  </a:spcAft>
                </a:pPr>
                <a:endParaRPr kumimoji="0" lang="en-GB" altLang="en-US" b="0" i="0" u="none" strike="noStrike" cap="none" normalizeH="0" baseline="0" dirty="0">
                  <a:ln>
                    <a:noFill/>
                  </a:ln>
                  <a:solidFill>
                    <a:schemeClr val="tx1"/>
                  </a:solidFill>
                  <a:effectLst/>
                  <a:latin typeface="+mj-lt"/>
                </a:endParaRPr>
              </a:p>
              <a:p>
                <a:r>
                  <a:rPr kumimoji="0" lang="en-US" altLang="en-US" b="0" i="0"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	</a:t>
                </a:r>
                <a14:m>
                  <m:oMath xmlns:m="http://schemas.openxmlformats.org/officeDocument/2006/math">
                    <m:r>
                      <a:rPr lang="en-US" sz="1800" i="1" smtClean="0">
                        <a:effectLst/>
                        <a:latin typeface="Cambria Math" panose="02040503050406030204" pitchFamily="18" charset="0"/>
                        <a:ea typeface="MS Mincho" panose="02020609040205080304" pitchFamily="49" charset="-128"/>
                        <a:cs typeface="Times New Roman" panose="02020603050405020304" pitchFamily="18" charset="0"/>
                      </a:rPr>
                      <m:t>𝑞</m:t>
                    </m:r>
                    <m:r>
                      <a:rPr lang="en-US" sz="1800" i="1" smtClean="0">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GB" sz="1800" i="1">
                            <a:effectLst/>
                            <a:latin typeface="Cambria Math" panose="02040503050406030204" pitchFamily="18" charset="0"/>
                            <a:ea typeface="MS Mincho" panose="02020609040205080304" pitchFamily="49" charset="-128"/>
                            <a:cs typeface="Times New Roman" panose="02020603050405020304" pitchFamily="18" charset="0"/>
                          </a:rPr>
                        </m:ctrlPr>
                      </m:fPr>
                      <m:num>
                        <m:r>
                          <a:rPr lang="en-US" sz="1800" i="1">
                            <a:effectLst/>
                            <a:latin typeface="Cambria Math" panose="02040503050406030204" pitchFamily="18" charset="0"/>
                            <a:ea typeface="MS Mincho" panose="02020609040205080304" pitchFamily="49" charset="-128"/>
                            <a:cs typeface="Times New Roman" panose="02020603050405020304" pitchFamily="18" charset="0"/>
                          </a:rPr>
                          <m:t>𝑃</m:t>
                        </m:r>
                      </m:num>
                      <m:den>
                        <m:r>
                          <a:rPr lang="en-US" sz="1800" i="1">
                            <a:effectLst/>
                            <a:latin typeface="Cambria Math" panose="02040503050406030204" pitchFamily="18" charset="0"/>
                            <a:ea typeface="MS Mincho" panose="02020609040205080304" pitchFamily="49" charset="-128"/>
                            <a:cs typeface="Times New Roman" panose="02020603050405020304" pitchFamily="18" charset="0"/>
                          </a:rPr>
                          <m:t>𝑋𝑇</m:t>
                        </m:r>
                      </m:den>
                    </m:f>
                  </m:oMath>
                </a14:m>
                <a:endParaRPr lang="en-GB" sz="1800" dirty="0">
                  <a:effectLst/>
                  <a:latin typeface="+mj-lt"/>
                  <a:ea typeface="MS Mincho" panose="02020609040205080304" pitchFamily="49" charset="-128"/>
                  <a:cs typeface="Times New Roman" panose="02020603050405020304" pitchFamily="18" charset="0"/>
                </a:endParaRPr>
              </a:p>
              <a:p>
                <a:pPr eaLnBrk="0" fontAlgn="base" hangingPunct="0">
                  <a:spcBef>
                    <a:spcPct val="0"/>
                  </a:spcBef>
                  <a:spcAft>
                    <a:spcPct val="0"/>
                  </a:spcAft>
                </a:pPr>
                <a:br>
                  <a:rPr lang="en-GB" b="0" i="0" dirty="0">
                    <a:solidFill>
                      <a:srgbClr val="374151"/>
                    </a:solidFill>
                    <a:effectLst/>
                    <a:latin typeface="Söhne"/>
                  </a:rPr>
                </a:br>
                <a:r>
                  <a:rPr lang="en-GB" b="0" i="0" dirty="0">
                    <a:solidFill>
                      <a:srgbClr val="374151"/>
                    </a:solidFill>
                    <a:effectLst/>
                    <a:latin typeface="+mj-lt"/>
                  </a:rPr>
                  <a:t>The equation for generalized flow can be rewritten as: </a:t>
                </a:r>
                <a14:m>
                  <m:oMath xmlns:m="http://schemas.openxmlformats.org/officeDocument/2006/math">
                    <m:r>
                      <a:rPr lang="en-GB" b="0" i="1" dirty="0" smtClean="0">
                        <a:solidFill>
                          <a:srgbClr val="374151"/>
                        </a:solidFill>
                        <a:effectLst/>
                        <a:latin typeface="Cambria Math" panose="02040503050406030204" pitchFamily="18" charset="0"/>
                      </a:rPr>
                      <m:t>𝑞</m:t>
                    </m:r>
                    <m:r>
                      <a:rPr lang="en-GB" b="0" i="1" dirty="0" smtClean="0">
                        <a:solidFill>
                          <a:srgbClr val="374151"/>
                        </a:solidFill>
                        <a:effectLst/>
                        <a:latin typeface="Cambria Math" panose="02040503050406030204" pitchFamily="18" charset="0"/>
                      </a:rPr>
                      <m:t> =</m:t>
                    </m:r>
                    <m:f>
                      <m:fPr>
                        <m:ctrlPr>
                          <a:rPr lang="en-GB" b="0" i="1" dirty="0" smtClean="0">
                            <a:solidFill>
                              <a:srgbClr val="374151"/>
                            </a:solidFill>
                            <a:effectLst/>
                            <a:latin typeface="Cambria Math" panose="02040503050406030204" pitchFamily="18" charset="0"/>
                          </a:rPr>
                        </m:ctrlPr>
                      </m:fPr>
                      <m:num>
                        <m:r>
                          <a:rPr lang="en-GB" b="0" i="1" dirty="0" smtClean="0">
                            <a:solidFill>
                              <a:srgbClr val="374151"/>
                            </a:solidFill>
                            <a:effectLst/>
                            <a:latin typeface="Cambria Math" panose="02040503050406030204" pitchFamily="18" charset="0"/>
                          </a:rPr>
                          <m:t>∑</m:t>
                        </m:r>
                        <m:sSub>
                          <m:sSubPr>
                            <m:ctrlPr>
                              <a:rPr lang="en-GB" b="0" i="1" dirty="0" smtClean="0">
                                <a:solidFill>
                                  <a:srgbClr val="374151"/>
                                </a:solidFill>
                                <a:effectLst/>
                                <a:latin typeface="Cambria Math" panose="02040503050406030204" pitchFamily="18" charset="0"/>
                              </a:rPr>
                            </m:ctrlPr>
                          </m:sSubPr>
                          <m:e>
                            <m:r>
                              <a:rPr lang="en-GB" b="0" i="1" dirty="0" smtClean="0">
                                <a:solidFill>
                                  <a:srgbClr val="374151"/>
                                </a:solidFill>
                                <a:effectLst/>
                                <a:latin typeface="Cambria Math" panose="02040503050406030204" pitchFamily="18" charset="0"/>
                              </a:rPr>
                              <m:t>𝑑</m:t>
                            </m:r>
                          </m:e>
                          <m:sub>
                            <m:r>
                              <a:rPr lang="en-GB" b="0" i="1" dirty="0" smtClean="0">
                                <a:solidFill>
                                  <a:srgbClr val="374151"/>
                                </a:solidFill>
                                <a:effectLst/>
                                <a:latin typeface="Cambria Math" panose="02040503050406030204" pitchFamily="18" charset="0"/>
                              </a:rPr>
                              <m:t>𝑖</m:t>
                            </m:r>
                          </m:sub>
                        </m:sSub>
                        <m:r>
                          <a:rPr lang="en-GB" b="0" i="1" dirty="0" smtClean="0">
                            <a:solidFill>
                              <a:srgbClr val="374151"/>
                            </a:solidFill>
                            <a:effectLst/>
                            <a:latin typeface="Cambria Math" panose="02040503050406030204" pitchFamily="18" charset="0"/>
                          </a:rPr>
                          <m:t>/</m:t>
                        </m:r>
                        <m:r>
                          <a:rPr lang="en-GB" b="0" i="1" dirty="0" smtClean="0">
                            <a:solidFill>
                              <a:srgbClr val="374151"/>
                            </a:solidFill>
                            <a:effectLst/>
                            <a:latin typeface="Cambria Math" panose="02040503050406030204" pitchFamily="18" charset="0"/>
                          </a:rPr>
                          <m:t>𝑋</m:t>
                        </m:r>
                      </m:num>
                      <m:den>
                        <m:r>
                          <a:rPr lang="en-GB" b="0" i="1" dirty="0" smtClean="0">
                            <a:solidFill>
                              <a:srgbClr val="374151"/>
                            </a:solidFill>
                            <a:effectLst/>
                            <a:latin typeface="Cambria Math" panose="02040503050406030204" pitchFamily="18" charset="0"/>
                          </a:rPr>
                          <m:t>𝑇</m:t>
                        </m:r>
                      </m:den>
                    </m:f>
                  </m:oMath>
                </a14:m>
                <a:endParaRPr kumimoji="0" lang="en-US" altLang="en-US" b="0" i="0"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mc:Choice>
        <mc:Fallback xmlns="">
          <p:sp>
            <p:nvSpPr>
              <p:cNvPr id="4" name="Rectangle 2">
                <a:extLst>
                  <a:ext uri="{FF2B5EF4-FFF2-40B4-BE49-F238E27FC236}">
                    <a16:creationId xmlns:a16="http://schemas.microsoft.com/office/drawing/2014/main" id="{F08E3CF9-4FC8-D381-AE60-C102130E4102}"/>
                  </a:ext>
                </a:extLst>
              </p:cNvPr>
              <p:cNvSpPr>
                <a:spLocks noRot="1" noChangeAspect="1" noMove="1" noResize="1" noEditPoints="1" noAdjustHandles="1" noChangeArrowheads="1" noChangeShapeType="1" noTextEdit="1"/>
              </p:cNvSpPr>
              <p:nvPr/>
            </p:nvSpPr>
            <p:spPr bwMode="auto">
              <a:xfrm>
                <a:off x="433450" y="1604526"/>
                <a:ext cx="7748526" cy="5726761"/>
              </a:xfrm>
              <a:prstGeom prst="rect">
                <a:avLst/>
              </a:prstGeom>
              <a:blipFill>
                <a:blip r:embed="rId2"/>
                <a:stretch>
                  <a:fillRect l="-629" r="-47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NL">
                    <a:noFill/>
                  </a:rPr>
                  <a:t> </a:t>
                </a:r>
              </a:p>
            </p:txBody>
          </p:sp>
        </mc:Fallback>
      </mc:AlternateContent>
      <p:pic>
        <p:nvPicPr>
          <p:cNvPr id="1025" name="Picture 33">
            <a:extLst>
              <a:ext uri="{FF2B5EF4-FFF2-40B4-BE49-F238E27FC236}">
                <a16:creationId xmlns:a16="http://schemas.microsoft.com/office/drawing/2014/main" id="{6EF2FC96-57AF-4918-FF32-E489CD51A3B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35501" y="2185839"/>
            <a:ext cx="3286670" cy="36890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EBF9640D-E8EF-8B20-C412-01843E9C5B50}"/>
              </a:ext>
            </a:extLst>
          </p:cNvPr>
          <p:cNvSpPr>
            <a:spLocks noChangeArrowheads="1"/>
          </p:cNvSpPr>
          <p:nvPr/>
        </p:nvSpPr>
        <p:spPr bwMode="auto">
          <a:xfrm>
            <a:off x="281396" y="481792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kstvak 6">
            <a:extLst>
              <a:ext uri="{FF2B5EF4-FFF2-40B4-BE49-F238E27FC236}">
                <a16:creationId xmlns:a16="http://schemas.microsoft.com/office/drawing/2014/main" id="{6F0340F3-8B45-ECBB-C52F-4287CFDA2383}"/>
              </a:ext>
            </a:extLst>
          </p:cNvPr>
          <p:cNvSpPr txBox="1"/>
          <p:nvPr/>
        </p:nvSpPr>
        <p:spPr>
          <a:xfrm>
            <a:off x="8804979" y="5985991"/>
            <a:ext cx="2860591"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Figure 7.5 </a:t>
            </a:r>
            <a:r>
              <a:rPr kumimoji="0" lang="en-US" altLang="en-US" sz="900" b="0" i="1"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Generalization according to Edie (1965)</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900" dirty="0">
                <a:latin typeface="+mj-lt"/>
                <a:ea typeface="MS Mincho" panose="02020609040205080304" pitchFamily="49" charset="-128"/>
                <a:cs typeface="Times New Roman" panose="02020603050405020304" pitchFamily="18" charset="0"/>
              </a:rPr>
              <a:t>(Taken from Chapter 7)</a:t>
            </a:r>
            <a:r>
              <a:rPr kumimoji="0" lang="en-US" altLang="en-US" sz="900" b="0" i="1"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 </a:t>
            </a:r>
            <a:endParaRPr kumimoji="0" lang="en-GB" altLang="en-US" sz="900" b="0" i="1" u="none" strike="noStrike" cap="none" normalizeH="0" baseline="0" dirty="0">
              <a:ln>
                <a:noFill/>
              </a:ln>
              <a:solidFill>
                <a:schemeClr val="tx1"/>
              </a:solidFill>
              <a:effectLst/>
              <a:latin typeface="+mj-lt"/>
            </a:endParaRPr>
          </a:p>
        </p:txBody>
      </p:sp>
      <p:sp>
        <p:nvSpPr>
          <p:cNvPr id="3" name="Tekstvak 2">
            <a:extLst>
              <a:ext uri="{FF2B5EF4-FFF2-40B4-BE49-F238E27FC236}">
                <a16:creationId xmlns:a16="http://schemas.microsoft.com/office/drawing/2014/main" id="{98C8CB9C-CF94-D289-7AC0-F656E7F94EF1}"/>
              </a:ext>
            </a:extLst>
          </p:cNvPr>
          <p:cNvSpPr txBox="1"/>
          <p:nvPr/>
        </p:nvSpPr>
        <p:spPr>
          <a:xfrm>
            <a:off x="5021814" y="3945838"/>
            <a:ext cx="666750" cy="369332"/>
          </a:xfrm>
          <a:prstGeom prst="rect">
            <a:avLst/>
          </a:prstGeom>
          <a:noFill/>
        </p:spPr>
        <p:txBody>
          <a:bodyPr wrap="square" rtlCol="0">
            <a:spAutoFit/>
          </a:bodyPr>
          <a:lstStyle/>
          <a:p>
            <a:r>
              <a:rPr lang="en-GB" dirty="0">
                <a:latin typeface="+mj-lt"/>
              </a:rPr>
              <a:t>(8)</a:t>
            </a:r>
          </a:p>
        </p:txBody>
      </p:sp>
      <p:sp>
        <p:nvSpPr>
          <p:cNvPr id="6" name="Tekstvak 5">
            <a:extLst>
              <a:ext uri="{FF2B5EF4-FFF2-40B4-BE49-F238E27FC236}">
                <a16:creationId xmlns:a16="http://schemas.microsoft.com/office/drawing/2014/main" id="{2CD66ED6-BE95-C200-2F69-41659B334191}"/>
              </a:ext>
            </a:extLst>
          </p:cNvPr>
          <p:cNvSpPr txBox="1"/>
          <p:nvPr/>
        </p:nvSpPr>
        <p:spPr>
          <a:xfrm>
            <a:off x="5021814" y="5421756"/>
            <a:ext cx="666750" cy="369332"/>
          </a:xfrm>
          <a:prstGeom prst="rect">
            <a:avLst/>
          </a:prstGeom>
          <a:noFill/>
        </p:spPr>
        <p:txBody>
          <a:bodyPr wrap="square" rtlCol="0">
            <a:spAutoFit/>
          </a:bodyPr>
          <a:lstStyle/>
          <a:p>
            <a:r>
              <a:rPr lang="en-GB" dirty="0">
                <a:latin typeface="+mj-lt"/>
              </a:rPr>
              <a:t>(9)</a:t>
            </a:r>
          </a:p>
        </p:txBody>
      </p:sp>
      <p:sp>
        <p:nvSpPr>
          <p:cNvPr id="9" name="Tekstvak 8">
            <a:extLst>
              <a:ext uri="{FF2B5EF4-FFF2-40B4-BE49-F238E27FC236}">
                <a16:creationId xmlns:a16="http://schemas.microsoft.com/office/drawing/2014/main" id="{EDA54761-C090-151C-46CD-6508AD5F096D}"/>
              </a:ext>
            </a:extLst>
          </p:cNvPr>
          <p:cNvSpPr txBox="1"/>
          <p:nvPr/>
        </p:nvSpPr>
        <p:spPr>
          <a:xfrm>
            <a:off x="0" y="6627168"/>
            <a:ext cx="10629900" cy="230832"/>
          </a:xfrm>
          <a:prstGeom prst="rect">
            <a:avLst/>
          </a:prstGeom>
          <a:noFill/>
        </p:spPr>
        <p:txBody>
          <a:bodyPr wrap="square">
            <a:spAutoFit/>
          </a:bodyPr>
          <a:lstStyle/>
          <a:p>
            <a:r>
              <a:rPr lang="en-GB" sz="900" dirty="0"/>
              <a:t>Edie, L. (1965), ‘Discussion of traffic stream measurements and definitions’, in 2nd Int. </a:t>
            </a:r>
            <a:r>
              <a:rPr lang="en-GB" sz="900" dirty="0" err="1"/>
              <a:t>Symp</a:t>
            </a:r>
            <a:r>
              <a:rPr lang="en-GB" sz="900" dirty="0"/>
              <a:t>. On the Theory of Traffic Flow, Paris: OECD, 139-154.</a:t>
            </a:r>
          </a:p>
        </p:txBody>
      </p:sp>
    </p:spTree>
    <p:extLst>
      <p:ext uri="{BB962C8B-B14F-4D97-AF65-F5344CB8AC3E}">
        <p14:creationId xmlns:p14="http://schemas.microsoft.com/office/powerpoint/2010/main" val="407454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B9DD56-F604-BAFD-DD9E-7205E71AAEA8}"/>
              </a:ext>
            </a:extLst>
          </p:cNvPr>
          <p:cNvSpPr>
            <a:spLocks noGrp="1"/>
          </p:cNvSpPr>
          <p:nvPr>
            <p:ph type="title"/>
          </p:nvPr>
        </p:nvSpPr>
        <p:spPr/>
        <p:txBody>
          <a:bodyPr/>
          <a:lstStyle/>
          <a:p>
            <a:r>
              <a:rPr lang="en-GB" dirty="0">
                <a:solidFill>
                  <a:srgbClr val="00B0F0"/>
                </a:solidFill>
              </a:rPr>
              <a:t>Generalized traffic flow variables</a:t>
            </a:r>
          </a:p>
        </p:txBody>
      </p:sp>
      <mc:AlternateContent xmlns:mc="http://schemas.openxmlformats.org/markup-compatibility/2006" xmlns:a14="http://schemas.microsoft.com/office/drawing/2010/main">
        <mc:Choice Requires="a14">
          <p:sp>
            <p:nvSpPr>
              <p:cNvPr id="4" name="Rectangle 2">
                <a:extLst>
                  <a:ext uri="{FF2B5EF4-FFF2-40B4-BE49-F238E27FC236}">
                    <a16:creationId xmlns:a16="http://schemas.microsoft.com/office/drawing/2014/main" id="{F08E3CF9-4FC8-D381-AE60-C102130E4102}"/>
                  </a:ext>
                </a:extLst>
              </p:cNvPr>
              <p:cNvSpPr>
                <a:spLocks noChangeArrowheads="1"/>
              </p:cNvSpPr>
              <p:nvPr/>
            </p:nvSpPr>
            <p:spPr bwMode="auto">
              <a:xfrm>
                <a:off x="526430" y="1434785"/>
                <a:ext cx="7624392" cy="53791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dirty="0">
                    <a:latin typeface="+mj-lt"/>
                  </a:rPr>
                  <a:t>Total travel time (R) is defined as the sum of the time spent by each vehicle in the region</a:t>
                </a:r>
                <a:r>
                  <a:rPr kumimoji="0" lang="en-GB" altLang="en-US" b="0" i="0" u="none" strike="noStrike" cap="none" normalizeH="0" baseline="0" dirty="0">
                    <a:ln>
                      <a:noFill/>
                    </a:ln>
                    <a:solidFill>
                      <a:schemeClr val="tx1"/>
                    </a:solidFill>
                    <a:effectLst/>
                    <a:latin typeface="+mj-lt"/>
                  </a:rPr>
                  <a:t>	</a:t>
                </a:r>
                <a:endParaRPr lang="nl-NL" sz="1800" i="1" dirty="0">
                  <a:effectLst/>
                  <a:latin typeface="Cambria Math"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en-US" sz="1800" i="1" smtClean="0">
                          <a:effectLst/>
                          <a:latin typeface="Cambria Math" panose="02040503050406030204" pitchFamily="18" charset="0"/>
                          <a:ea typeface="MS Mincho" panose="02020609040205080304" pitchFamily="49" charset="-128"/>
                          <a:cs typeface="Times New Roman" panose="02020603050405020304" pitchFamily="18" charset="0"/>
                        </a:rPr>
                        <m:t>𝑅</m:t>
                      </m:r>
                      <m:r>
                        <a:rPr lang="en-US" sz="1800" i="1" smtClean="0">
                          <a:effectLst/>
                          <a:latin typeface="Cambria Math" panose="02040503050406030204" pitchFamily="18" charset="0"/>
                          <a:ea typeface="MS Mincho" panose="02020609040205080304" pitchFamily="49" charset="-128"/>
                          <a:cs typeface="Times New Roman" panose="02020603050405020304" pitchFamily="18" charset="0"/>
                        </a:rPr>
                        <m:t>=</m:t>
                      </m:r>
                      <m:nary>
                        <m:naryPr>
                          <m:chr m:val="∑"/>
                          <m:limLoc m:val="subSup"/>
                          <m:supHide m:val="on"/>
                          <m:ctrlPr>
                            <a:rPr lang="en-GB" i="1">
                              <a:effectLst/>
                              <a:latin typeface="Cambria Math" panose="02040503050406030204" pitchFamily="18" charset="0"/>
                            </a:rPr>
                          </m:ctrlPr>
                        </m:naryPr>
                        <m:sub>
                          <m:r>
                            <a:rPr lang="en-US" sz="1800" i="1">
                              <a:effectLst/>
                              <a:latin typeface="Cambria Math" panose="02040503050406030204" pitchFamily="18" charset="0"/>
                              <a:ea typeface="MS Mincho" panose="02020609040205080304" pitchFamily="49" charset="-128"/>
                              <a:cs typeface="Times New Roman" panose="02020603050405020304" pitchFamily="18" charset="0"/>
                            </a:rPr>
                            <m:t>𝑖</m:t>
                          </m:r>
                        </m:sub>
                        <m:sup/>
                        <m:e>
                          <m:sSub>
                            <m:sSubPr>
                              <m:ctrlPr>
                                <a:rPr lang="en-GB" i="1">
                                  <a:effectLst/>
                                  <a:latin typeface="Cambria Math" panose="02040503050406030204" pitchFamily="18" charset="0"/>
                                </a:rPr>
                              </m:ctrlPr>
                            </m:sSub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𝑟</m:t>
                              </m:r>
                            </m:e>
                            <m:sub>
                              <m:r>
                                <a:rPr lang="en-US" sz="1800" i="1">
                                  <a:effectLst/>
                                  <a:latin typeface="Cambria Math" panose="02040503050406030204" pitchFamily="18" charset="0"/>
                                  <a:ea typeface="MS Mincho" panose="02020609040205080304" pitchFamily="49" charset="-128"/>
                                  <a:cs typeface="Times New Roman" panose="02020603050405020304" pitchFamily="18" charset="0"/>
                                </a:rPr>
                                <m:t>𝑖</m:t>
                              </m:r>
                            </m:sub>
                          </m:sSub>
                        </m:e>
                      </m:nary>
                    </m:oMath>
                  </m:oMathPara>
                </a14:m>
                <a:endParaRPr kumimoji="0" lang="en-GB" altLang="en-US"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mj-lt"/>
                  </a:rPr>
                  <a:t>Generalized density (k) is defined as the ratio of total travel time (R) to the length of the region (X):</a:t>
                </a:r>
                <a:endParaRPr lang="en-GB" altLang="en-US"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800" dirty="0">
                  <a:effectLst/>
                  <a:latin typeface="+mj-lt"/>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dirty="0">
                    <a:latin typeface="+mj-lt"/>
                    <a:ea typeface="MS Mincho" panose="02020609040205080304" pitchFamily="49" charset="-128"/>
                    <a:cs typeface="Times New Roman" panose="02020603050405020304" pitchFamily="18" charset="0"/>
                  </a:rPr>
                  <a:t>			</a:t>
                </a:r>
                <a:r>
                  <a:rPr lang="en-US" sz="1800" dirty="0">
                    <a:effectLst/>
                    <a:latin typeface="+mj-lt"/>
                    <a:ea typeface="MS Mincho" panose="02020609040205080304" pitchFamily="49" charset="-128"/>
                    <a:cs typeface="Times New Roman" panose="02020603050405020304" pitchFamily="18" charset="0"/>
                  </a:rPr>
                  <a:t> </a:t>
                </a:r>
                <a14:m>
                  <m:oMath xmlns:m="http://schemas.openxmlformats.org/officeDocument/2006/math">
                    <m:r>
                      <a:rPr lang="en-US" sz="1800" i="1" smtClean="0">
                        <a:effectLst/>
                        <a:latin typeface="Cambria Math" panose="02040503050406030204" pitchFamily="18" charset="0"/>
                        <a:ea typeface="MS Mincho" panose="02020609040205080304" pitchFamily="49" charset="-128"/>
                        <a:cs typeface="Times New Roman" panose="02020603050405020304" pitchFamily="18" charset="0"/>
                      </a:rPr>
                      <m:t>𝑘</m:t>
                    </m:r>
                    <m:r>
                      <a:rPr lang="en-US" sz="1800" i="1" smtClean="0">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GB" i="1">
                            <a:effectLst/>
                            <a:latin typeface="Cambria Math" panose="02040503050406030204" pitchFamily="18" charset="0"/>
                          </a:rPr>
                        </m:ctrlPr>
                      </m:fPr>
                      <m:num>
                        <m:r>
                          <a:rPr lang="en-US" sz="1800" i="1">
                            <a:effectLst/>
                            <a:latin typeface="Cambria Math" panose="02040503050406030204" pitchFamily="18" charset="0"/>
                            <a:ea typeface="MS Mincho" panose="02020609040205080304" pitchFamily="49" charset="-128"/>
                            <a:cs typeface="Times New Roman" panose="02020603050405020304" pitchFamily="18" charset="0"/>
                          </a:rPr>
                          <m:t>𝑅</m:t>
                        </m:r>
                      </m:num>
                      <m:den>
                        <m:r>
                          <a:rPr lang="en-US" sz="1800" i="1">
                            <a:effectLst/>
                            <a:latin typeface="Cambria Math" panose="02040503050406030204" pitchFamily="18" charset="0"/>
                            <a:ea typeface="MS Mincho" panose="02020609040205080304" pitchFamily="49" charset="-128"/>
                            <a:cs typeface="Times New Roman" panose="02020603050405020304" pitchFamily="18" charset="0"/>
                          </a:rPr>
                          <m:t>𝑋𝑇</m:t>
                        </m:r>
                      </m:den>
                    </m:f>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GB" i="1">
                            <a:effectLst/>
                            <a:latin typeface="Cambria Math" panose="02040503050406030204" pitchFamily="18" charset="0"/>
                          </a:rPr>
                        </m:ctrlPr>
                      </m:fPr>
                      <m:num>
                        <m:nary>
                          <m:naryPr>
                            <m:chr m:val="∑"/>
                            <m:limLoc m:val="subSup"/>
                            <m:supHide m:val="on"/>
                            <m:ctrlPr>
                              <a:rPr lang="en-GB" i="1">
                                <a:effectLst/>
                                <a:latin typeface="Cambria Math" panose="02040503050406030204" pitchFamily="18" charset="0"/>
                              </a:rPr>
                            </m:ctrlPr>
                          </m:naryPr>
                          <m:sub>
                            <m:r>
                              <a:rPr lang="en-US" sz="1800" i="1">
                                <a:effectLst/>
                                <a:latin typeface="Cambria Math" panose="02040503050406030204" pitchFamily="18" charset="0"/>
                                <a:ea typeface="MS Mincho" panose="02020609040205080304" pitchFamily="49" charset="-128"/>
                                <a:cs typeface="Times New Roman" panose="02020603050405020304" pitchFamily="18" charset="0"/>
                              </a:rPr>
                              <m:t>𝑖</m:t>
                            </m:r>
                          </m:sub>
                          <m:sup/>
                          <m:e>
                            <m:sSub>
                              <m:sSubPr>
                                <m:ctrlPr>
                                  <a:rPr lang="en-GB" i="1">
                                    <a:effectLst/>
                                    <a:latin typeface="Cambria Math" panose="02040503050406030204" pitchFamily="18" charset="0"/>
                                  </a:rPr>
                                </m:ctrlPr>
                              </m:sSub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𝑟</m:t>
                                </m:r>
                              </m:e>
                              <m:sub>
                                <m:r>
                                  <a:rPr lang="en-US" sz="1800" i="1">
                                    <a:effectLst/>
                                    <a:latin typeface="Cambria Math" panose="02040503050406030204" pitchFamily="18" charset="0"/>
                                    <a:ea typeface="MS Mincho" panose="02020609040205080304" pitchFamily="49" charset="-128"/>
                                    <a:cs typeface="Times New Roman" panose="02020603050405020304" pitchFamily="18" charset="0"/>
                                  </a:rPr>
                                  <m:t>𝑖</m:t>
                                </m:r>
                              </m:sub>
                            </m:sSub>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𝑇</m:t>
                            </m:r>
                          </m:e>
                        </m:nary>
                      </m:num>
                      <m:den>
                        <m:r>
                          <a:rPr lang="en-US" sz="1800" i="1">
                            <a:effectLst/>
                            <a:latin typeface="Cambria Math" panose="02040503050406030204" pitchFamily="18" charset="0"/>
                            <a:ea typeface="MS Mincho" panose="02020609040205080304" pitchFamily="49" charset="-128"/>
                            <a:cs typeface="Times New Roman" panose="02020603050405020304" pitchFamily="18" charset="0"/>
                          </a:rPr>
                          <m:t>𝑋</m:t>
                        </m:r>
                      </m:den>
                    </m:f>
                  </m:oMath>
                </a14:m>
                <a:endParaRPr kumimoji="0" lang="en-GB" altLang="en-US"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mj-lt"/>
                  </a:rPr>
                  <a:t>Generalized speed (u) is defined as the ratio of generalized flow (q) to generalized density (k):</a:t>
                </a:r>
                <a:br>
                  <a:rPr kumimoji="0" lang="en-GB" altLang="en-US" b="0" i="0" u="none" strike="noStrike" cap="none" normalizeH="0" baseline="0" dirty="0">
                    <a:ln>
                      <a:noFill/>
                    </a:ln>
                    <a:solidFill>
                      <a:schemeClr val="tx1"/>
                    </a:solidFill>
                    <a:effectLst/>
                    <a:latin typeface="+mj-lt"/>
                  </a:rPr>
                </a:br>
                <a:endParaRPr kumimoji="0" lang="en-GB" altLang="en-US" b="0" i="0" u="none" strike="noStrike" cap="none" normalizeH="0" baseline="0" dirty="0">
                  <a:ln>
                    <a:noFill/>
                  </a:ln>
                  <a:solidFill>
                    <a:schemeClr val="tx1"/>
                  </a:solidFill>
                  <a:effectLst/>
                  <a:latin typeface="+mj-lt"/>
                </a:endParaRPr>
              </a:p>
              <a:p>
                <a:r>
                  <a:rPr kumimoji="0" lang="en-GB" altLang="en-US" b="0" i="0" u="none" strike="noStrike" cap="none" normalizeH="0" baseline="0" dirty="0">
                    <a:ln>
                      <a:noFill/>
                    </a:ln>
                    <a:solidFill>
                      <a:schemeClr val="tx1"/>
                    </a:solidFill>
                    <a:effectLst/>
                    <a:latin typeface="+mj-lt"/>
                  </a:rPr>
                  <a:t>		</a:t>
                </a:r>
                <a:r>
                  <a:rPr lang="en-US" sz="1800" dirty="0">
                    <a:effectLst/>
                    <a:latin typeface="+mj-lt"/>
                    <a:ea typeface="MS Mincho" panose="02020609040205080304" pitchFamily="49" charset="-128"/>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MS Mincho" panose="02020609040205080304" pitchFamily="49" charset="-128"/>
                        <a:cs typeface="Times New Roman" panose="02020603050405020304" pitchFamily="18" charset="0"/>
                      </a:rPr>
                      <m:t>𝑢</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GB" sz="1800" i="1">
                            <a:effectLst/>
                            <a:latin typeface="Cambria Math" panose="02040503050406030204" pitchFamily="18" charset="0"/>
                            <a:ea typeface="MS Mincho" panose="02020609040205080304" pitchFamily="49" charset="-128"/>
                            <a:cs typeface="Times New Roman" panose="02020603050405020304" pitchFamily="18" charset="0"/>
                          </a:rPr>
                        </m:ctrlPr>
                      </m:fPr>
                      <m:num>
                        <m:r>
                          <a:rPr lang="en-US" sz="1800" i="1">
                            <a:effectLst/>
                            <a:latin typeface="Cambria Math" panose="02040503050406030204" pitchFamily="18" charset="0"/>
                            <a:ea typeface="MS Mincho" panose="02020609040205080304" pitchFamily="49" charset="-128"/>
                            <a:cs typeface="Times New Roman" panose="02020603050405020304" pitchFamily="18" charset="0"/>
                          </a:rPr>
                          <m:t>𝑞</m:t>
                        </m:r>
                      </m:num>
                      <m:den>
                        <m:r>
                          <a:rPr lang="en-US" sz="1800" i="1">
                            <a:effectLst/>
                            <a:latin typeface="Cambria Math" panose="02040503050406030204" pitchFamily="18" charset="0"/>
                            <a:ea typeface="MS Mincho" panose="02020609040205080304" pitchFamily="49" charset="-128"/>
                            <a:cs typeface="Times New Roman" panose="02020603050405020304" pitchFamily="18" charset="0"/>
                          </a:rPr>
                          <m:t>𝑘</m:t>
                        </m:r>
                      </m:den>
                    </m:f>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GB" sz="1800" i="1">
                            <a:effectLst/>
                            <a:latin typeface="Cambria Math" panose="02040503050406030204" pitchFamily="18" charset="0"/>
                            <a:ea typeface="MS Mincho" panose="02020609040205080304" pitchFamily="49" charset="-128"/>
                            <a:cs typeface="Times New Roman" panose="02020603050405020304" pitchFamily="18" charset="0"/>
                          </a:rPr>
                        </m:ctrlPr>
                      </m:fPr>
                      <m:num>
                        <m:r>
                          <a:rPr lang="en-US" sz="1800" i="1">
                            <a:effectLst/>
                            <a:latin typeface="Cambria Math" panose="02040503050406030204" pitchFamily="18" charset="0"/>
                            <a:ea typeface="MS Mincho" panose="02020609040205080304" pitchFamily="49" charset="-128"/>
                            <a:cs typeface="Times New Roman" panose="02020603050405020304" pitchFamily="18" charset="0"/>
                          </a:rPr>
                          <m:t>𝑃</m:t>
                        </m:r>
                      </m:num>
                      <m:den>
                        <m:r>
                          <a:rPr lang="en-US" sz="1800" i="1">
                            <a:effectLst/>
                            <a:latin typeface="Cambria Math" panose="02040503050406030204" pitchFamily="18" charset="0"/>
                            <a:ea typeface="MS Mincho" panose="02020609040205080304" pitchFamily="49" charset="-128"/>
                            <a:cs typeface="Times New Roman" panose="02020603050405020304" pitchFamily="18" charset="0"/>
                          </a:rPr>
                          <m:t>𝑅</m:t>
                        </m:r>
                      </m:den>
                    </m:f>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GB" sz="1800" i="1">
                            <a:effectLst/>
                            <a:latin typeface="Cambria Math" panose="02040503050406030204" pitchFamily="18" charset="0"/>
                            <a:ea typeface="MS Mincho" panose="02020609040205080304" pitchFamily="49" charset="-128"/>
                            <a:cs typeface="Times New Roman" panose="02020603050405020304" pitchFamily="18" charset="0"/>
                          </a:rPr>
                        </m:ctrlPr>
                      </m:fPr>
                      <m:num>
                        <m:r>
                          <m:rPr>
                            <m:nor/>
                          </m:rPr>
                          <a:rPr lang="en-US" sz="1800">
                            <a:effectLst/>
                            <a:latin typeface="+mj-lt"/>
                            <a:ea typeface="MS Mincho" panose="02020609040205080304" pitchFamily="49" charset="-128"/>
                            <a:cs typeface="Times New Roman" panose="02020603050405020304" pitchFamily="18" charset="0"/>
                          </a:rPr>
                          <m:t>total</m:t>
                        </m:r>
                        <m:r>
                          <m:rPr>
                            <m:nor/>
                          </m:rPr>
                          <a:rPr lang="en-US" sz="1800">
                            <a:effectLst/>
                            <a:latin typeface="+mj-lt"/>
                            <a:ea typeface="MS Mincho" panose="02020609040205080304" pitchFamily="49" charset="-128"/>
                            <a:cs typeface="Times New Roman" panose="02020603050405020304" pitchFamily="18" charset="0"/>
                          </a:rPr>
                          <m:t> </m:t>
                        </m:r>
                        <m:r>
                          <m:rPr>
                            <m:nor/>
                          </m:rPr>
                          <a:rPr lang="en-US" sz="1800">
                            <a:effectLst/>
                            <a:latin typeface="+mj-lt"/>
                            <a:ea typeface="MS Mincho" panose="02020609040205080304" pitchFamily="49" charset="-128"/>
                            <a:cs typeface="Times New Roman" panose="02020603050405020304" pitchFamily="18" charset="0"/>
                          </a:rPr>
                          <m:t>distance</m:t>
                        </m:r>
                        <m:r>
                          <m:rPr>
                            <m:nor/>
                          </m:rPr>
                          <a:rPr lang="en-US" sz="1800">
                            <a:effectLst/>
                            <a:latin typeface="+mj-lt"/>
                            <a:ea typeface="MS Mincho" panose="02020609040205080304" pitchFamily="49" charset="-128"/>
                            <a:cs typeface="Times New Roman" panose="02020603050405020304" pitchFamily="18" charset="0"/>
                          </a:rPr>
                          <m:t> </m:t>
                        </m:r>
                        <m:r>
                          <m:rPr>
                            <m:nor/>
                          </m:rPr>
                          <a:rPr lang="en-US" sz="1800">
                            <a:effectLst/>
                            <a:latin typeface="+mj-lt"/>
                            <a:ea typeface="MS Mincho" panose="02020609040205080304" pitchFamily="49" charset="-128"/>
                            <a:cs typeface="Times New Roman" panose="02020603050405020304" pitchFamily="18" charset="0"/>
                          </a:rPr>
                          <m:t>traveled</m:t>
                        </m:r>
                      </m:num>
                      <m:den>
                        <m:r>
                          <m:rPr>
                            <m:nor/>
                          </m:rPr>
                          <a:rPr lang="en-US" sz="1800">
                            <a:effectLst/>
                            <a:latin typeface="+mj-lt"/>
                            <a:ea typeface="MS Mincho" panose="02020609040205080304" pitchFamily="49" charset="-128"/>
                            <a:cs typeface="Times New Roman" panose="02020603050405020304" pitchFamily="18" charset="0"/>
                          </a:rPr>
                          <m:t>total</m:t>
                        </m:r>
                        <m:r>
                          <m:rPr>
                            <m:nor/>
                          </m:rPr>
                          <a:rPr lang="en-US" sz="1800">
                            <a:effectLst/>
                            <a:latin typeface="+mj-lt"/>
                            <a:ea typeface="MS Mincho" panose="02020609040205080304" pitchFamily="49" charset="-128"/>
                            <a:cs typeface="Times New Roman" panose="02020603050405020304" pitchFamily="18" charset="0"/>
                          </a:rPr>
                          <m:t> </m:t>
                        </m:r>
                        <m:r>
                          <m:rPr>
                            <m:nor/>
                          </m:rPr>
                          <a:rPr lang="en-US" sz="1800">
                            <a:effectLst/>
                            <a:latin typeface="+mj-lt"/>
                            <a:ea typeface="MS Mincho" panose="02020609040205080304" pitchFamily="49" charset="-128"/>
                            <a:cs typeface="Times New Roman" panose="02020603050405020304" pitchFamily="18" charset="0"/>
                          </a:rPr>
                          <m:t>time</m:t>
                        </m:r>
                        <m:r>
                          <m:rPr>
                            <m:nor/>
                          </m:rPr>
                          <a:rPr lang="en-US" sz="1800">
                            <a:effectLst/>
                            <a:latin typeface="+mj-lt"/>
                            <a:ea typeface="MS Mincho" panose="02020609040205080304" pitchFamily="49" charset="-128"/>
                            <a:cs typeface="Times New Roman" panose="02020603050405020304" pitchFamily="18" charset="0"/>
                          </a:rPr>
                          <m:t> </m:t>
                        </m:r>
                        <m:r>
                          <m:rPr>
                            <m:nor/>
                          </m:rPr>
                          <a:rPr lang="en-US" sz="1800">
                            <a:effectLst/>
                            <a:latin typeface="+mj-lt"/>
                            <a:ea typeface="MS Mincho" panose="02020609040205080304" pitchFamily="49" charset="-128"/>
                            <a:cs typeface="Times New Roman" panose="02020603050405020304" pitchFamily="18" charset="0"/>
                          </a:rPr>
                          <m:t>spent</m:t>
                        </m:r>
                      </m:den>
                    </m:f>
                  </m:oMath>
                </a14:m>
                <a:endParaRPr lang="en-GB" sz="1800" dirty="0">
                  <a:effectLst/>
                  <a:latin typeface="+mj-lt"/>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mj-lt"/>
                  </a:rPr>
                  <a:t>These generalized definitions can be applied to any region in space-time, even non-rectangular ones, and are particularly relevant for new measurement techniques</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mc:Choice>
        <mc:Fallback xmlns="">
          <p:sp>
            <p:nvSpPr>
              <p:cNvPr id="4" name="Rectangle 2">
                <a:extLst>
                  <a:ext uri="{FF2B5EF4-FFF2-40B4-BE49-F238E27FC236}">
                    <a16:creationId xmlns:a16="http://schemas.microsoft.com/office/drawing/2014/main" id="{F08E3CF9-4FC8-D381-AE60-C102130E4102}"/>
                  </a:ext>
                </a:extLst>
              </p:cNvPr>
              <p:cNvSpPr>
                <a:spLocks noRot="1" noChangeAspect="1" noMove="1" noResize="1" noEditPoints="1" noAdjustHandles="1" noChangeArrowheads="1" noChangeShapeType="1" noTextEdit="1"/>
              </p:cNvSpPr>
              <p:nvPr/>
            </p:nvSpPr>
            <p:spPr bwMode="auto">
              <a:xfrm>
                <a:off x="526430" y="1434785"/>
                <a:ext cx="7624392" cy="5379165"/>
              </a:xfrm>
              <a:prstGeom prst="rect">
                <a:avLst/>
              </a:prstGeom>
              <a:blipFill>
                <a:blip r:embed="rId2"/>
                <a:stretch>
                  <a:fillRect l="-639" t="-113" r="-1119" b="-135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
        <p:nvSpPr>
          <p:cNvPr id="5" name="Rectangle 3">
            <a:extLst>
              <a:ext uri="{FF2B5EF4-FFF2-40B4-BE49-F238E27FC236}">
                <a16:creationId xmlns:a16="http://schemas.microsoft.com/office/drawing/2014/main" id="{EBF9640D-E8EF-8B20-C412-01843E9C5B50}"/>
              </a:ext>
            </a:extLst>
          </p:cNvPr>
          <p:cNvSpPr>
            <a:spLocks noChangeArrowheads="1"/>
          </p:cNvSpPr>
          <p:nvPr/>
        </p:nvSpPr>
        <p:spPr bwMode="auto">
          <a:xfrm>
            <a:off x="281396" y="481792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2" name="Picture 33">
            <a:extLst>
              <a:ext uri="{FF2B5EF4-FFF2-40B4-BE49-F238E27FC236}">
                <a16:creationId xmlns:a16="http://schemas.microsoft.com/office/drawing/2014/main" id="{073BD8C0-F6F5-0C9F-21E1-FE19163DDDF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35501" y="2185839"/>
            <a:ext cx="3286670" cy="3689027"/>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BC81FB09-BB31-E5D5-41AC-C4D81F2F3F4A}"/>
              </a:ext>
            </a:extLst>
          </p:cNvPr>
          <p:cNvSpPr txBox="1"/>
          <p:nvPr/>
        </p:nvSpPr>
        <p:spPr>
          <a:xfrm>
            <a:off x="6313714" y="2146436"/>
            <a:ext cx="666750" cy="369332"/>
          </a:xfrm>
          <a:prstGeom prst="rect">
            <a:avLst/>
          </a:prstGeom>
          <a:noFill/>
        </p:spPr>
        <p:txBody>
          <a:bodyPr wrap="square" rtlCol="0">
            <a:spAutoFit/>
          </a:bodyPr>
          <a:lstStyle/>
          <a:p>
            <a:r>
              <a:rPr lang="en-GB" dirty="0">
                <a:latin typeface="+mj-lt"/>
              </a:rPr>
              <a:t>(11)</a:t>
            </a:r>
          </a:p>
        </p:txBody>
      </p:sp>
      <p:sp>
        <p:nvSpPr>
          <p:cNvPr id="6" name="Tekstvak 5">
            <a:extLst>
              <a:ext uri="{FF2B5EF4-FFF2-40B4-BE49-F238E27FC236}">
                <a16:creationId xmlns:a16="http://schemas.microsoft.com/office/drawing/2014/main" id="{DD012586-3BE9-8D33-ABD6-F48A6B8AA4CF}"/>
              </a:ext>
            </a:extLst>
          </p:cNvPr>
          <p:cNvSpPr txBox="1"/>
          <p:nvPr/>
        </p:nvSpPr>
        <p:spPr>
          <a:xfrm>
            <a:off x="6313714" y="3537171"/>
            <a:ext cx="666750" cy="369332"/>
          </a:xfrm>
          <a:prstGeom prst="rect">
            <a:avLst/>
          </a:prstGeom>
          <a:noFill/>
        </p:spPr>
        <p:txBody>
          <a:bodyPr wrap="square" rtlCol="0">
            <a:spAutoFit/>
          </a:bodyPr>
          <a:lstStyle/>
          <a:p>
            <a:r>
              <a:rPr lang="en-GB" dirty="0">
                <a:latin typeface="+mj-lt"/>
              </a:rPr>
              <a:t>(12)</a:t>
            </a:r>
          </a:p>
        </p:txBody>
      </p:sp>
      <p:sp>
        <p:nvSpPr>
          <p:cNvPr id="7" name="Tekstvak 6">
            <a:extLst>
              <a:ext uri="{FF2B5EF4-FFF2-40B4-BE49-F238E27FC236}">
                <a16:creationId xmlns:a16="http://schemas.microsoft.com/office/drawing/2014/main" id="{75EA621B-88BC-124D-9DD4-DC0E3C6744D1}"/>
              </a:ext>
            </a:extLst>
          </p:cNvPr>
          <p:cNvSpPr txBox="1"/>
          <p:nvPr/>
        </p:nvSpPr>
        <p:spPr>
          <a:xfrm>
            <a:off x="6313714" y="5238549"/>
            <a:ext cx="666750" cy="369332"/>
          </a:xfrm>
          <a:prstGeom prst="rect">
            <a:avLst/>
          </a:prstGeom>
          <a:noFill/>
        </p:spPr>
        <p:txBody>
          <a:bodyPr wrap="square" rtlCol="0">
            <a:spAutoFit/>
          </a:bodyPr>
          <a:lstStyle/>
          <a:p>
            <a:r>
              <a:rPr lang="en-GB" dirty="0">
                <a:latin typeface="+mj-lt"/>
              </a:rPr>
              <a:t>(13)</a:t>
            </a:r>
          </a:p>
        </p:txBody>
      </p:sp>
      <p:sp>
        <p:nvSpPr>
          <p:cNvPr id="8" name="Tekstvak 7">
            <a:extLst>
              <a:ext uri="{FF2B5EF4-FFF2-40B4-BE49-F238E27FC236}">
                <a16:creationId xmlns:a16="http://schemas.microsoft.com/office/drawing/2014/main" id="{C0D5C878-8CB1-F749-BFD8-CF2BB1B8F30F}"/>
              </a:ext>
            </a:extLst>
          </p:cNvPr>
          <p:cNvSpPr txBox="1"/>
          <p:nvPr/>
        </p:nvSpPr>
        <p:spPr>
          <a:xfrm>
            <a:off x="8804979" y="5985991"/>
            <a:ext cx="2860591"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Figure 7.5 </a:t>
            </a:r>
            <a:r>
              <a:rPr kumimoji="0" lang="en-US" altLang="en-US" sz="900" b="0" i="1"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Generalization according to Edie (1965)</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900" dirty="0">
                <a:latin typeface="+mj-lt"/>
                <a:ea typeface="MS Mincho" panose="02020609040205080304" pitchFamily="49" charset="-128"/>
                <a:cs typeface="Times New Roman" panose="02020603050405020304" pitchFamily="18" charset="0"/>
              </a:rPr>
              <a:t>(Taken from Chapter 7)</a:t>
            </a:r>
            <a:r>
              <a:rPr kumimoji="0" lang="en-US" altLang="en-US" sz="900" b="0" i="1"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 </a:t>
            </a:r>
            <a:endParaRPr kumimoji="0" lang="en-GB" altLang="en-US" sz="900" b="0" i="1"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65754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2">
            <a:extLst>
              <a:ext uri="{FF2B5EF4-FFF2-40B4-BE49-F238E27FC236}">
                <a16:creationId xmlns:a16="http://schemas.microsoft.com/office/drawing/2014/main" id="{14791023-B84E-B8A7-78E0-D8F79780696B}"/>
              </a:ext>
            </a:extLst>
          </p:cNvPr>
          <p:cNvSpPr>
            <a:spLocks noGrp="1"/>
          </p:cNvSpPr>
          <p:nvPr>
            <p:ph idx="1"/>
          </p:nvPr>
        </p:nvSpPr>
        <p:spPr>
          <a:xfrm>
            <a:off x="838200" y="1825625"/>
            <a:ext cx="10515600" cy="4351338"/>
          </a:xfrm>
        </p:spPr>
        <p:txBody>
          <a:bodyPr>
            <a:normAutofit lnSpcReduction="10000"/>
          </a:bodyPr>
          <a:lstStyle/>
          <a:p>
            <a:pPr>
              <a:buFontTx/>
              <a:buChar char="-"/>
            </a:pPr>
            <a:r>
              <a:rPr lang="en-GB" dirty="0">
                <a:latin typeface="+mj-lt"/>
              </a:rPr>
              <a:t>Vehicle trajectories and microscopic flow variables</a:t>
            </a:r>
          </a:p>
          <a:p>
            <a:pPr>
              <a:buFontTx/>
              <a:buChar char="-"/>
            </a:pPr>
            <a:r>
              <a:rPr lang="en-GB" dirty="0">
                <a:latin typeface="+mj-lt"/>
              </a:rPr>
              <a:t>Macroscopic flow variables</a:t>
            </a:r>
          </a:p>
          <a:p>
            <a:pPr>
              <a:buFontTx/>
              <a:buChar char="-"/>
            </a:pPr>
            <a:r>
              <a:rPr lang="en-GB" dirty="0">
                <a:latin typeface="+mj-lt"/>
              </a:rPr>
              <a:t>Microscopic and macroscopic flow characteristics</a:t>
            </a:r>
          </a:p>
          <a:p>
            <a:pPr>
              <a:buFontTx/>
              <a:buChar char="-"/>
            </a:pPr>
            <a:r>
              <a:rPr lang="en-GB" dirty="0">
                <a:latin typeface="+mj-lt"/>
              </a:rPr>
              <a:t>Developments for the future: connected and automated vehicles</a:t>
            </a:r>
          </a:p>
          <a:p>
            <a:pPr>
              <a:buFontTx/>
              <a:buChar char="-"/>
            </a:pPr>
            <a:r>
              <a:rPr lang="en-GB" dirty="0">
                <a:latin typeface="+mj-lt"/>
              </a:rPr>
              <a:t>Traffic flow dynamics and self-organisation</a:t>
            </a:r>
          </a:p>
          <a:p>
            <a:pPr>
              <a:buFontTx/>
              <a:buChar char="-"/>
            </a:pPr>
            <a:r>
              <a:rPr lang="en-GB" dirty="0">
                <a:latin typeface="+mj-lt"/>
              </a:rPr>
              <a:t>Multi-lane traffic flow facilities (motorways)</a:t>
            </a:r>
          </a:p>
          <a:p>
            <a:pPr>
              <a:buFontTx/>
              <a:buChar char="-"/>
            </a:pPr>
            <a:r>
              <a:rPr lang="en-GB" dirty="0">
                <a:latin typeface="+mj-lt"/>
              </a:rPr>
              <a:t>Microscopic and macroscopic traffic flow models</a:t>
            </a:r>
          </a:p>
          <a:p>
            <a:pPr>
              <a:buFontTx/>
              <a:buChar char="-"/>
            </a:pPr>
            <a:r>
              <a:rPr lang="en-GB" dirty="0">
                <a:latin typeface="+mj-lt"/>
              </a:rPr>
              <a:t>Network dynamics</a:t>
            </a:r>
          </a:p>
          <a:p>
            <a:pPr>
              <a:buFontTx/>
              <a:buChar char="-"/>
            </a:pPr>
            <a:r>
              <a:rPr lang="en-GB" dirty="0">
                <a:latin typeface="+mj-lt"/>
              </a:rPr>
              <a:t>Bicycle traffic</a:t>
            </a:r>
          </a:p>
          <a:p>
            <a:pPr marL="0" indent="0">
              <a:buNone/>
            </a:pPr>
            <a:endParaRPr lang="en-GB" dirty="0"/>
          </a:p>
          <a:p>
            <a:pPr>
              <a:buFontTx/>
              <a:buChar char="-"/>
            </a:pPr>
            <a:endParaRPr lang="en-GB" dirty="0"/>
          </a:p>
          <a:p>
            <a:pPr>
              <a:buFontTx/>
              <a:buChar char="-"/>
            </a:pPr>
            <a:endParaRPr lang="en-GB" dirty="0"/>
          </a:p>
        </p:txBody>
      </p:sp>
      <p:sp>
        <p:nvSpPr>
          <p:cNvPr id="2" name="Titel 1">
            <a:extLst>
              <a:ext uri="{FF2B5EF4-FFF2-40B4-BE49-F238E27FC236}">
                <a16:creationId xmlns:a16="http://schemas.microsoft.com/office/drawing/2014/main" id="{90394978-597E-FB0D-71A9-131FE00BACFB}"/>
              </a:ext>
            </a:extLst>
          </p:cNvPr>
          <p:cNvSpPr>
            <a:spLocks noGrp="1"/>
          </p:cNvSpPr>
          <p:nvPr>
            <p:ph type="title"/>
          </p:nvPr>
        </p:nvSpPr>
        <p:spPr/>
        <p:txBody>
          <a:bodyPr/>
          <a:lstStyle/>
          <a:p>
            <a:r>
              <a:rPr lang="en-GB" dirty="0">
                <a:solidFill>
                  <a:srgbClr val="00B0F0"/>
                </a:solidFill>
              </a:rPr>
              <a:t>Overview chapter</a:t>
            </a:r>
          </a:p>
        </p:txBody>
      </p:sp>
      <p:sp>
        <p:nvSpPr>
          <p:cNvPr id="4" name="Rechthoek 3">
            <a:extLst>
              <a:ext uri="{FF2B5EF4-FFF2-40B4-BE49-F238E27FC236}">
                <a16:creationId xmlns:a16="http://schemas.microsoft.com/office/drawing/2014/main" id="{F682B98A-80E1-B207-8C7F-1EF66C272C40}"/>
              </a:ext>
            </a:extLst>
          </p:cNvPr>
          <p:cNvSpPr/>
          <p:nvPr/>
        </p:nvSpPr>
        <p:spPr>
          <a:xfrm>
            <a:off x="838200" y="2747681"/>
            <a:ext cx="8585718" cy="4618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B8C62C0-B283-50F2-12C0-4F1038A61B04}"/>
              </a:ext>
            </a:extLst>
          </p:cNvPr>
          <p:cNvSpPr txBox="1"/>
          <p:nvPr/>
        </p:nvSpPr>
        <p:spPr>
          <a:xfrm>
            <a:off x="10026476" y="2505671"/>
            <a:ext cx="2165524" cy="923330"/>
          </a:xfrm>
          <a:prstGeom prst="rect">
            <a:avLst/>
          </a:prstGeom>
          <a:noFill/>
        </p:spPr>
        <p:txBody>
          <a:bodyPr wrap="square" rtlCol="0">
            <a:spAutoFit/>
          </a:bodyPr>
          <a:lstStyle/>
          <a:p>
            <a:pPr algn="ctr"/>
            <a:r>
              <a:rPr lang="en-GB" dirty="0">
                <a:solidFill>
                  <a:schemeClr val="accent1"/>
                </a:solidFill>
              </a:rPr>
              <a:t>Necessary to understand the traffic flow dynamics</a:t>
            </a:r>
            <a:endParaRPr lang="nl-NL" dirty="0">
              <a:solidFill>
                <a:schemeClr val="accent1"/>
              </a:solidFill>
            </a:endParaRPr>
          </a:p>
        </p:txBody>
      </p:sp>
      <p:cxnSp>
        <p:nvCxnSpPr>
          <p:cNvPr id="7" name="Connector: Curved 6">
            <a:extLst>
              <a:ext uri="{FF2B5EF4-FFF2-40B4-BE49-F238E27FC236}">
                <a16:creationId xmlns:a16="http://schemas.microsoft.com/office/drawing/2014/main" id="{4F12F02E-611D-95FA-9F18-EFFEDC8A9AA0}"/>
              </a:ext>
            </a:extLst>
          </p:cNvPr>
          <p:cNvCxnSpPr>
            <a:cxnSpLocks/>
            <a:stCxn id="5" idx="2"/>
          </p:cNvCxnSpPr>
          <p:nvPr/>
        </p:nvCxnSpPr>
        <p:spPr>
          <a:xfrm rot="5400000">
            <a:off x="9423673" y="2200638"/>
            <a:ext cx="457203" cy="2913928"/>
          </a:xfrm>
          <a:prstGeom prst="curvedConnector2">
            <a:avLst/>
          </a:prstGeom>
          <a:ln w="22225">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22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28867B-D19A-154D-5C04-B6E38B62CDDB}"/>
              </a:ext>
            </a:extLst>
          </p:cNvPr>
          <p:cNvSpPr>
            <a:spLocks noGrp="1"/>
          </p:cNvSpPr>
          <p:nvPr>
            <p:ph type="title"/>
          </p:nvPr>
        </p:nvSpPr>
        <p:spPr>
          <a:xfrm>
            <a:off x="838199" y="365125"/>
            <a:ext cx="10515601" cy="1325563"/>
          </a:xfrm>
        </p:spPr>
        <p:txBody>
          <a:bodyPr/>
          <a:lstStyle/>
          <a:p>
            <a:r>
              <a:rPr lang="en-GB" dirty="0">
                <a:solidFill>
                  <a:srgbClr val="00B0F0"/>
                </a:solidFill>
              </a:rPr>
              <a:t>Microscopic and macroscopic flow characteristics: Headway distributions</a:t>
            </a:r>
          </a:p>
        </p:txBody>
      </p:sp>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D9E271ED-18B7-8B5F-5AF5-376D1495AC89}"/>
                  </a:ext>
                </a:extLst>
              </p:cNvPr>
              <p:cNvSpPr>
                <a:spLocks noGrp="1"/>
              </p:cNvSpPr>
              <p:nvPr>
                <p:ph idx="1"/>
              </p:nvPr>
            </p:nvSpPr>
            <p:spPr>
              <a:xfrm>
                <a:off x="838199" y="1946923"/>
                <a:ext cx="10515600" cy="4351338"/>
              </a:xfrm>
            </p:spPr>
            <p:txBody>
              <a:bodyPr>
                <a:normAutofit/>
              </a:bodyPr>
              <a:lstStyle/>
              <a:p>
                <a:pPr marL="0" indent="0">
                  <a:buNone/>
                </a:pPr>
                <a:r>
                  <a:rPr lang="en-GB" sz="1800" dirty="0">
                    <a:latin typeface="+mj-lt"/>
                  </a:rPr>
                  <a:t>The headway distribution on a road is not constant, because of differences in </a:t>
                </a:r>
              </a:p>
              <a:p>
                <a:r>
                  <a:rPr lang="en-GB" sz="1800" dirty="0">
                    <a:latin typeface="+mj-lt"/>
                  </a:rPr>
                  <a:t>Driving behaviour of drivers</a:t>
                </a:r>
              </a:p>
              <a:p>
                <a:r>
                  <a:rPr lang="en-GB" sz="1800" dirty="0">
                    <a:latin typeface="+mj-lt"/>
                  </a:rPr>
                  <a:t>Vehicle characteristics</a:t>
                </a:r>
              </a:p>
              <a:p>
                <a:r>
                  <a:rPr lang="en-GB" sz="1800" dirty="0">
                    <a:latin typeface="+mj-lt"/>
                  </a:rPr>
                  <a:t>Driving behaviour of the same driver in different times/conditions</a:t>
                </a:r>
              </a:p>
              <a:p>
                <a:pPr marL="0" indent="0">
                  <a:buNone/>
                </a:pPr>
                <a:endParaRPr lang="en-GB" sz="1800" dirty="0">
                  <a:latin typeface="+mj-lt"/>
                </a:endParaRPr>
              </a:p>
              <a:p>
                <a:pPr marL="0" indent="0">
                  <a:buNone/>
                </a:pPr>
                <a:r>
                  <a:rPr lang="en-GB" sz="1800" dirty="0">
                    <a:latin typeface="+mj-lt"/>
                  </a:rPr>
                  <a:t>The headway distribution is described with a probability density function </a:t>
                </a:r>
                <a14:m>
                  <m:oMath xmlns:m="http://schemas.openxmlformats.org/officeDocument/2006/math">
                    <m:r>
                      <a:rPr lang="en-GB" sz="1800" i="1" dirty="0" smtClean="0">
                        <a:latin typeface="Cambria Math" panose="02040503050406030204" pitchFamily="18" charset="0"/>
                      </a:rPr>
                      <m:t>𝑓</m:t>
                    </m:r>
                    <m:r>
                      <a:rPr lang="en-GB" sz="1800" i="1" dirty="0" smtClean="0">
                        <a:latin typeface="Cambria Math" panose="02040503050406030204" pitchFamily="18" charset="0"/>
                      </a:rPr>
                      <m:t>(</m:t>
                    </m:r>
                    <m:r>
                      <a:rPr lang="en-GB" sz="1800" i="1" dirty="0" smtClean="0">
                        <a:latin typeface="Cambria Math" panose="02040503050406030204" pitchFamily="18" charset="0"/>
                      </a:rPr>
                      <m:t>h</m:t>
                    </m:r>
                    <m:r>
                      <a:rPr lang="en-GB" sz="1800" i="1" dirty="0" smtClean="0">
                        <a:latin typeface="Cambria Math" panose="02040503050406030204" pitchFamily="18" charset="0"/>
                      </a:rPr>
                      <m:t>)</m:t>
                    </m:r>
                  </m:oMath>
                </a14:m>
                <a:r>
                  <a:rPr lang="en-GB" sz="1800" dirty="0">
                    <a:latin typeface="+mj-lt"/>
                  </a:rPr>
                  <a:t>:</a:t>
                </a:r>
              </a:p>
              <a:p>
                <a:pPr marL="0" indent="0" algn="ctr">
                  <a:buNone/>
                </a:pPr>
                <a:endParaRPr lang="en-US" sz="1800" dirty="0">
                  <a:latin typeface="+mj-lt"/>
                  <a:ea typeface="MS Mincho" panose="02020609040205080304" pitchFamily="49" charset="-128"/>
                  <a:cs typeface="Times New Roman" panose="020206030504050203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sz="1800" i="1">
                          <a:effectLst/>
                          <a:latin typeface="Cambria Math" panose="02040503050406030204" pitchFamily="18" charset="0"/>
                          <a:ea typeface="MS Mincho" panose="02020609040205080304" pitchFamily="49" charset="-128"/>
                          <a:cs typeface="Times New Roman" panose="02020603050405020304" pitchFamily="18" charset="0"/>
                        </a:rPr>
                        <m:t>𝑓</m:t>
                      </m:r>
                      <m:d>
                        <m:dPr>
                          <m:ctrlPr>
                            <a:rPr lang="en-GB" sz="1800" i="1">
                              <a:effectLst/>
                              <a:latin typeface="Cambria Math" panose="02040503050406030204" pitchFamily="18" charset="0"/>
                              <a:ea typeface="MS Mincho" panose="02020609040205080304" pitchFamily="49" charset="-128"/>
                              <a:cs typeface="Times New Roman" panose="02020603050405020304" pitchFamily="18" charset="0"/>
                            </a:rPr>
                          </m:ctrlPr>
                        </m:d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h</m:t>
                          </m:r>
                        </m:e>
                      </m:d>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𝜙</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𝑔</m:t>
                      </m:r>
                      <m:d>
                        <m:dPr>
                          <m:ctrlPr>
                            <a:rPr lang="en-GB" sz="1800" i="1">
                              <a:effectLst/>
                              <a:latin typeface="Cambria Math" panose="02040503050406030204" pitchFamily="18" charset="0"/>
                              <a:ea typeface="MS Mincho" panose="02020609040205080304" pitchFamily="49" charset="-128"/>
                              <a:cs typeface="Times New Roman" panose="02020603050405020304" pitchFamily="18" charset="0"/>
                            </a:rPr>
                          </m:ctrlPr>
                        </m:d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h</m:t>
                          </m:r>
                        </m:e>
                      </m:d>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d>
                        <m:dPr>
                          <m:ctrlPr>
                            <a:rPr lang="en-GB" sz="1800" i="1">
                              <a:effectLst/>
                              <a:latin typeface="Cambria Math" panose="02040503050406030204" pitchFamily="18" charset="0"/>
                              <a:ea typeface="MS Mincho" panose="02020609040205080304" pitchFamily="49" charset="-128"/>
                              <a:cs typeface="Times New Roman" panose="02020603050405020304" pitchFamily="18" charset="0"/>
                            </a:rPr>
                          </m:ctrlPr>
                        </m:d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1−</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𝜙</m:t>
                          </m:r>
                        </m:e>
                      </m:d>
                      <m:r>
                        <a:rPr lang="en-US" sz="1800" i="1">
                          <a:effectLst/>
                          <a:latin typeface="Cambria Math" panose="02040503050406030204" pitchFamily="18" charset="0"/>
                          <a:ea typeface="MS Mincho" panose="02020609040205080304" pitchFamily="49" charset="-128"/>
                          <a:cs typeface="Times New Roman" panose="02020603050405020304" pitchFamily="18" charset="0"/>
                        </a:rPr>
                        <m:t>𝑤</m:t>
                      </m:r>
                      <m:d>
                        <m:dPr>
                          <m:ctrlPr>
                            <a:rPr lang="en-GB" sz="1800" i="1">
                              <a:effectLst/>
                              <a:latin typeface="Cambria Math" panose="02040503050406030204" pitchFamily="18" charset="0"/>
                              <a:ea typeface="MS Mincho" panose="02020609040205080304" pitchFamily="49" charset="-128"/>
                              <a:cs typeface="Times New Roman" panose="02020603050405020304" pitchFamily="18" charset="0"/>
                            </a:rPr>
                          </m:ctrlPr>
                        </m:d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h</m:t>
                          </m:r>
                        </m:e>
                      </m:d>
                    </m:oMath>
                  </m:oMathPara>
                </a14:m>
                <a:endParaRPr lang="en-GB" sz="1800" dirty="0">
                  <a:latin typeface="+mj-lt"/>
                </a:endParaRPr>
              </a:p>
              <a:p>
                <a:pPr marL="0" indent="0">
                  <a:buNone/>
                </a:pPr>
                <a:r>
                  <a:rPr lang="en-US" sz="1800" dirty="0">
                    <a:effectLst/>
                    <a:latin typeface="+mj-lt"/>
                    <a:ea typeface="MS Mincho" panose="02020609040205080304" pitchFamily="49" charset="-128"/>
                  </a:rPr>
                  <a:t>Where:</a:t>
                </a:r>
              </a:p>
              <a:p>
                <a:pPr marL="0" indent="0">
                  <a:buNone/>
                </a:pPr>
                <a14:m>
                  <m:oMath xmlns:m="http://schemas.openxmlformats.org/officeDocument/2006/math">
                    <m:r>
                      <a:rPr lang="en-GB" sz="1800" b="0" i="1" dirty="0" smtClean="0">
                        <a:effectLst/>
                        <a:latin typeface="Cambria Math" panose="02040503050406030204" pitchFamily="18" charset="0"/>
                        <a:ea typeface="MS Mincho" panose="02020609040205080304" pitchFamily="49" charset="-128"/>
                      </a:rPr>
                      <m:t>𝑔</m:t>
                    </m:r>
                    <m:r>
                      <a:rPr lang="en-GB" sz="1800" b="0" i="1" dirty="0" smtClean="0">
                        <a:effectLst/>
                        <a:latin typeface="Cambria Math" panose="02040503050406030204" pitchFamily="18" charset="0"/>
                        <a:ea typeface="MS Mincho" panose="02020609040205080304" pitchFamily="49" charset="-128"/>
                      </a:rPr>
                      <m:t>(</m:t>
                    </m:r>
                    <m:r>
                      <a:rPr lang="en-GB" sz="1800" b="0" i="1" dirty="0" smtClean="0">
                        <a:effectLst/>
                        <a:latin typeface="Cambria Math" panose="02040503050406030204" pitchFamily="18" charset="0"/>
                        <a:ea typeface="MS Mincho" panose="02020609040205080304" pitchFamily="49" charset="-128"/>
                      </a:rPr>
                      <m:t>h</m:t>
                    </m:r>
                    <m:r>
                      <a:rPr lang="en-GB" sz="1800" b="0" i="1" dirty="0" smtClean="0">
                        <a:effectLst/>
                        <a:latin typeface="Cambria Math" panose="02040503050406030204" pitchFamily="18" charset="0"/>
                        <a:ea typeface="MS Mincho" panose="02020609040205080304" pitchFamily="49" charset="-128"/>
                      </a:rPr>
                      <m:t>)</m:t>
                    </m:r>
                  </m:oMath>
                </a14:m>
                <a:r>
                  <a:rPr lang="en-US" sz="1800" dirty="0">
                    <a:effectLst/>
                    <a:latin typeface="+mj-lt"/>
                    <a:ea typeface="MS Mincho" panose="02020609040205080304" pitchFamily="49" charset="-128"/>
                  </a:rPr>
                  <a:t> – probability density function of the headways of vehicles, which are following</a:t>
                </a:r>
              </a:p>
              <a:p>
                <a:pPr marL="0" indent="0">
                  <a:buNone/>
                </a:pPr>
                <a14:m>
                  <m:oMath xmlns:m="http://schemas.openxmlformats.org/officeDocument/2006/math">
                    <m:r>
                      <a:rPr lang="en-GB" sz="1800" b="0" i="1" dirty="0" smtClean="0">
                        <a:effectLst/>
                        <a:latin typeface="Cambria Math" panose="02040503050406030204" pitchFamily="18" charset="0"/>
                        <a:ea typeface="MS Mincho" panose="02020609040205080304" pitchFamily="49" charset="-128"/>
                      </a:rPr>
                      <m:t>𝑤</m:t>
                    </m:r>
                    <m:r>
                      <a:rPr lang="en-GB" sz="1800" b="0" i="1" dirty="0" smtClean="0">
                        <a:effectLst/>
                        <a:latin typeface="Cambria Math" panose="02040503050406030204" pitchFamily="18" charset="0"/>
                        <a:ea typeface="MS Mincho" panose="02020609040205080304" pitchFamily="49" charset="-128"/>
                      </a:rPr>
                      <m:t>(</m:t>
                    </m:r>
                    <m:r>
                      <a:rPr lang="en-GB" sz="1800" b="0" i="1" dirty="0" smtClean="0">
                        <a:effectLst/>
                        <a:latin typeface="Cambria Math" panose="02040503050406030204" pitchFamily="18" charset="0"/>
                        <a:ea typeface="MS Mincho" panose="02020609040205080304" pitchFamily="49" charset="-128"/>
                      </a:rPr>
                      <m:t>h</m:t>
                    </m:r>
                    <m:r>
                      <a:rPr lang="en-GB" sz="1800" b="0" i="1" dirty="0" smtClean="0">
                        <a:effectLst/>
                        <a:latin typeface="Cambria Math" panose="02040503050406030204" pitchFamily="18" charset="0"/>
                        <a:ea typeface="MS Mincho" panose="02020609040205080304" pitchFamily="49" charset="-128"/>
                      </a:rPr>
                      <m:t>)</m:t>
                    </m:r>
                  </m:oMath>
                </a14:m>
                <a:r>
                  <a:rPr lang="en-US" sz="1800" dirty="0">
                    <a:effectLst/>
                    <a:latin typeface="+mj-lt"/>
                    <a:ea typeface="MS Mincho" panose="02020609040205080304" pitchFamily="49" charset="-128"/>
                  </a:rPr>
                  <a:t> –probability density function of those vehicles that are driving freely (often assumed to be exponential)</a:t>
                </a:r>
              </a:p>
              <a:p>
                <a:pPr marL="0" indent="0">
                  <a:buNone/>
                </a:pPr>
                <a14:m>
                  <m:oMath xmlns:m="http://schemas.openxmlformats.org/officeDocument/2006/math">
                    <m:r>
                      <a:rPr lang="en-US" sz="1800" i="1">
                        <a:effectLst/>
                        <a:latin typeface="Cambria Math" panose="02040503050406030204" pitchFamily="18" charset="0"/>
                        <a:ea typeface="MS Mincho" panose="02020609040205080304" pitchFamily="49" charset="-128"/>
                        <a:cs typeface="Times New Roman" panose="02020603050405020304" pitchFamily="18" charset="0"/>
                      </a:rPr>
                      <m:t>𝜙</m:t>
                    </m:r>
                  </m:oMath>
                </a14:m>
                <a:r>
                  <a:rPr lang="en-US" sz="1800" dirty="0">
                    <a:effectLst/>
                    <a:latin typeface="+mj-lt"/>
                    <a:ea typeface="MS Mincho" panose="02020609040205080304" pitchFamily="49" charset="-128"/>
                  </a:rPr>
                  <a:t> – fraction of vehicles that are following</a:t>
                </a:r>
              </a:p>
              <a:p>
                <a:pPr marL="0" indent="0">
                  <a:buNone/>
                </a:pPr>
                <a:endParaRPr lang="en-GB" sz="1800" dirty="0">
                  <a:latin typeface="+mj-lt"/>
                </a:endParaRPr>
              </a:p>
              <a:p>
                <a:pPr marL="0" indent="0">
                  <a:buNone/>
                </a:pPr>
                <a:endParaRPr lang="en-GB" sz="1800" dirty="0">
                  <a:latin typeface="+mj-lt"/>
                </a:endParaRPr>
              </a:p>
            </p:txBody>
          </p:sp>
        </mc:Choice>
        <mc:Fallback xmlns="">
          <p:sp>
            <p:nvSpPr>
              <p:cNvPr id="3" name="Tijdelijke aanduiding voor inhoud 2">
                <a:extLst>
                  <a:ext uri="{FF2B5EF4-FFF2-40B4-BE49-F238E27FC236}">
                    <a16:creationId xmlns:a16="http://schemas.microsoft.com/office/drawing/2014/main" id="{D9E271ED-18B7-8B5F-5AF5-376D1495AC89}"/>
                  </a:ext>
                </a:extLst>
              </p:cNvPr>
              <p:cNvSpPr>
                <a:spLocks noGrp="1" noRot="1" noChangeAspect="1" noMove="1" noResize="1" noEditPoints="1" noAdjustHandles="1" noChangeArrowheads="1" noChangeShapeType="1" noTextEdit="1"/>
              </p:cNvSpPr>
              <p:nvPr>
                <p:ph idx="1"/>
              </p:nvPr>
            </p:nvSpPr>
            <p:spPr>
              <a:xfrm>
                <a:off x="838199" y="1946923"/>
                <a:ext cx="10515600" cy="4351338"/>
              </a:xfrm>
              <a:blipFill>
                <a:blip r:embed="rId2"/>
                <a:stretch>
                  <a:fillRect l="-464" t="-1261" b="-1681"/>
                </a:stretch>
              </a:blipFill>
            </p:spPr>
            <p:txBody>
              <a:bodyPr/>
              <a:lstStyle/>
              <a:p>
                <a:r>
                  <a:rPr lang="nl-NL">
                    <a:noFill/>
                  </a:rPr>
                  <a:t> </a:t>
                </a:r>
              </a:p>
            </p:txBody>
          </p:sp>
        </mc:Fallback>
      </mc:AlternateContent>
      <p:sp>
        <p:nvSpPr>
          <p:cNvPr id="4" name="Tekstvak 3">
            <a:extLst>
              <a:ext uri="{FF2B5EF4-FFF2-40B4-BE49-F238E27FC236}">
                <a16:creationId xmlns:a16="http://schemas.microsoft.com/office/drawing/2014/main" id="{F0863D79-DCC9-4E59-668D-0AFFBD6DA264}"/>
              </a:ext>
            </a:extLst>
          </p:cNvPr>
          <p:cNvSpPr txBox="1"/>
          <p:nvPr/>
        </p:nvSpPr>
        <p:spPr>
          <a:xfrm>
            <a:off x="9603498" y="4418353"/>
            <a:ext cx="666750" cy="369332"/>
          </a:xfrm>
          <a:prstGeom prst="rect">
            <a:avLst/>
          </a:prstGeom>
          <a:noFill/>
        </p:spPr>
        <p:txBody>
          <a:bodyPr wrap="square" rtlCol="0">
            <a:spAutoFit/>
          </a:bodyPr>
          <a:lstStyle/>
          <a:p>
            <a:r>
              <a:rPr lang="en-GB" dirty="0">
                <a:latin typeface="+mj-lt"/>
              </a:rPr>
              <a:t>(14)</a:t>
            </a:r>
          </a:p>
        </p:txBody>
      </p:sp>
    </p:spTree>
    <p:extLst>
      <p:ext uri="{BB962C8B-B14F-4D97-AF65-F5344CB8AC3E}">
        <p14:creationId xmlns:p14="http://schemas.microsoft.com/office/powerpoint/2010/main" val="3942715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28867B-D19A-154D-5C04-B6E38B62CDDB}"/>
              </a:ext>
            </a:extLst>
          </p:cNvPr>
          <p:cNvSpPr>
            <a:spLocks noGrp="1"/>
          </p:cNvSpPr>
          <p:nvPr>
            <p:ph type="title"/>
          </p:nvPr>
        </p:nvSpPr>
        <p:spPr>
          <a:xfrm>
            <a:off x="838199" y="365125"/>
            <a:ext cx="10515601" cy="1325563"/>
          </a:xfrm>
        </p:spPr>
        <p:txBody>
          <a:bodyPr/>
          <a:lstStyle/>
          <a:p>
            <a:r>
              <a:rPr lang="en-GB" dirty="0">
                <a:solidFill>
                  <a:srgbClr val="00B0F0"/>
                </a:solidFill>
              </a:rPr>
              <a:t>Microscopic and macroscopic flow characteristics: Headway distributions</a:t>
            </a:r>
          </a:p>
        </p:txBody>
      </p:sp>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D9E271ED-18B7-8B5F-5AF5-376D1495AC89}"/>
                  </a:ext>
                </a:extLst>
              </p:cNvPr>
              <p:cNvSpPr>
                <a:spLocks noGrp="1"/>
              </p:cNvSpPr>
              <p:nvPr>
                <p:ph idx="1"/>
              </p:nvPr>
            </p:nvSpPr>
            <p:spPr>
              <a:xfrm>
                <a:off x="838199" y="1946923"/>
                <a:ext cx="10515600" cy="4351338"/>
              </a:xfrm>
            </p:spPr>
            <p:txBody>
              <a:bodyPr>
                <a:normAutofit/>
              </a:bodyPr>
              <a:lstStyle/>
              <a:p>
                <a:pPr marL="0" indent="0">
                  <a:buNone/>
                </a:pPr>
                <a:r>
                  <a:rPr lang="en-GB" sz="1800" dirty="0">
                    <a:latin typeface="+mj-lt"/>
                  </a:rPr>
                  <a:t>The consequence of non-constant headway distribution is that the capacity is also not a constant, but a stochastic variable.</a:t>
                </a:r>
              </a:p>
              <a:p>
                <a:pPr marL="0" indent="0">
                  <a:buNone/>
                </a:pPr>
                <a:endParaRPr lang="en-GB" sz="1800" dirty="0">
                  <a:latin typeface="+mj-lt"/>
                </a:endParaRPr>
              </a:p>
              <a:p>
                <a:pPr marL="0" indent="0">
                  <a:buNone/>
                </a:pPr>
                <a:r>
                  <a:rPr lang="en-GB" sz="1800" dirty="0">
                    <a:latin typeface="+mj-lt"/>
                  </a:rPr>
                  <a:t> </a:t>
                </a:r>
                <a14:m>
                  <m:oMath xmlns:m="http://schemas.openxmlformats.org/officeDocument/2006/math">
                    <m:r>
                      <a:rPr lang="en-GB" sz="1800" b="0" i="1" smtClean="0">
                        <a:effectLst/>
                        <a:latin typeface="Cambria Math" panose="02040503050406030204" pitchFamily="18" charset="0"/>
                        <a:ea typeface="MS Mincho" panose="02020609040205080304" pitchFamily="49" charset="-128"/>
                        <a:cs typeface="Times New Roman" panose="02020603050405020304" pitchFamily="18" charset="0"/>
                      </a:rPr>
                      <m:t>𝐶</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r>
                      <a:rPr lang="en-GB" sz="1800" b="0" i="1" smtClean="0">
                        <a:effectLst/>
                        <a:latin typeface="Cambria Math" panose="02040503050406030204" pitchFamily="18" charset="0"/>
                        <a:ea typeface="MS Mincho" panose="02020609040205080304" pitchFamily="49" charset="-128"/>
                        <a:cs typeface="Times New Roman" panose="02020603050405020304" pitchFamily="18" charset="0"/>
                      </a:rPr>
                      <m:t>3600/</m:t>
                    </m:r>
                    <m:r>
                      <a:rPr lang="en-GB" sz="1800" b="0" i="1" smtClean="0">
                        <a:effectLst/>
                        <a:latin typeface="Cambria Math" panose="02040503050406030204" pitchFamily="18" charset="0"/>
                        <a:ea typeface="MS Mincho" panose="02020609040205080304" pitchFamily="49" charset="-128"/>
                        <a:cs typeface="Times New Roman" panose="02020603050405020304" pitchFamily="18" charset="0"/>
                      </a:rPr>
                      <m:t>𝐸</m:t>
                    </m:r>
                    <m:d>
                      <m:dPr>
                        <m:ctrlPr>
                          <a:rPr lang="en-GB" sz="1800" b="0" i="1" smtClean="0">
                            <a:effectLst/>
                            <a:latin typeface="Cambria Math" panose="02040503050406030204" pitchFamily="18" charset="0"/>
                            <a:ea typeface="MS Mincho" panose="02020609040205080304" pitchFamily="49" charset="-128"/>
                            <a:cs typeface="Times New Roman" panose="02020603050405020304" pitchFamily="18" charset="0"/>
                          </a:rPr>
                        </m:ctrlPr>
                      </m:dPr>
                      <m:e>
                        <m:r>
                          <a:rPr lang="en-GB" sz="1800" b="0" i="1" smtClean="0">
                            <a:effectLst/>
                            <a:latin typeface="Cambria Math" panose="02040503050406030204" pitchFamily="18" charset="0"/>
                            <a:ea typeface="MS Mincho" panose="02020609040205080304" pitchFamily="49" charset="-128"/>
                            <a:cs typeface="Times New Roman" panose="02020603050405020304" pitchFamily="18" charset="0"/>
                          </a:rPr>
                          <m:t>𝐻</m:t>
                        </m:r>
                      </m:e>
                    </m:d>
                  </m:oMath>
                </a14:m>
                <a:endParaRPr lang="en-US" sz="1800" dirty="0">
                  <a:effectLst/>
                  <a:latin typeface="+mj-lt"/>
                  <a:ea typeface="MS Mincho" panose="02020609040205080304" pitchFamily="49" charset="-128"/>
                </a:endParaRPr>
              </a:p>
              <a:p>
                <a:pPr marL="0" indent="0">
                  <a:buNone/>
                </a:pPr>
                <a:r>
                  <a:rPr lang="en-US" sz="1800" dirty="0">
                    <a:latin typeface="+mj-lt"/>
                    <a:ea typeface="MS Mincho" panose="02020609040205080304" pitchFamily="49" charset="-128"/>
                  </a:rPr>
                  <a:t>W</a:t>
                </a:r>
                <a:r>
                  <a:rPr lang="en-US" sz="1800" dirty="0">
                    <a:effectLst/>
                    <a:latin typeface="+mj-lt"/>
                    <a:ea typeface="MS Mincho" panose="02020609040205080304" pitchFamily="49" charset="-128"/>
                  </a:rPr>
                  <a:t>here:</a:t>
                </a:r>
              </a:p>
              <a:p>
                <a:pPr marL="0" indent="0">
                  <a:buNone/>
                </a:pPr>
                <a14:m>
                  <m:oMath xmlns:m="http://schemas.openxmlformats.org/officeDocument/2006/math">
                    <m:r>
                      <a:rPr lang="en-GB" sz="1800" b="0" i="1" dirty="0" smtClean="0">
                        <a:effectLst/>
                        <a:latin typeface="Cambria Math" panose="02040503050406030204" pitchFamily="18" charset="0"/>
                        <a:ea typeface="MS Mincho" panose="02020609040205080304" pitchFamily="49" charset="-128"/>
                      </a:rPr>
                      <m:t>𝐸</m:t>
                    </m:r>
                    <m:r>
                      <a:rPr lang="en-GB" sz="1800" b="0" i="1" dirty="0" smtClean="0">
                        <a:effectLst/>
                        <a:latin typeface="Cambria Math" panose="02040503050406030204" pitchFamily="18" charset="0"/>
                        <a:ea typeface="MS Mincho" panose="02020609040205080304" pitchFamily="49" charset="-128"/>
                      </a:rPr>
                      <m:t>(</m:t>
                    </m:r>
                    <m:r>
                      <a:rPr lang="en-GB" sz="1800" b="0" i="1" dirty="0" smtClean="0">
                        <a:effectLst/>
                        <a:latin typeface="Cambria Math" panose="02040503050406030204" pitchFamily="18" charset="0"/>
                        <a:ea typeface="MS Mincho" panose="02020609040205080304" pitchFamily="49" charset="-128"/>
                      </a:rPr>
                      <m:t>𝐻</m:t>
                    </m:r>
                    <m:r>
                      <a:rPr lang="en-GB" sz="1800" b="0" i="1" dirty="0" smtClean="0">
                        <a:effectLst/>
                        <a:latin typeface="Cambria Math" panose="02040503050406030204" pitchFamily="18" charset="0"/>
                        <a:ea typeface="MS Mincho" panose="02020609040205080304" pitchFamily="49" charset="-128"/>
                      </a:rPr>
                      <m:t>)</m:t>
                    </m:r>
                  </m:oMath>
                </a14:m>
                <a:r>
                  <a:rPr lang="en-US" sz="1800" dirty="0">
                    <a:effectLst/>
                    <a:latin typeface="+mj-lt"/>
                    <a:ea typeface="MS Mincho" panose="02020609040205080304" pitchFamily="49" charset="-128"/>
                  </a:rPr>
                  <a:t> – expected value of the headway distribution</a:t>
                </a:r>
              </a:p>
              <a:p>
                <a:pPr marL="0" indent="0">
                  <a:buNone/>
                </a:pPr>
                <a:endParaRPr lang="en-US" sz="1800" dirty="0">
                  <a:latin typeface="+mj-lt"/>
                  <a:ea typeface="MS Mincho" panose="02020609040205080304" pitchFamily="49" charset="-128"/>
                </a:endParaRPr>
              </a:p>
              <a:p>
                <a:pPr marL="0" indent="0">
                  <a:buNone/>
                </a:pPr>
                <a:r>
                  <a:rPr lang="en-US" sz="1800" dirty="0">
                    <a:effectLst/>
                    <a:latin typeface="+mj-lt"/>
                    <a:ea typeface="MS Mincho" panose="02020609040205080304" pitchFamily="49" charset="-128"/>
                  </a:rPr>
                  <a:t>Example: </a:t>
                </a:r>
              </a:p>
              <a:p>
                <a:pPr marL="0" indent="0">
                  <a:buNone/>
                </a:pPr>
                <a:r>
                  <a:rPr lang="en-US" sz="1800" dirty="0">
                    <a:latin typeface="+mj-lt"/>
                    <a:ea typeface="MS Mincho" panose="02020609040205080304" pitchFamily="49" charset="-128"/>
                  </a:rPr>
                  <a:t>Expected value of headway distribution: </a:t>
                </a:r>
                <a14:m>
                  <m:oMath xmlns:m="http://schemas.openxmlformats.org/officeDocument/2006/math">
                    <m:r>
                      <a:rPr lang="en-GB" sz="1800" b="0" i="1" smtClean="0">
                        <a:latin typeface="Cambria Math" panose="02040503050406030204" pitchFamily="18" charset="0"/>
                        <a:ea typeface="MS Mincho" panose="02020609040205080304" pitchFamily="49" charset="-128"/>
                      </a:rPr>
                      <m:t>𝐸</m:t>
                    </m:r>
                    <m:d>
                      <m:dPr>
                        <m:ctrlPr>
                          <a:rPr lang="en-GB" sz="1800" b="0" i="1" smtClean="0">
                            <a:latin typeface="Cambria Math" panose="02040503050406030204" pitchFamily="18" charset="0"/>
                            <a:ea typeface="MS Mincho" panose="02020609040205080304" pitchFamily="49" charset="-128"/>
                          </a:rPr>
                        </m:ctrlPr>
                      </m:dPr>
                      <m:e>
                        <m:r>
                          <a:rPr lang="en-GB" sz="1800" b="0" i="1" smtClean="0">
                            <a:latin typeface="Cambria Math" panose="02040503050406030204" pitchFamily="18" charset="0"/>
                            <a:ea typeface="MS Mincho" panose="02020609040205080304" pitchFamily="49" charset="-128"/>
                          </a:rPr>
                          <m:t>𝐻</m:t>
                        </m:r>
                      </m:e>
                    </m:d>
                    <m:r>
                      <a:rPr lang="en-GB" sz="1800" b="0" i="1" smtClean="0">
                        <a:latin typeface="Cambria Math" panose="02040503050406030204" pitchFamily="18" charset="0"/>
                        <a:ea typeface="MS Mincho" panose="02020609040205080304" pitchFamily="49" charset="-128"/>
                      </a:rPr>
                      <m:t>=1.69</m:t>
                    </m:r>
                  </m:oMath>
                </a14:m>
                <a:r>
                  <a:rPr lang="en-US" sz="1800" dirty="0">
                    <a:effectLst/>
                    <a:latin typeface="+mj-lt"/>
                    <a:ea typeface="MS Mincho" panose="02020609040205080304" pitchFamily="49" charset="-128"/>
                  </a:rPr>
                  <a:t> seconds</a:t>
                </a:r>
              </a:p>
              <a:p>
                <a:pPr marL="0" indent="0">
                  <a:buNone/>
                </a:pPr>
                <a:r>
                  <a:rPr lang="en-US" sz="1800" dirty="0">
                    <a:latin typeface="+mj-lt"/>
                    <a:ea typeface="MS Mincho" panose="02020609040205080304" pitchFamily="49" charset="-128"/>
                  </a:rPr>
                  <a:t>Capacity: </a:t>
                </a:r>
                <a14:m>
                  <m:oMath xmlns:m="http://schemas.openxmlformats.org/officeDocument/2006/math">
                    <m:r>
                      <m:rPr>
                        <m:sty m:val="p"/>
                      </m:rPr>
                      <a:rPr lang="en-GB" sz="1800" b="0" i="0" smtClean="0">
                        <a:latin typeface="Cambria Math" panose="02040503050406030204" pitchFamily="18" charset="0"/>
                        <a:ea typeface="MS Mincho" panose="02020609040205080304" pitchFamily="49" charset="-128"/>
                      </a:rPr>
                      <m:t>C</m:t>
                    </m:r>
                    <m:r>
                      <a:rPr lang="en-GB" sz="1800" b="0" i="0" smtClean="0">
                        <a:latin typeface="Cambria Math" panose="02040503050406030204" pitchFamily="18" charset="0"/>
                        <a:ea typeface="MS Mincho" panose="02020609040205080304" pitchFamily="49" charset="-128"/>
                      </a:rPr>
                      <m:t>=</m:t>
                    </m:r>
                    <m:r>
                      <a:rPr lang="en-GB" sz="1800" b="0" i="1" smtClean="0">
                        <a:latin typeface="Cambria Math" panose="02040503050406030204" pitchFamily="18" charset="0"/>
                        <a:ea typeface="MS Mincho" panose="02020609040205080304" pitchFamily="49" charset="-128"/>
                      </a:rPr>
                      <m:t>3600/1.69=2134</m:t>
                    </m:r>
                  </m:oMath>
                </a14:m>
                <a:r>
                  <a:rPr lang="en-US" sz="1800" dirty="0">
                    <a:effectLst/>
                    <a:latin typeface="+mj-lt"/>
                    <a:ea typeface="MS Mincho" panose="02020609040205080304" pitchFamily="49" charset="-128"/>
                  </a:rPr>
                  <a:t> vehicles per hour</a:t>
                </a:r>
              </a:p>
              <a:p>
                <a:pPr marL="0" indent="0">
                  <a:buNone/>
                </a:pPr>
                <a:endParaRPr lang="en-GB" sz="1800" dirty="0">
                  <a:latin typeface="+mj-lt"/>
                </a:endParaRPr>
              </a:p>
            </p:txBody>
          </p:sp>
        </mc:Choice>
        <mc:Fallback xmlns="">
          <p:sp>
            <p:nvSpPr>
              <p:cNvPr id="3" name="Tijdelijke aanduiding voor inhoud 2">
                <a:extLst>
                  <a:ext uri="{FF2B5EF4-FFF2-40B4-BE49-F238E27FC236}">
                    <a16:creationId xmlns:a16="http://schemas.microsoft.com/office/drawing/2014/main" id="{D9E271ED-18B7-8B5F-5AF5-376D1495AC89}"/>
                  </a:ext>
                </a:extLst>
              </p:cNvPr>
              <p:cNvSpPr>
                <a:spLocks noGrp="1" noRot="1" noChangeAspect="1" noMove="1" noResize="1" noEditPoints="1" noAdjustHandles="1" noChangeArrowheads="1" noChangeShapeType="1" noTextEdit="1"/>
              </p:cNvSpPr>
              <p:nvPr>
                <p:ph idx="1"/>
              </p:nvPr>
            </p:nvSpPr>
            <p:spPr>
              <a:xfrm>
                <a:off x="838199" y="1946923"/>
                <a:ext cx="10515600" cy="4351338"/>
              </a:xfrm>
              <a:blipFill>
                <a:blip r:embed="rId2"/>
                <a:stretch>
                  <a:fillRect l="-464" t="-1261"/>
                </a:stretch>
              </a:blipFill>
            </p:spPr>
            <p:txBody>
              <a:bodyPr/>
              <a:lstStyle/>
              <a:p>
                <a:r>
                  <a:rPr lang="nl-NL">
                    <a:noFill/>
                  </a:rPr>
                  <a:t> </a:t>
                </a:r>
              </a:p>
            </p:txBody>
          </p:sp>
        </mc:Fallback>
      </mc:AlternateContent>
      <p:sp>
        <p:nvSpPr>
          <p:cNvPr id="4" name="Tekstvak 3">
            <a:extLst>
              <a:ext uri="{FF2B5EF4-FFF2-40B4-BE49-F238E27FC236}">
                <a16:creationId xmlns:a16="http://schemas.microsoft.com/office/drawing/2014/main" id="{F0863D79-DCC9-4E59-668D-0AFFBD6DA264}"/>
              </a:ext>
            </a:extLst>
          </p:cNvPr>
          <p:cNvSpPr txBox="1"/>
          <p:nvPr/>
        </p:nvSpPr>
        <p:spPr>
          <a:xfrm>
            <a:off x="9123438" y="2898163"/>
            <a:ext cx="666750" cy="369332"/>
          </a:xfrm>
          <a:prstGeom prst="rect">
            <a:avLst/>
          </a:prstGeom>
          <a:noFill/>
        </p:spPr>
        <p:txBody>
          <a:bodyPr wrap="square" rtlCol="0">
            <a:spAutoFit/>
          </a:bodyPr>
          <a:lstStyle/>
          <a:p>
            <a:r>
              <a:rPr lang="en-GB" dirty="0">
                <a:latin typeface="+mj-lt"/>
              </a:rPr>
              <a:t>(15)</a:t>
            </a:r>
          </a:p>
        </p:txBody>
      </p:sp>
    </p:spTree>
    <p:extLst>
      <p:ext uri="{BB962C8B-B14F-4D97-AF65-F5344CB8AC3E}">
        <p14:creationId xmlns:p14="http://schemas.microsoft.com/office/powerpoint/2010/main" val="3764081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18793E-C8CB-E5C4-FE61-A583F7C84641}"/>
              </a:ext>
            </a:extLst>
          </p:cNvPr>
          <p:cNvSpPr>
            <a:spLocks noGrp="1"/>
          </p:cNvSpPr>
          <p:nvPr>
            <p:ph type="title"/>
          </p:nvPr>
        </p:nvSpPr>
        <p:spPr/>
        <p:txBody>
          <a:bodyPr/>
          <a:lstStyle/>
          <a:p>
            <a:r>
              <a:rPr lang="en-GB" dirty="0">
                <a:solidFill>
                  <a:srgbClr val="00B0F0"/>
                </a:solidFill>
              </a:rPr>
              <a:t>Microscopic and macroscopic flow characteristics: Desired speed distributions</a:t>
            </a:r>
            <a:endParaRPr lang="en-GB" dirty="0"/>
          </a:p>
        </p:txBody>
      </p:sp>
      <p:sp>
        <p:nvSpPr>
          <p:cNvPr id="3" name="Tijdelijke aanduiding voor inhoud 2">
            <a:extLst>
              <a:ext uri="{FF2B5EF4-FFF2-40B4-BE49-F238E27FC236}">
                <a16:creationId xmlns:a16="http://schemas.microsoft.com/office/drawing/2014/main" id="{160DCE52-2DEC-8FF3-B4CB-17A81EB3B4F9}"/>
              </a:ext>
            </a:extLst>
          </p:cNvPr>
          <p:cNvSpPr>
            <a:spLocks noGrp="1"/>
          </p:cNvSpPr>
          <p:nvPr>
            <p:ph idx="1"/>
          </p:nvPr>
        </p:nvSpPr>
        <p:spPr>
          <a:xfrm>
            <a:off x="838200" y="1825624"/>
            <a:ext cx="10515600" cy="4873755"/>
          </a:xfrm>
        </p:spPr>
        <p:txBody>
          <a:bodyPr>
            <a:normAutofit/>
          </a:bodyPr>
          <a:lstStyle/>
          <a:p>
            <a:pPr marL="0" indent="0">
              <a:buNone/>
            </a:pPr>
            <a:r>
              <a:rPr lang="en-GB" sz="2000" b="1" dirty="0">
                <a:latin typeface="+mj-lt"/>
              </a:rPr>
              <a:t>Definition:</a:t>
            </a:r>
          </a:p>
          <a:p>
            <a:pPr marL="0" indent="0">
              <a:buNone/>
            </a:pPr>
            <a:r>
              <a:rPr lang="en-GB" sz="2000" dirty="0">
                <a:latin typeface="+mj-lt"/>
              </a:rPr>
              <a:t>The free speed or desired speed of a driver-vehicle combination (or simply: driver or vehicle) is defined by the speed driven when other road users do not influence the driver.</a:t>
            </a:r>
          </a:p>
          <a:p>
            <a:pPr marL="0" indent="0">
              <a:buNone/>
            </a:pPr>
            <a:endParaRPr lang="en-GB" sz="2000" dirty="0">
              <a:latin typeface="+mj-lt"/>
            </a:endParaRPr>
          </a:p>
          <a:p>
            <a:pPr marL="0" indent="0">
              <a:buNone/>
            </a:pPr>
            <a:r>
              <a:rPr lang="en-GB" sz="2000" dirty="0">
                <a:latin typeface="+mj-lt"/>
              </a:rPr>
              <a:t>Knowledge of free speeds on a road under given conditions is relevant</a:t>
            </a:r>
          </a:p>
          <a:p>
            <a:r>
              <a:rPr lang="en-GB" sz="2000" dirty="0">
                <a:latin typeface="+mj-lt"/>
              </a:rPr>
              <a:t>For traffic flow models</a:t>
            </a:r>
          </a:p>
          <a:p>
            <a:r>
              <a:rPr lang="en-GB" sz="2000" dirty="0">
                <a:latin typeface="+mj-lt"/>
              </a:rPr>
              <a:t>For road design – e.g., determining suitable traffic rules for a certain facility</a:t>
            </a:r>
          </a:p>
          <a:p>
            <a:r>
              <a:rPr lang="en-GB" sz="2000" dirty="0">
                <a:latin typeface="+mj-lt"/>
              </a:rPr>
              <a:t>As a characteristic of the driver population – also relevant for the road design</a:t>
            </a:r>
          </a:p>
          <a:p>
            <a:pPr marL="0" indent="0">
              <a:buNone/>
            </a:pPr>
            <a:endParaRPr lang="en-GB" sz="2200" dirty="0"/>
          </a:p>
          <a:p>
            <a:pPr marL="0" indent="0">
              <a:buNone/>
            </a:pPr>
            <a:r>
              <a:rPr lang="en-GB" sz="2000" dirty="0">
                <a:latin typeface="+mj-lt"/>
              </a:rPr>
              <a:t>The free speed is influenced by the characteristics of the vehicle, the driver, the road, and (road) conditions such as weather and traffic rules (speed limits)</a:t>
            </a:r>
          </a:p>
        </p:txBody>
      </p:sp>
      <p:sp>
        <p:nvSpPr>
          <p:cNvPr id="4" name="Rechthoek 3">
            <a:extLst>
              <a:ext uri="{FF2B5EF4-FFF2-40B4-BE49-F238E27FC236}">
                <a16:creationId xmlns:a16="http://schemas.microsoft.com/office/drawing/2014/main" id="{D1A7B618-2DC7-2C88-A773-EC1193FF4443}"/>
              </a:ext>
            </a:extLst>
          </p:cNvPr>
          <p:cNvSpPr/>
          <p:nvPr/>
        </p:nvSpPr>
        <p:spPr>
          <a:xfrm>
            <a:off x="874745" y="1825624"/>
            <a:ext cx="10442510" cy="10077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6995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C962D-8D2F-87B6-E64C-22CE5EC02D18}"/>
              </a:ext>
            </a:extLst>
          </p:cNvPr>
          <p:cNvSpPr>
            <a:spLocks noGrp="1"/>
          </p:cNvSpPr>
          <p:nvPr>
            <p:ph type="title"/>
          </p:nvPr>
        </p:nvSpPr>
        <p:spPr/>
        <p:txBody>
          <a:bodyPr>
            <a:normAutofit fontScale="90000"/>
          </a:bodyPr>
          <a:lstStyle/>
          <a:p>
            <a:r>
              <a:rPr lang="en-GB" dirty="0">
                <a:solidFill>
                  <a:srgbClr val="00B0F0"/>
                </a:solidFill>
              </a:rPr>
              <a:t>Microscopic and macroscopic flow characteristics: Gap-acceptance and critical gaps</a:t>
            </a:r>
            <a:endParaRPr lang="en-GB" dirty="0"/>
          </a:p>
        </p:txBody>
      </p:sp>
      <p:sp>
        <p:nvSpPr>
          <p:cNvPr id="3" name="Tijdelijke aanduiding voor inhoud 2">
            <a:extLst>
              <a:ext uri="{FF2B5EF4-FFF2-40B4-BE49-F238E27FC236}">
                <a16:creationId xmlns:a16="http://schemas.microsoft.com/office/drawing/2014/main" id="{BD854455-D6A9-0190-91A4-AA9148908098}"/>
              </a:ext>
            </a:extLst>
          </p:cNvPr>
          <p:cNvSpPr>
            <a:spLocks noGrp="1"/>
          </p:cNvSpPr>
          <p:nvPr>
            <p:ph idx="1"/>
          </p:nvPr>
        </p:nvSpPr>
        <p:spPr>
          <a:xfrm>
            <a:off x="838200" y="1825624"/>
            <a:ext cx="7098101" cy="4911077"/>
          </a:xfrm>
        </p:spPr>
        <p:txBody>
          <a:bodyPr>
            <a:normAutofit/>
          </a:bodyPr>
          <a:lstStyle/>
          <a:p>
            <a:pPr marL="0" indent="0">
              <a:buNone/>
            </a:pPr>
            <a:r>
              <a:rPr lang="en-GB" sz="2400" dirty="0">
                <a:latin typeface="+mj-lt"/>
              </a:rPr>
              <a:t>Gap acceptance is a process that occurs in different traffic situations, such as crossing a road, entering a roundabout or performing an overtaking manoeuvre on a bi-directional road</a:t>
            </a:r>
          </a:p>
          <a:p>
            <a:pPr marL="0" indent="0">
              <a:buNone/>
            </a:pPr>
            <a:r>
              <a:rPr lang="en-GB" sz="2400" dirty="0">
                <a:latin typeface="+mj-lt"/>
              </a:rPr>
              <a:t>The gap acceptance process can be described as follows: traffic participants that want to make a manoeuvre estimate the space they need and estimate the available space. Based on the comparison between required and available space, they decide to start the manoeuvre or postpone it.</a:t>
            </a:r>
          </a:p>
          <a:p>
            <a:pPr lvl="1"/>
            <a:r>
              <a:rPr lang="en-GB" sz="1800" dirty="0">
                <a:latin typeface="+mj-lt"/>
              </a:rPr>
              <a:t>The minimum gap that a driver will accept is generally called the critical gap </a:t>
            </a:r>
          </a:p>
          <a:p>
            <a:pPr lvl="1"/>
            <a:r>
              <a:rPr lang="en-GB" sz="1800" dirty="0">
                <a:latin typeface="+mj-lt"/>
              </a:rPr>
              <a:t>The required space is dependent on characteristics of the traffic participant, the vehicle and the road</a:t>
            </a:r>
          </a:p>
          <a:p>
            <a:pPr marL="0" indent="0">
              <a:buNone/>
            </a:pPr>
            <a:endParaRPr lang="en-GB" sz="2000" dirty="0">
              <a:latin typeface="+mj-lt"/>
            </a:endParaRPr>
          </a:p>
        </p:txBody>
      </p:sp>
      <p:pic>
        <p:nvPicPr>
          <p:cNvPr id="5" name="Afbeelding 4">
            <a:extLst>
              <a:ext uri="{FF2B5EF4-FFF2-40B4-BE49-F238E27FC236}">
                <a16:creationId xmlns:a16="http://schemas.microsoft.com/office/drawing/2014/main" id="{385D5F1D-7C96-E516-3418-9B1DEDB9DD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7428531" y="2612096"/>
            <a:ext cx="4711739" cy="3138796"/>
          </a:xfrm>
          <a:prstGeom prst="rect">
            <a:avLst/>
          </a:prstGeom>
        </p:spPr>
      </p:pic>
      <p:sp>
        <p:nvSpPr>
          <p:cNvPr id="7" name="Tekstvak 6">
            <a:extLst>
              <a:ext uri="{FF2B5EF4-FFF2-40B4-BE49-F238E27FC236}">
                <a16:creationId xmlns:a16="http://schemas.microsoft.com/office/drawing/2014/main" id="{EE5507B2-DD71-65CF-34BD-DD4FA38FE0ED}"/>
              </a:ext>
            </a:extLst>
          </p:cNvPr>
          <p:cNvSpPr txBox="1"/>
          <p:nvPr/>
        </p:nvSpPr>
        <p:spPr>
          <a:xfrm>
            <a:off x="8123816" y="6537364"/>
            <a:ext cx="2296894" cy="230832"/>
          </a:xfrm>
          <a:prstGeom prst="rect">
            <a:avLst/>
          </a:prstGeom>
          <a:noFill/>
        </p:spPr>
        <p:txBody>
          <a:bodyPr wrap="square">
            <a:spAutoFit/>
          </a:bodyPr>
          <a:lstStyle/>
          <a:p>
            <a:r>
              <a:rPr lang="en-GB" sz="900" dirty="0">
                <a:hlinkClick r:id="rId3"/>
              </a:rPr>
              <a:t>Busy roundabout - Free image on </a:t>
            </a:r>
            <a:r>
              <a:rPr lang="en-GB" sz="900" dirty="0" err="1">
                <a:hlinkClick r:id="rId3"/>
              </a:rPr>
              <a:t>Pexels</a:t>
            </a:r>
            <a:r>
              <a:rPr lang="en-GB" sz="900" dirty="0"/>
              <a:t> </a:t>
            </a:r>
          </a:p>
        </p:txBody>
      </p:sp>
      <p:sp>
        <p:nvSpPr>
          <p:cNvPr id="4" name="Rectangle 3">
            <a:extLst>
              <a:ext uri="{FF2B5EF4-FFF2-40B4-BE49-F238E27FC236}">
                <a16:creationId xmlns:a16="http://schemas.microsoft.com/office/drawing/2014/main" id="{E9D0714D-2307-16FB-3986-28454436DCD4}"/>
              </a:ext>
            </a:extLst>
          </p:cNvPr>
          <p:cNvSpPr/>
          <p:nvPr/>
        </p:nvSpPr>
        <p:spPr>
          <a:xfrm>
            <a:off x="838200" y="3268980"/>
            <a:ext cx="7098100" cy="2034540"/>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811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C962D-8D2F-87B6-E64C-22CE5EC02D18}"/>
              </a:ext>
            </a:extLst>
          </p:cNvPr>
          <p:cNvSpPr>
            <a:spLocks noGrp="1"/>
          </p:cNvSpPr>
          <p:nvPr>
            <p:ph type="title"/>
          </p:nvPr>
        </p:nvSpPr>
        <p:spPr/>
        <p:txBody>
          <a:bodyPr>
            <a:normAutofit fontScale="90000"/>
          </a:bodyPr>
          <a:lstStyle/>
          <a:p>
            <a:r>
              <a:rPr lang="en-GB" dirty="0">
                <a:solidFill>
                  <a:srgbClr val="00B0F0"/>
                </a:solidFill>
              </a:rPr>
              <a:t>Microscopic and macroscopic flow characteristics: Gap-acceptance and critical gaps</a:t>
            </a:r>
            <a:endParaRPr lang="en-GB" dirty="0"/>
          </a:p>
        </p:txBody>
      </p:sp>
      <p:sp>
        <p:nvSpPr>
          <p:cNvPr id="3" name="Tijdelijke aanduiding voor inhoud 2">
            <a:extLst>
              <a:ext uri="{FF2B5EF4-FFF2-40B4-BE49-F238E27FC236}">
                <a16:creationId xmlns:a16="http://schemas.microsoft.com/office/drawing/2014/main" id="{BD854455-D6A9-0190-91A4-AA9148908098}"/>
              </a:ext>
            </a:extLst>
          </p:cNvPr>
          <p:cNvSpPr>
            <a:spLocks noGrp="1"/>
          </p:cNvSpPr>
          <p:nvPr>
            <p:ph idx="1"/>
          </p:nvPr>
        </p:nvSpPr>
        <p:spPr>
          <a:xfrm>
            <a:off x="838200" y="1825624"/>
            <a:ext cx="6183086" cy="4911077"/>
          </a:xfrm>
        </p:spPr>
        <p:txBody>
          <a:bodyPr>
            <a:normAutofit/>
          </a:bodyPr>
          <a:lstStyle/>
          <a:p>
            <a:pPr marL="0" indent="0">
              <a:buNone/>
            </a:pPr>
            <a:r>
              <a:rPr lang="en-GB" sz="2400" dirty="0">
                <a:latin typeface="+mj-lt"/>
              </a:rPr>
              <a:t>Example: </a:t>
            </a:r>
          </a:p>
          <a:p>
            <a:pPr marL="0" indent="0">
              <a:buNone/>
            </a:pPr>
            <a:r>
              <a:rPr lang="en-GB" sz="2400" dirty="0">
                <a:latin typeface="+mj-lt"/>
              </a:rPr>
              <a:t>a driver rejects gaps of 3, 9, 12 and 7 s and accepts a gap of 19 s. The only thing one can conclude from these observations is that this driver has a critical gap between 12 and 19 s</a:t>
            </a:r>
          </a:p>
          <a:p>
            <a:pPr marL="0" indent="0">
              <a:buNone/>
            </a:pPr>
            <a:r>
              <a:rPr lang="en-GB" sz="2400" dirty="0">
                <a:latin typeface="+mj-lt"/>
              </a:rPr>
              <a:t>Note: Only the maximum of the rejected gaps is informative for the critical gap (assuming that driver behaviour is consistent); the smaller gaps are rejected by definition.</a:t>
            </a:r>
          </a:p>
          <a:p>
            <a:pPr marL="0" indent="0">
              <a:buNone/>
            </a:pPr>
            <a:endParaRPr lang="en-GB" sz="2000" dirty="0">
              <a:latin typeface="+mj-lt"/>
            </a:endParaRPr>
          </a:p>
        </p:txBody>
      </p:sp>
      <p:pic>
        <p:nvPicPr>
          <p:cNvPr id="4" name="Afbeelding 4">
            <a:extLst>
              <a:ext uri="{FF2B5EF4-FFF2-40B4-BE49-F238E27FC236}">
                <a16:creationId xmlns:a16="http://schemas.microsoft.com/office/drawing/2014/main" id="{5AA33433-7863-1078-6C85-5BA9C5D844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7428531" y="2612096"/>
            <a:ext cx="4711739" cy="3138796"/>
          </a:xfrm>
          <a:prstGeom prst="rect">
            <a:avLst/>
          </a:prstGeom>
        </p:spPr>
      </p:pic>
      <p:sp>
        <p:nvSpPr>
          <p:cNvPr id="6" name="Tekstvak 6">
            <a:extLst>
              <a:ext uri="{FF2B5EF4-FFF2-40B4-BE49-F238E27FC236}">
                <a16:creationId xmlns:a16="http://schemas.microsoft.com/office/drawing/2014/main" id="{9852EBAD-C415-DAD3-B70F-35DD231B0A1D}"/>
              </a:ext>
            </a:extLst>
          </p:cNvPr>
          <p:cNvSpPr txBox="1"/>
          <p:nvPr/>
        </p:nvSpPr>
        <p:spPr>
          <a:xfrm>
            <a:off x="8123816" y="6537364"/>
            <a:ext cx="2296894" cy="230832"/>
          </a:xfrm>
          <a:prstGeom prst="rect">
            <a:avLst/>
          </a:prstGeom>
          <a:noFill/>
        </p:spPr>
        <p:txBody>
          <a:bodyPr wrap="square">
            <a:spAutoFit/>
          </a:bodyPr>
          <a:lstStyle/>
          <a:p>
            <a:r>
              <a:rPr lang="en-GB" sz="900" dirty="0">
                <a:hlinkClick r:id="rId3"/>
              </a:rPr>
              <a:t>Busy roundabout - Free image on </a:t>
            </a:r>
            <a:r>
              <a:rPr lang="en-GB" sz="900" dirty="0" err="1">
                <a:hlinkClick r:id="rId3"/>
              </a:rPr>
              <a:t>Pexels</a:t>
            </a:r>
            <a:r>
              <a:rPr lang="en-GB" sz="900" dirty="0"/>
              <a:t> </a:t>
            </a:r>
          </a:p>
        </p:txBody>
      </p:sp>
    </p:spTree>
    <p:extLst>
      <p:ext uri="{BB962C8B-B14F-4D97-AF65-F5344CB8AC3E}">
        <p14:creationId xmlns:p14="http://schemas.microsoft.com/office/powerpoint/2010/main" val="1603782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C29B69-E3D5-BE25-3754-55AAF7CC60F0}"/>
              </a:ext>
            </a:extLst>
          </p:cNvPr>
          <p:cNvSpPr>
            <a:spLocks noGrp="1"/>
          </p:cNvSpPr>
          <p:nvPr>
            <p:ph type="title"/>
          </p:nvPr>
        </p:nvSpPr>
        <p:spPr/>
        <p:txBody>
          <a:bodyPr>
            <a:normAutofit/>
          </a:bodyPr>
          <a:lstStyle/>
          <a:p>
            <a:r>
              <a:rPr lang="en-GB" dirty="0">
                <a:solidFill>
                  <a:srgbClr val="00B0F0"/>
                </a:solidFill>
              </a:rPr>
              <a:t>Microscopic and macroscopic flow characteristics: Capacity</a:t>
            </a:r>
            <a:endParaRPr lang="en-GB" dirty="0"/>
          </a:p>
        </p:txBody>
      </p:sp>
      <p:sp>
        <p:nvSpPr>
          <p:cNvPr id="3" name="Tijdelijke aanduiding voor inhoud 2">
            <a:extLst>
              <a:ext uri="{FF2B5EF4-FFF2-40B4-BE49-F238E27FC236}">
                <a16:creationId xmlns:a16="http://schemas.microsoft.com/office/drawing/2014/main" id="{3A865830-10E0-40BF-0D87-7EEBCFB9B170}"/>
              </a:ext>
            </a:extLst>
          </p:cNvPr>
          <p:cNvSpPr>
            <a:spLocks noGrp="1"/>
          </p:cNvSpPr>
          <p:nvPr>
            <p:ph idx="1"/>
          </p:nvPr>
        </p:nvSpPr>
        <p:spPr>
          <a:xfrm>
            <a:off x="838200" y="1825624"/>
            <a:ext cx="10515600" cy="4498975"/>
          </a:xfrm>
        </p:spPr>
        <p:txBody>
          <a:bodyPr>
            <a:normAutofit/>
          </a:bodyPr>
          <a:lstStyle/>
          <a:p>
            <a:pPr marL="0" indent="0">
              <a:buNone/>
            </a:pPr>
            <a:r>
              <a:rPr lang="en-GB" sz="2000" b="1" dirty="0">
                <a:latin typeface="+mj-lt"/>
              </a:rPr>
              <a:t>Definition:</a:t>
            </a:r>
          </a:p>
          <a:p>
            <a:pPr marL="0" indent="0">
              <a:buNone/>
            </a:pPr>
            <a:r>
              <a:rPr lang="en-GB" sz="2000" dirty="0">
                <a:latin typeface="+mj-lt"/>
              </a:rPr>
              <a:t>Capacity is the maximum hourly rate at which persons or vehicles can reasonably be expected to traverse a point or uniform section of a lane or roadway during a given time period (usually 15 minutes) under prevailing roadway, traffic, and control conditions</a:t>
            </a:r>
          </a:p>
          <a:p>
            <a:pPr marL="0" indent="0">
              <a:buNone/>
            </a:pPr>
            <a:br>
              <a:rPr lang="en-GB" sz="2000" dirty="0">
                <a:latin typeface="+mj-lt"/>
              </a:rPr>
            </a:br>
            <a:r>
              <a:rPr lang="en-GB" sz="2000" dirty="0">
                <a:latin typeface="+mj-lt"/>
              </a:rPr>
              <a:t>Capacity (or maximum free flow, or queue discharge rate) is not constant values and varies with</a:t>
            </a:r>
          </a:p>
          <a:p>
            <a:r>
              <a:rPr lang="en-GB" sz="2000" dirty="0">
                <a:latin typeface="+mj-lt"/>
              </a:rPr>
              <a:t>the composition of the vehicle fleet,</a:t>
            </a:r>
          </a:p>
          <a:p>
            <a:r>
              <a:rPr lang="en-GB" sz="2000" dirty="0">
                <a:latin typeface="+mj-lt"/>
              </a:rPr>
              <a:t>the composition of traffic with respect to trip purpose,</a:t>
            </a:r>
          </a:p>
          <a:p>
            <a:r>
              <a:rPr lang="en-GB" sz="2000" dirty="0">
                <a:latin typeface="+mj-lt"/>
              </a:rPr>
              <a:t>weather-, road- and ambient conditions</a:t>
            </a:r>
          </a:p>
          <a:p>
            <a:pPr marL="0" indent="0">
              <a:buNone/>
            </a:pPr>
            <a:r>
              <a:rPr lang="en-GB" sz="2000" dirty="0">
                <a:latin typeface="+mj-lt"/>
              </a:rPr>
              <a:t>Similar like headway distributions, capacities follow a distribution. </a:t>
            </a:r>
          </a:p>
          <a:p>
            <a:pPr marL="0" indent="0">
              <a:buNone/>
            </a:pPr>
            <a:r>
              <a:rPr lang="en-GB" sz="2000" dirty="0">
                <a:latin typeface="+mj-lt"/>
              </a:rPr>
              <a:t>In most cases, a normal distribution can be used to describe the capacity.</a:t>
            </a:r>
          </a:p>
        </p:txBody>
      </p:sp>
      <p:sp>
        <p:nvSpPr>
          <p:cNvPr id="4" name="Rechthoek 3">
            <a:extLst>
              <a:ext uri="{FF2B5EF4-FFF2-40B4-BE49-F238E27FC236}">
                <a16:creationId xmlns:a16="http://schemas.microsoft.com/office/drawing/2014/main" id="{2D49640E-23FA-5F86-A916-71616006E6A7}"/>
              </a:ext>
            </a:extLst>
          </p:cNvPr>
          <p:cNvSpPr/>
          <p:nvPr/>
        </p:nvSpPr>
        <p:spPr>
          <a:xfrm>
            <a:off x="838200" y="1771194"/>
            <a:ext cx="10442510" cy="14509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126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3D276-923B-CAC7-6E18-4E71458A7467}"/>
              </a:ext>
            </a:extLst>
          </p:cNvPr>
          <p:cNvSpPr>
            <a:spLocks noGrp="1"/>
          </p:cNvSpPr>
          <p:nvPr>
            <p:ph type="title"/>
          </p:nvPr>
        </p:nvSpPr>
        <p:spPr/>
        <p:txBody>
          <a:bodyPr/>
          <a:lstStyle/>
          <a:p>
            <a:r>
              <a:rPr lang="en-GB" dirty="0">
                <a:solidFill>
                  <a:srgbClr val="00B0F0"/>
                </a:solidFill>
              </a:rPr>
              <a:t>Introduction</a:t>
            </a:r>
          </a:p>
        </p:txBody>
      </p:sp>
      <p:pic>
        <p:nvPicPr>
          <p:cNvPr id="7" name="Tijdelijke aanduiding voor inhoud 6" descr="Afbeelding met tekst, auto, weg, verkeer&#10;&#10;Automatisch gegenereerde beschrijving">
            <a:extLst>
              <a:ext uri="{FF2B5EF4-FFF2-40B4-BE49-F238E27FC236}">
                <a16:creationId xmlns:a16="http://schemas.microsoft.com/office/drawing/2014/main" id="{29385BFA-50D5-8889-2A0B-10FB01B9294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866489" y="1637396"/>
            <a:ext cx="2895439" cy="4351338"/>
          </a:xfrm>
          <a:prstGeom prst="rect">
            <a:avLst/>
          </a:prstGeom>
          <a:ln w="228600" cap="sq" cmpd="thickThin">
            <a:solidFill>
              <a:srgbClr val="000000"/>
            </a:solidFill>
            <a:prstDash val="solid"/>
            <a:miter lim="800000"/>
          </a:ln>
          <a:effectLst>
            <a:innerShdw blurRad="76200">
              <a:srgbClr val="000000"/>
            </a:innerShdw>
          </a:effectLst>
        </p:spPr>
      </p:pic>
      <p:sp>
        <p:nvSpPr>
          <p:cNvPr id="5" name="Tekstvak 4">
            <a:extLst>
              <a:ext uri="{FF2B5EF4-FFF2-40B4-BE49-F238E27FC236}">
                <a16:creationId xmlns:a16="http://schemas.microsoft.com/office/drawing/2014/main" id="{1F414945-086C-9A8C-B7C5-8EB599FFF235}"/>
              </a:ext>
            </a:extLst>
          </p:cNvPr>
          <p:cNvSpPr txBox="1"/>
          <p:nvPr/>
        </p:nvSpPr>
        <p:spPr>
          <a:xfrm>
            <a:off x="4544637" y="6201138"/>
            <a:ext cx="1881330" cy="235897"/>
          </a:xfrm>
          <a:prstGeom prst="rect">
            <a:avLst/>
          </a:prstGeom>
          <a:noFill/>
        </p:spPr>
        <p:txBody>
          <a:bodyPr wrap="square">
            <a:spAutoFit/>
          </a:bodyPr>
          <a:lstStyle/>
          <a:p>
            <a:r>
              <a:rPr lang="en-GB" sz="900" dirty="0">
                <a:latin typeface="+mj-lt"/>
                <a:hlinkClick r:id="rId3"/>
              </a:rPr>
              <a:t>Traffic jam - Free image on </a:t>
            </a:r>
            <a:r>
              <a:rPr lang="en-GB" sz="900" dirty="0" err="1">
                <a:latin typeface="+mj-lt"/>
                <a:hlinkClick r:id="rId3"/>
              </a:rPr>
              <a:t>Pexels</a:t>
            </a:r>
            <a:r>
              <a:rPr lang="en-GB" sz="900" dirty="0">
                <a:latin typeface="+mj-lt"/>
              </a:rPr>
              <a:t> </a:t>
            </a:r>
          </a:p>
        </p:txBody>
      </p:sp>
      <p:sp>
        <p:nvSpPr>
          <p:cNvPr id="10" name="Tekstvak 9">
            <a:extLst>
              <a:ext uri="{FF2B5EF4-FFF2-40B4-BE49-F238E27FC236}">
                <a16:creationId xmlns:a16="http://schemas.microsoft.com/office/drawing/2014/main" id="{025E84C2-2B25-C29B-9B4D-9D11B93A3C18}"/>
              </a:ext>
            </a:extLst>
          </p:cNvPr>
          <p:cNvSpPr txBox="1"/>
          <p:nvPr/>
        </p:nvSpPr>
        <p:spPr>
          <a:xfrm flipH="1">
            <a:off x="2299457" y="4063251"/>
            <a:ext cx="2567032" cy="646331"/>
          </a:xfrm>
          <a:prstGeom prst="rect">
            <a:avLst/>
          </a:prstGeom>
          <a:noFill/>
        </p:spPr>
        <p:txBody>
          <a:bodyPr wrap="square" rtlCol="0">
            <a:spAutoFit/>
          </a:bodyPr>
          <a:lstStyle/>
          <a:p>
            <a:r>
              <a:rPr lang="en-GB" dirty="0">
                <a:solidFill>
                  <a:schemeClr val="accent2">
                    <a:lumMod val="75000"/>
                  </a:schemeClr>
                </a:solidFill>
                <a:latin typeface="+mj-lt"/>
              </a:rPr>
              <a:t>When do traffic jams emerge?</a:t>
            </a:r>
          </a:p>
        </p:txBody>
      </p:sp>
      <p:sp>
        <p:nvSpPr>
          <p:cNvPr id="11" name="Tekstvak 10">
            <a:extLst>
              <a:ext uri="{FF2B5EF4-FFF2-40B4-BE49-F238E27FC236}">
                <a16:creationId xmlns:a16="http://schemas.microsoft.com/office/drawing/2014/main" id="{234BECF3-A519-AC73-CDA0-B8BCFF71F7D9}"/>
              </a:ext>
            </a:extLst>
          </p:cNvPr>
          <p:cNvSpPr txBox="1"/>
          <p:nvPr/>
        </p:nvSpPr>
        <p:spPr>
          <a:xfrm>
            <a:off x="693771" y="2889735"/>
            <a:ext cx="2403500" cy="646331"/>
          </a:xfrm>
          <a:prstGeom prst="rect">
            <a:avLst/>
          </a:prstGeom>
          <a:noFill/>
        </p:spPr>
        <p:txBody>
          <a:bodyPr wrap="square" rtlCol="0">
            <a:spAutoFit/>
          </a:bodyPr>
          <a:lstStyle/>
          <a:p>
            <a:r>
              <a:rPr lang="en-GB" dirty="0">
                <a:solidFill>
                  <a:schemeClr val="accent2">
                    <a:lumMod val="75000"/>
                  </a:schemeClr>
                </a:solidFill>
                <a:latin typeface="+mj-lt"/>
              </a:rPr>
              <a:t>Can we predict when queuing will occur?</a:t>
            </a:r>
          </a:p>
        </p:txBody>
      </p:sp>
      <p:sp>
        <p:nvSpPr>
          <p:cNvPr id="12" name="Tekstvak 11">
            <a:extLst>
              <a:ext uri="{FF2B5EF4-FFF2-40B4-BE49-F238E27FC236}">
                <a16:creationId xmlns:a16="http://schemas.microsoft.com/office/drawing/2014/main" id="{5207381E-1774-A1F2-81E7-37EFF59FFD1A}"/>
              </a:ext>
            </a:extLst>
          </p:cNvPr>
          <p:cNvSpPr txBox="1"/>
          <p:nvPr/>
        </p:nvSpPr>
        <p:spPr>
          <a:xfrm>
            <a:off x="8290484" y="974392"/>
            <a:ext cx="2637247" cy="646331"/>
          </a:xfrm>
          <a:prstGeom prst="rect">
            <a:avLst/>
          </a:prstGeom>
          <a:noFill/>
        </p:spPr>
        <p:txBody>
          <a:bodyPr wrap="square" rtlCol="0">
            <a:spAutoFit/>
          </a:bodyPr>
          <a:lstStyle/>
          <a:p>
            <a:r>
              <a:rPr lang="en-GB" dirty="0">
                <a:solidFill>
                  <a:schemeClr val="accent2">
                    <a:lumMod val="75000"/>
                  </a:schemeClr>
                </a:solidFill>
                <a:latin typeface="+mj-lt"/>
              </a:rPr>
              <a:t>Can we predict how long the queues will be?</a:t>
            </a:r>
          </a:p>
        </p:txBody>
      </p:sp>
      <p:sp>
        <p:nvSpPr>
          <p:cNvPr id="13" name="Tekstvak 12">
            <a:extLst>
              <a:ext uri="{FF2B5EF4-FFF2-40B4-BE49-F238E27FC236}">
                <a16:creationId xmlns:a16="http://schemas.microsoft.com/office/drawing/2014/main" id="{3C02E9A6-E2B4-55AE-D376-2D1BD40F240E}"/>
              </a:ext>
            </a:extLst>
          </p:cNvPr>
          <p:cNvSpPr txBox="1"/>
          <p:nvPr/>
        </p:nvSpPr>
        <p:spPr>
          <a:xfrm>
            <a:off x="9408260" y="2276157"/>
            <a:ext cx="2542700" cy="923330"/>
          </a:xfrm>
          <a:prstGeom prst="rect">
            <a:avLst/>
          </a:prstGeom>
          <a:noFill/>
        </p:spPr>
        <p:txBody>
          <a:bodyPr wrap="square" rtlCol="0">
            <a:spAutoFit/>
          </a:bodyPr>
          <a:lstStyle/>
          <a:p>
            <a:r>
              <a:rPr lang="en-GB" dirty="0">
                <a:solidFill>
                  <a:schemeClr val="accent2">
                    <a:lumMod val="75000"/>
                  </a:schemeClr>
                </a:solidFill>
                <a:latin typeface="+mj-lt"/>
              </a:rPr>
              <a:t>Can we predict how long it will take for the congestion to resolve?</a:t>
            </a:r>
          </a:p>
        </p:txBody>
      </p:sp>
      <p:sp>
        <p:nvSpPr>
          <p:cNvPr id="14" name="Tekstvak 13">
            <a:extLst>
              <a:ext uri="{FF2B5EF4-FFF2-40B4-BE49-F238E27FC236}">
                <a16:creationId xmlns:a16="http://schemas.microsoft.com/office/drawing/2014/main" id="{B4A575D8-3272-4A9A-9E2E-8634CD909B8A}"/>
              </a:ext>
            </a:extLst>
          </p:cNvPr>
          <p:cNvSpPr txBox="1"/>
          <p:nvPr/>
        </p:nvSpPr>
        <p:spPr>
          <a:xfrm>
            <a:off x="693771" y="5118757"/>
            <a:ext cx="2130725" cy="1200329"/>
          </a:xfrm>
          <a:prstGeom prst="rect">
            <a:avLst/>
          </a:prstGeom>
          <a:noFill/>
        </p:spPr>
        <p:txBody>
          <a:bodyPr wrap="square" rtlCol="0">
            <a:spAutoFit/>
          </a:bodyPr>
          <a:lstStyle/>
          <a:p>
            <a:r>
              <a:rPr lang="en-GB" dirty="0">
                <a:solidFill>
                  <a:schemeClr val="accent2">
                    <a:lumMod val="75000"/>
                  </a:schemeClr>
                </a:solidFill>
                <a:latin typeface="+mj-lt"/>
              </a:rPr>
              <a:t>Why does an overloaded traffic network underperform?</a:t>
            </a:r>
          </a:p>
        </p:txBody>
      </p:sp>
      <p:sp>
        <p:nvSpPr>
          <p:cNvPr id="3" name="Tekstvak 2">
            <a:extLst>
              <a:ext uri="{FF2B5EF4-FFF2-40B4-BE49-F238E27FC236}">
                <a16:creationId xmlns:a16="http://schemas.microsoft.com/office/drawing/2014/main" id="{85ED9EE3-690D-26BA-D68E-FBCF5D8AAD93}"/>
              </a:ext>
            </a:extLst>
          </p:cNvPr>
          <p:cNvSpPr txBox="1"/>
          <p:nvPr/>
        </p:nvSpPr>
        <p:spPr>
          <a:xfrm>
            <a:off x="961053" y="1790730"/>
            <a:ext cx="3221007" cy="1200329"/>
          </a:xfrm>
          <a:prstGeom prst="rect">
            <a:avLst/>
          </a:prstGeom>
          <a:noFill/>
        </p:spPr>
        <p:txBody>
          <a:bodyPr wrap="square" rtlCol="0">
            <a:spAutoFit/>
          </a:bodyPr>
          <a:lstStyle/>
          <a:p>
            <a:r>
              <a:rPr lang="en-GB" dirty="0">
                <a:latin typeface="+mj-lt"/>
              </a:rPr>
              <a:t>There are a lot of questions about traffic flows:</a:t>
            </a:r>
          </a:p>
          <a:p>
            <a:endParaRPr lang="en-GB" dirty="0">
              <a:latin typeface="+mj-lt"/>
            </a:endParaRPr>
          </a:p>
          <a:p>
            <a:r>
              <a:rPr lang="en-GB" dirty="0">
                <a:latin typeface="+mj-lt"/>
              </a:rPr>
              <a:t> </a:t>
            </a:r>
          </a:p>
        </p:txBody>
      </p:sp>
      <p:sp>
        <p:nvSpPr>
          <p:cNvPr id="6" name="Tekstvak 5">
            <a:extLst>
              <a:ext uri="{FF2B5EF4-FFF2-40B4-BE49-F238E27FC236}">
                <a16:creationId xmlns:a16="http://schemas.microsoft.com/office/drawing/2014/main" id="{DB85F7E2-159A-32D7-D959-D4BFF8C64423}"/>
              </a:ext>
            </a:extLst>
          </p:cNvPr>
          <p:cNvSpPr txBox="1"/>
          <p:nvPr/>
        </p:nvSpPr>
        <p:spPr>
          <a:xfrm>
            <a:off x="8141615" y="3756531"/>
            <a:ext cx="3451970" cy="923330"/>
          </a:xfrm>
          <a:prstGeom prst="rect">
            <a:avLst/>
          </a:prstGeom>
          <a:noFill/>
        </p:spPr>
        <p:txBody>
          <a:bodyPr wrap="square">
            <a:spAutoFit/>
          </a:bodyPr>
          <a:lstStyle/>
          <a:p>
            <a:r>
              <a:rPr lang="en-GB" dirty="0">
                <a:latin typeface="+mj-lt"/>
              </a:rPr>
              <a:t>These questions are relevant for traffic management measures and policies such as road expansions</a:t>
            </a:r>
          </a:p>
        </p:txBody>
      </p:sp>
    </p:spTree>
    <p:extLst>
      <p:ext uri="{BB962C8B-B14F-4D97-AF65-F5344CB8AC3E}">
        <p14:creationId xmlns:p14="http://schemas.microsoft.com/office/powerpoint/2010/main" val="785107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C29B69-E3D5-BE25-3754-55AAF7CC60F0}"/>
              </a:ext>
            </a:extLst>
          </p:cNvPr>
          <p:cNvSpPr>
            <a:spLocks noGrp="1"/>
          </p:cNvSpPr>
          <p:nvPr>
            <p:ph type="title"/>
          </p:nvPr>
        </p:nvSpPr>
        <p:spPr/>
        <p:txBody>
          <a:bodyPr>
            <a:normAutofit/>
          </a:bodyPr>
          <a:lstStyle/>
          <a:p>
            <a:r>
              <a:rPr lang="en-GB" dirty="0">
                <a:solidFill>
                  <a:srgbClr val="00B0F0"/>
                </a:solidFill>
              </a:rPr>
              <a:t>Microscopic and macroscopic flow characteristics: Capacity</a:t>
            </a:r>
            <a:endParaRPr lang="en-GB" dirty="0"/>
          </a:p>
        </p:txBody>
      </p:sp>
      <p:sp>
        <p:nvSpPr>
          <p:cNvPr id="3" name="Tijdelijke aanduiding voor inhoud 2">
            <a:extLst>
              <a:ext uri="{FF2B5EF4-FFF2-40B4-BE49-F238E27FC236}">
                <a16:creationId xmlns:a16="http://schemas.microsoft.com/office/drawing/2014/main" id="{3A865830-10E0-40BF-0D87-7EEBCFB9B170}"/>
              </a:ext>
            </a:extLst>
          </p:cNvPr>
          <p:cNvSpPr>
            <a:spLocks noGrp="1"/>
          </p:cNvSpPr>
          <p:nvPr>
            <p:ph idx="1"/>
          </p:nvPr>
        </p:nvSpPr>
        <p:spPr>
          <a:xfrm>
            <a:off x="838200" y="1680902"/>
            <a:ext cx="10515600" cy="5177098"/>
          </a:xfrm>
        </p:spPr>
        <p:txBody>
          <a:bodyPr>
            <a:normAutofit fontScale="92500" lnSpcReduction="20000"/>
          </a:bodyPr>
          <a:lstStyle/>
          <a:p>
            <a:pPr marL="0" indent="0">
              <a:buNone/>
            </a:pPr>
            <a:r>
              <a:rPr lang="en-GB" sz="2000" dirty="0">
                <a:latin typeface="+mj-lt"/>
              </a:rPr>
              <a:t>There are two maximum flow rates (or capacities):</a:t>
            </a:r>
          </a:p>
          <a:p>
            <a:pPr marL="0" indent="0">
              <a:buNone/>
            </a:pPr>
            <a:endParaRPr lang="en-GB" sz="2000" dirty="0">
              <a:latin typeface="+mj-lt"/>
            </a:endParaRPr>
          </a:p>
          <a:p>
            <a:pPr marL="0" indent="0">
              <a:buNone/>
            </a:pPr>
            <a:r>
              <a:rPr lang="en-GB" sz="2000" b="1" dirty="0">
                <a:latin typeface="+mj-lt"/>
              </a:rPr>
              <a:t>Definition: </a:t>
            </a:r>
          </a:p>
          <a:p>
            <a:pPr marL="0" indent="0">
              <a:buNone/>
            </a:pPr>
            <a:r>
              <a:rPr lang="en-GB" sz="2000" dirty="0">
                <a:latin typeface="+mj-lt"/>
              </a:rPr>
              <a:t>The </a:t>
            </a:r>
            <a:r>
              <a:rPr lang="en-GB" sz="2000" b="1" dirty="0">
                <a:latin typeface="+mj-lt"/>
              </a:rPr>
              <a:t>pre-queue maximum flow </a:t>
            </a:r>
            <a:r>
              <a:rPr lang="en-GB" sz="2000" dirty="0">
                <a:latin typeface="+mj-lt"/>
              </a:rPr>
              <a:t>is the maximum flow rate observed at the downstream location just before the on-set of congestion (a queue) upstream.</a:t>
            </a:r>
          </a:p>
          <a:p>
            <a:pPr marL="0" indent="0">
              <a:buNone/>
            </a:pPr>
            <a:endParaRPr lang="en-GB" sz="2000" dirty="0">
              <a:latin typeface="+mj-lt"/>
            </a:endParaRPr>
          </a:p>
          <a:p>
            <a:pPr>
              <a:buFontTx/>
              <a:buChar char="-"/>
            </a:pPr>
            <a:r>
              <a:rPr lang="en-GB" sz="2000" dirty="0">
                <a:latin typeface="+mj-lt"/>
              </a:rPr>
              <a:t>High speed</a:t>
            </a:r>
          </a:p>
          <a:p>
            <a:pPr>
              <a:buFontTx/>
              <a:buChar char="-"/>
            </a:pPr>
            <a:r>
              <a:rPr lang="en-GB" sz="2000" dirty="0">
                <a:latin typeface="+mj-lt"/>
              </a:rPr>
              <a:t>Instable</a:t>
            </a:r>
          </a:p>
          <a:p>
            <a:pPr>
              <a:buFontTx/>
              <a:buChar char="-"/>
            </a:pPr>
            <a:r>
              <a:rPr lang="en-GB" sz="2000" dirty="0">
                <a:latin typeface="+mj-lt"/>
              </a:rPr>
              <a:t>Large variance in flow</a:t>
            </a:r>
          </a:p>
          <a:p>
            <a:pPr marL="0" indent="0">
              <a:buNone/>
            </a:pPr>
            <a:endParaRPr lang="en-GB" sz="2000" dirty="0">
              <a:latin typeface="+mj-lt"/>
            </a:endParaRPr>
          </a:p>
          <a:p>
            <a:pPr marL="0" indent="0">
              <a:buNone/>
            </a:pPr>
            <a:r>
              <a:rPr lang="en-GB" sz="2000" b="1" dirty="0">
                <a:latin typeface="+mj-lt"/>
              </a:rPr>
              <a:t>Definition:</a:t>
            </a:r>
          </a:p>
          <a:p>
            <a:pPr marL="0" indent="0">
              <a:buNone/>
            </a:pPr>
            <a:r>
              <a:rPr lang="en-GB" sz="2000" dirty="0">
                <a:latin typeface="+mj-lt"/>
              </a:rPr>
              <a:t>The </a:t>
            </a:r>
            <a:r>
              <a:rPr lang="en-GB" sz="2000" b="1" dirty="0">
                <a:latin typeface="+mj-lt"/>
              </a:rPr>
              <a:t>queue discharge flow </a:t>
            </a:r>
            <a:r>
              <a:rPr lang="en-GB" sz="2000" dirty="0">
                <a:latin typeface="+mj-lt"/>
              </a:rPr>
              <a:t>is the maximum flow rate observed at the downstream location as long as congestion exists.</a:t>
            </a:r>
          </a:p>
          <a:p>
            <a:pPr marL="0" indent="0">
              <a:buNone/>
            </a:pPr>
            <a:endParaRPr lang="en-GB" sz="2000" dirty="0">
              <a:latin typeface="+mj-lt"/>
            </a:endParaRPr>
          </a:p>
          <a:p>
            <a:pPr>
              <a:buFontTx/>
              <a:buChar char="-"/>
            </a:pPr>
            <a:r>
              <a:rPr lang="en-GB" sz="2000" dirty="0">
                <a:latin typeface="+mj-lt"/>
              </a:rPr>
              <a:t>Lower speed and density</a:t>
            </a:r>
          </a:p>
          <a:p>
            <a:pPr>
              <a:buFontTx/>
              <a:buChar char="-"/>
            </a:pPr>
            <a:r>
              <a:rPr lang="en-GB" sz="2000" dirty="0">
                <a:latin typeface="+mj-lt"/>
              </a:rPr>
              <a:t>Constant outflow with small variance</a:t>
            </a:r>
          </a:p>
        </p:txBody>
      </p:sp>
      <p:sp>
        <p:nvSpPr>
          <p:cNvPr id="4" name="Rechthoek 3">
            <a:extLst>
              <a:ext uri="{FF2B5EF4-FFF2-40B4-BE49-F238E27FC236}">
                <a16:creationId xmlns:a16="http://schemas.microsoft.com/office/drawing/2014/main" id="{2D49640E-23FA-5F86-A916-71616006E6A7}"/>
              </a:ext>
            </a:extLst>
          </p:cNvPr>
          <p:cNvSpPr/>
          <p:nvPr/>
        </p:nvSpPr>
        <p:spPr>
          <a:xfrm>
            <a:off x="874745" y="2244659"/>
            <a:ext cx="10442510" cy="11228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hthoek 4">
            <a:extLst>
              <a:ext uri="{FF2B5EF4-FFF2-40B4-BE49-F238E27FC236}">
                <a16:creationId xmlns:a16="http://schemas.microsoft.com/office/drawing/2014/main" id="{07A7CE4A-9CFE-8E72-D9BB-506EEE5D8D7A}"/>
              </a:ext>
            </a:extLst>
          </p:cNvPr>
          <p:cNvSpPr/>
          <p:nvPr/>
        </p:nvSpPr>
        <p:spPr>
          <a:xfrm>
            <a:off x="838200" y="4767876"/>
            <a:ext cx="10442510" cy="11228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4009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C29B69-E3D5-BE25-3754-55AAF7CC60F0}"/>
              </a:ext>
            </a:extLst>
          </p:cNvPr>
          <p:cNvSpPr>
            <a:spLocks noGrp="1"/>
          </p:cNvSpPr>
          <p:nvPr>
            <p:ph type="title"/>
          </p:nvPr>
        </p:nvSpPr>
        <p:spPr/>
        <p:txBody>
          <a:bodyPr>
            <a:normAutofit/>
          </a:bodyPr>
          <a:lstStyle/>
          <a:p>
            <a:r>
              <a:rPr lang="en-GB" dirty="0">
                <a:solidFill>
                  <a:srgbClr val="00B0F0"/>
                </a:solidFill>
              </a:rPr>
              <a:t>Microscopic and macroscopic flow characteristics: Capacity estimation</a:t>
            </a:r>
            <a:endParaRPr lang="en-GB" dirty="0"/>
          </a:p>
        </p:txBody>
      </p:sp>
      <p:sp>
        <p:nvSpPr>
          <p:cNvPr id="3" name="Tijdelijke aanduiding voor inhoud 2">
            <a:extLst>
              <a:ext uri="{FF2B5EF4-FFF2-40B4-BE49-F238E27FC236}">
                <a16:creationId xmlns:a16="http://schemas.microsoft.com/office/drawing/2014/main" id="{3A865830-10E0-40BF-0D87-7EEBCFB9B170}"/>
              </a:ext>
            </a:extLst>
          </p:cNvPr>
          <p:cNvSpPr>
            <a:spLocks noGrp="1"/>
          </p:cNvSpPr>
          <p:nvPr>
            <p:ph idx="1"/>
          </p:nvPr>
        </p:nvSpPr>
        <p:spPr>
          <a:xfrm>
            <a:off x="838200" y="1825625"/>
            <a:ext cx="5805196" cy="4351338"/>
          </a:xfrm>
        </p:spPr>
        <p:txBody>
          <a:bodyPr>
            <a:normAutofit/>
          </a:bodyPr>
          <a:lstStyle/>
          <a:p>
            <a:pPr marL="0" indent="0">
              <a:buNone/>
            </a:pPr>
            <a:r>
              <a:rPr lang="en-GB" sz="2000" dirty="0">
                <a:latin typeface="+mj-lt"/>
              </a:rPr>
              <a:t>There are many approaches that can be applied to compute the capacity of a specific piece of infrastructure. The suitability of the approach depends on several factors, such as: </a:t>
            </a:r>
          </a:p>
          <a:p>
            <a:pPr marL="342900" indent="-342900">
              <a:buAutoNum type="arabicPeriod"/>
            </a:pPr>
            <a:r>
              <a:rPr lang="en-GB" sz="2000" dirty="0">
                <a:latin typeface="+mj-lt"/>
              </a:rPr>
              <a:t>type of the infrastructure (e.g., motorway without off- or on-ramps, onramp, roundabout, unsignalized intersection, etc.)</a:t>
            </a:r>
          </a:p>
          <a:p>
            <a:pPr marL="342900" indent="-342900">
              <a:buAutoNum type="arabicPeriod"/>
            </a:pPr>
            <a:r>
              <a:rPr lang="en-GB" sz="2000" dirty="0">
                <a:latin typeface="+mj-lt"/>
              </a:rPr>
              <a:t>type of data (individual vehicle data, aggregate data) and time aggregation</a:t>
            </a:r>
          </a:p>
          <a:p>
            <a:pPr marL="342900" indent="-342900">
              <a:buAutoNum type="arabicPeriod"/>
            </a:pPr>
            <a:r>
              <a:rPr lang="en-GB" sz="2000" dirty="0">
                <a:latin typeface="+mj-lt"/>
              </a:rPr>
              <a:t>location of data collection (upstream of, in or downstream of the bottleneck)</a:t>
            </a:r>
          </a:p>
          <a:p>
            <a:pPr marL="342900" indent="-342900">
              <a:buAutoNum type="arabicPeriod"/>
            </a:pPr>
            <a:r>
              <a:rPr lang="en-GB" sz="2000" dirty="0">
                <a:latin typeface="+mj-lt"/>
              </a:rPr>
              <a:t>traffic conditions for which data are available (congestion, no congestion)</a:t>
            </a:r>
          </a:p>
        </p:txBody>
      </p:sp>
      <p:pic>
        <p:nvPicPr>
          <p:cNvPr id="7" name="Afbeelding 6" descr="Afbeelding met buiten, weg, snelweg, lijn&#10;&#10;Automatisch gegenereerde beschrijving">
            <a:extLst>
              <a:ext uri="{FF2B5EF4-FFF2-40B4-BE49-F238E27FC236}">
                <a16:creationId xmlns:a16="http://schemas.microsoft.com/office/drawing/2014/main" id="{741E6F7A-C822-5785-96C1-90961ED377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65918" y="1888849"/>
            <a:ext cx="4187882" cy="4604026"/>
          </a:xfrm>
          <a:prstGeom prst="rect">
            <a:avLst/>
          </a:prstGeom>
        </p:spPr>
      </p:pic>
      <p:sp>
        <p:nvSpPr>
          <p:cNvPr id="9" name="Tekstvak 8">
            <a:extLst>
              <a:ext uri="{FF2B5EF4-FFF2-40B4-BE49-F238E27FC236}">
                <a16:creationId xmlns:a16="http://schemas.microsoft.com/office/drawing/2014/main" id="{2A5CA570-1299-561D-3FE3-4CBBB9850241}"/>
              </a:ext>
            </a:extLst>
          </p:cNvPr>
          <p:cNvSpPr txBox="1"/>
          <p:nvPr/>
        </p:nvSpPr>
        <p:spPr>
          <a:xfrm>
            <a:off x="7074164" y="6492875"/>
            <a:ext cx="2185695" cy="230832"/>
          </a:xfrm>
          <a:prstGeom prst="rect">
            <a:avLst/>
          </a:prstGeom>
          <a:noFill/>
        </p:spPr>
        <p:txBody>
          <a:bodyPr wrap="square">
            <a:spAutoFit/>
          </a:bodyPr>
          <a:lstStyle/>
          <a:p>
            <a:r>
              <a:rPr lang="en-GB" sz="900" dirty="0">
                <a:hlinkClick r:id="rId3"/>
              </a:rPr>
              <a:t>Road traffic flow - Free image on </a:t>
            </a:r>
            <a:r>
              <a:rPr lang="en-GB" sz="900" dirty="0" err="1">
                <a:hlinkClick r:id="rId3"/>
              </a:rPr>
              <a:t>Pexels</a:t>
            </a:r>
            <a:endParaRPr lang="en-GB" sz="900" dirty="0"/>
          </a:p>
        </p:txBody>
      </p:sp>
    </p:spTree>
    <p:extLst>
      <p:ext uri="{BB962C8B-B14F-4D97-AF65-F5344CB8AC3E}">
        <p14:creationId xmlns:p14="http://schemas.microsoft.com/office/powerpoint/2010/main" val="2033243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7C57AB-F3DA-F6A0-410D-2EF109A9D6E0}"/>
              </a:ext>
            </a:extLst>
          </p:cNvPr>
          <p:cNvSpPr>
            <a:spLocks noGrp="1"/>
          </p:cNvSpPr>
          <p:nvPr>
            <p:ph type="title"/>
          </p:nvPr>
        </p:nvSpPr>
        <p:spPr/>
        <p:txBody>
          <a:bodyPr/>
          <a:lstStyle/>
          <a:p>
            <a:r>
              <a:rPr lang="en-GB" dirty="0">
                <a:solidFill>
                  <a:srgbClr val="00B0F0"/>
                </a:solidFill>
              </a:rPr>
              <a:t>Microscopic and macroscopic flow characteristics: Fundamental diagrams</a:t>
            </a:r>
            <a:endParaRPr lang="en-GB" dirty="0"/>
          </a:p>
        </p:txBody>
      </p:sp>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750A8339-E226-E62C-6260-4E0D80515C2A}"/>
                  </a:ext>
                </a:extLst>
              </p:cNvPr>
              <p:cNvSpPr>
                <a:spLocks noGrp="1"/>
              </p:cNvSpPr>
              <p:nvPr>
                <p:ph idx="1"/>
              </p:nvPr>
            </p:nvSpPr>
            <p:spPr>
              <a:xfrm>
                <a:off x="838200" y="1825625"/>
                <a:ext cx="10798834" cy="4351338"/>
              </a:xfrm>
            </p:spPr>
            <p:txBody>
              <a:bodyPr>
                <a:normAutofit/>
              </a:bodyPr>
              <a:lstStyle/>
              <a:p>
                <a:pPr marL="0" indent="0">
                  <a:buNone/>
                </a:pPr>
                <a:r>
                  <a:rPr lang="en-GB" sz="2400" dirty="0">
                    <a:latin typeface="+mj-lt"/>
                  </a:rPr>
                  <a:t>The fundamental diagram describes the statistical relation between the macroscopic traffic flow variables flow, density and speed.</a:t>
                </a:r>
              </a:p>
              <a:p>
                <a:pPr marL="0" indent="0">
                  <a:buNone/>
                </a:pPr>
                <a:r>
                  <a:rPr lang="en-GB" sz="2400" dirty="0">
                    <a:latin typeface="+mj-lt"/>
                  </a:rPr>
                  <a:t>The most common representation is the relation q = Q(k) between flow and density. Other relations u = U(k) and u = U(q) can be derived from the continuity equation (see earlier):</a:t>
                </a:r>
              </a:p>
              <a:p>
                <a:pPr marL="0" indent="0">
                  <a:buNone/>
                </a:pPr>
                <a:endParaRPr lang="en-GB" sz="2400" dirty="0">
                  <a:latin typeface="+mj-lt"/>
                </a:endParaRPr>
              </a:p>
              <a:p>
                <a:pPr marL="0" indent="0">
                  <a:buNone/>
                </a:pPr>
                <a:r>
                  <a:rPr lang="en-GB" sz="2400" dirty="0">
                    <a:latin typeface="+mj-lt"/>
                  </a:rPr>
                  <a:t>Premise: when traffic operates at a certain speed u, then it is plausible that (on average) drivers will maintain (on average) the same distance headway </a:t>
                </a:r>
                <a14:m>
                  <m:oMath xmlns:m="http://schemas.openxmlformats.org/officeDocument/2006/math">
                    <m:r>
                      <a:rPr lang="en-GB" sz="2400" i="1" dirty="0" smtClean="0">
                        <a:latin typeface="Cambria Math" panose="02040503050406030204" pitchFamily="18" charset="0"/>
                      </a:rPr>
                      <m:t>𝑠</m:t>
                    </m:r>
                    <m:r>
                      <a:rPr lang="en-GB" sz="2400" i="1" dirty="0" smtClean="0">
                        <a:latin typeface="Cambria Math" panose="02040503050406030204" pitchFamily="18" charset="0"/>
                      </a:rPr>
                      <m:t> = 1/</m:t>
                    </m:r>
                    <m:r>
                      <a:rPr lang="en-GB" sz="2400" i="1" dirty="0" smtClean="0">
                        <a:latin typeface="Cambria Math" panose="02040503050406030204" pitchFamily="18" charset="0"/>
                      </a:rPr>
                      <m:t>𝑘</m:t>
                    </m:r>
                  </m:oMath>
                </a14:m>
                <a:r>
                  <a:rPr lang="en-GB" sz="2400" dirty="0">
                    <a:latin typeface="+mj-lt"/>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indent="0">
                  <a:buNone/>
                </a:pPr>
                <a:endParaRPr lang="en-GB" sz="1800" dirty="0">
                  <a:latin typeface="+mj-lt"/>
                </a:endParaRPr>
              </a:p>
              <a:p>
                <a:pPr marL="0" indent="0">
                  <a:buNone/>
                </a:pPr>
                <a:endParaRPr lang="en-GB" sz="2000" dirty="0">
                  <a:latin typeface="+mj-lt"/>
                </a:endParaRPr>
              </a:p>
              <a:p>
                <a:pPr marL="0" indent="0">
                  <a:buNone/>
                </a:pPr>
                <a:endParaRPr lang="en-GB" dirty="0"/>
              </a:p>
            </p:txBody>
          </p:sp>
        </mc:Choice>
        <mc:Fallback xmlns="">
          <p:sp>
            <p:nvSpPr>
              <p:cNvPr id="3" name="Tijdelijke aanduiding voor inhoud 2">
                <a:extLst>
                  <a:ext uri="{FF2B5EF4-FFF2-40B4-BE49-F238E27FC236}">
                    <a16:creationId xmlns:a16="http://schemas.microsoft.com/office/drawing/2014/main" id="{750A8339-E226-E62C-6260-4E0D80515C2A}"/>
                  </a:ext>
                </a:extLst>
              </p:cNvPr>
              <p:cNvSpPr>
                <a:spLocks noGrp="1" noRot="1" noChangeAspect="1" noMove="1" noResize="1" noEditPoints="1" noAdjustHandles="1" noChangeArrowheads="1" noChangeShapeType="1" noTextEdit="1"/>
              </p:cNvSpPr>
              <p:nvPr>
                <p:ph idx="1"/>
              </p:nvPr>
            </p:nvSpPr>
            <p:spPr>
              <a:xfrm>
                <a:off x="838200" y="1825625"/>
                <a:ext cx="10798834" cy="4351338"/>
              </a:xfrm>
              <a:blipFill>
                <a:blip r:embed="rId2"/>
                <a:stretch>
                  <a:fillRect l="-903" t="-1961" r="-226"/>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6" name="Tekstvak 3">
                <a:extLst>
                  <a:ext uri="{FF2B5EF4-FFF2-40B4-BE49-F238E27FC236}">
                    <a16:creationId xmlns:a16="http://schemas.microsoft.com/office/drawing/2014/main" id="{3F69748D-F1C0-DC33-C0C2-BC253C49CF2B}"/>
                  </a:ext>
                </a:extLst>
              </p:cNvPr>
              <p:cNvSpPr txBox="1"/>
              <p:nvPr/>
            </p:nvSpPr>
            <p:spPr>
              <a:xfrm>
                <a:off x="3389539" y="3503902"/>
                <a:ext cx="60960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rPr>
                        <m:t>𝑞</m:t>
                      </m:r>
                      <m:r>
                        <a:rPr lang="en-GB" sz="2800" i="0">
                          <a:latin typeface="Cambria Math" panose="02040503050406030204" pitchFamily="18" charset="0"/>
                        </a:rPr>
                        <m:t>=</m:t>
                      </m:r>
                      <m:r>
                        <a:rPr lang="en-GB" sz="2800" i="1">
                          <a:latin typeface="Cambria Math" panose="02040503050406030204" pitchFamily="18" charset="0"/>
                        </a:rPr>
                        <m:t>𝑘𝑢</m:t>
                      </m:r>
                    </m:oMath>
                  </m:oMathPara>
                </a14:m>
                <a:endParaRPr lang="en-GB" sz="2800" dirty="0"/>
              </a:p>
            </p:txBody>
          </p:sp>
        </mc:Choice>
        <mc:Fallback xmlns="">
          <p:sp>
            <p:nvSpPr>
              <p:cNvPr id="6" name="Tekstvak 3">
                <a:extLst>
                  <a:ext uri="{FF2B5EF4-FFF2-40B4-BE49-F238E27FC236}">
                    <a16:creationId xmlns:a16="http://schemas.microsoft.com/office/drawing/2014/main" id="{3F69748D-F1C0-DC33-C0C2-BC253C49CF2B}"/>
                  </a:ext>
                </a:extLst>
              </p:cNvPr>
              <p:cNvSpPr txBox="1">
                <a:spLocks noRot="1" noChangeAspect="1" noMove="1" noResize="1" noEditPoints="1" noAdjustHandles="1" noChangeArrowheads="1" noChangeShapeType="1" noTextEdit="1"/>
              </p:cNvSpPr>
              <p:nvPr/>
            </p:nvSpPr>
            <p:spPr>
              <a:xfrm>
                <a:off x="3389539" y="3503902"/>
                <a:ext cx="6096000" cy="523220"/>
              </a:xfrm>
              <a:prstGeom prst="rect">
                <a:avLst/>
              </a:prstGeom>
              <a:blipFill>
                <a:blip r:embed="rId3"/>
                <a:stretch>
                  <a:fillRect/>
                </a:stretch>
              </a:blipFill>
            </p:spPr>
            <p:txBody>
              <a:bodyPr/>
              <a:lstStyle/>
              <a:p>
                <a:r>
                  <a:rPr lang="nl-NL">
                    <a:noFill/>
                  </a:rPr>
                  <a:t> </a:t>
                </a:r>
              </a:p>
            </p:txBody>
          </p:sp>
        </mc:Fallback>
      </mc:AlternateContent>
      <p:sp>
        <p:nvSpPr>
          <p:cNvPr id="7" name="Tekstvak 4">
            <a:extLst>
              <a:ext uri="{FF2B5EF4-FFF2-40B4-BE49-F238E27FC236}">
                <a16:creationId xmlns:a16="http://schemas.microsoft.com/office/drawing/2014/main" id="{4BC5738B-EE96-43FA-BFC4-71229670C33E}"/>
              </a:ext>
            </a:extLst>
          </p:cNvPr>
          <p:cNvSpPr txBox="1"/>
          <p:nvPr/>
        </p:nvSpPr>
        <p:spPr>
          <a:xfrm>
            <a:off x="9152164" y="3657790"/>
            <a:ext cx="666750" cy="369332"/>
          </a:xfrm>
          <a:prstGeom prst="rect">
            <a:avLst/>
          </a:prstGeom>
          <a:noFill/>
        </p:spPr>
        <p:txBody>
          <a:bodyPr wrap="square" rtlCol="0">
            <a:spAutoFit/>
          </a:bodyPr>
          <a:lstStyle/>
          <a:p>
            <a:r>
              <a:rPr lang="en-GB" dirty="0">
                <a:latin typeface="+mj-lt"/>
              </a:rPr>
              <a:t>(6)</a:t>
            </a:r>
          </a:p>
        </p:txBody>
      </p:sp>
    </p:spTree>
    <p:extLst>
      <p:ext uri="{BB962C8B-B14F-4D97-AF65-F5344CB8AC3E}">
        <p14:creationId xmlns:p14="http://schemas.microsoft.com/office/powerpoint/2010/main" val="1792269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736B227-D2F6-0118-D88C-02E5CBA971D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6516"/>
          <a:stretch/>
        </p:blipFill>
        <p:spPr>
          <a:xfrm>
            <a:off x="554678" y="1502229"/>
            <a:ext cx="11637322" cy="3101598"/>
          </a:xfrm>
          <a:prstGeom prst="rect">
            <a:avLst/>
          </a:prstGeom>
        </p:spPr>
      </p:pic>
      <p:sp>
        <p:nvSpPr>
          <p:cNvPr id="2" name="Titel 1">
            <a:extLst>
              <a:ext uri="{FF2B5EF4-FFF2-40B4-BE49-F238E27FC236}">
                <a16:creationId xmlns:a16="http://schemas.microsoft.com/office/drawing/2014/main" id="{667C57AB-F3DA-F6A0-410D-2EF109A9D6E0}"/>
              </a:ext>
            </a:extLst>
          </p:cNvPr>
          <p:cNvSpPr>
            <a:spLocks noGrp="1"/>
          </p:cNvSpPr>
          <p:nvPr>
            <p:ph type="title"/>
          </p:nvPr>
        </p:nvSpPr>
        <p:spPr/>
        <p:txBody>
          <a:bodyPr/>
          <a:lstStyle/>
          <a:p>
            <a:r>
              <a:rPr lang="en-GB" dirty="0">
                <a:solidFill>
                  <a:srgbClr val="00B0F0"/>
                </a:solidFill>
              </a:rPr>
              <a:t>Microscopic and macroscopic flow characteristics: Fundamental diagrams</a:t>
            </a:r>
            <a:endParaRPr lang="en-GB" dirty="0"/>
          </a:p>
        </p:txBody>
      </p:sp>
      <p:sp>
        <p:nvSpPr>
          <p:cNvPr id="3" name="Tijdelijke aanduiding voor inhoud 2">
            <a:extLst>
              <a:ext uri="{FF2B5EF4-FFF2-40B4-BE49-F238E27FC236}">
                <a16:creationId xmlns:a16="http://schemas.microsoft.com/office/drawing/2014/main" id="{750A8339-E226-E62C-6260-4E0D80515C2A}"/>
              </a:ext>
            </a:extLst>
          </p:cNvPr>
          <p:cNvSpPr>
            <a:spLocks noGrp="1"/>
          </p:cNvSpPr>
          <p:nvPr>
            <p:ph idx="1"/>
          </p:nvPr>
        </p:nvSpPr>
        <p:spPr>
          <a:xfrm>
            <a:off x="838200" y="5355770"/>
            <a:ext cx="10799122" cy="1502229"/>
          </a:xfrm>
        </p:spPr>
        <p:txBody>
          <a:bodyPr>
            <a:normAutofit/>
          </a:bodyPr>
          <a:lstStyle/>
          <a:p>
            <a:pPr marL="0" indent="0">
              <a:buNone/>
            </a:pPr>
            <a:r>
              <a:rPr lang="en-US" sz="2000" dirty="0">
                <a:effectLst/>
                <a:latin typeface="+mj-lt"/>
                <a:ea typeface="MS Mincho" panose="02020609040205080304" pitchFamily="49" charset="-128"/>
                <a:cs typeface="Times New Roman" panose="02020603050405020304" pitchFamily="18" charset="0"/>
              </a:rPr>
              <a:t>The</a:t>
            </a:r>
            <a:r>
              <a:rPr lang="en-US" sz="2000" i="1" dirty="0">
                <a:effectLst/>
                <a:latin typeface="+mj-lt"/>
                <a:ea typeface="MS Mincho" panose="02020609040205080304" pitchFamily="49" charset="-128"/>
                <a:cs typeface="Times New Roman" panose="02020603050405020304" pitchFamily="18" charset="0"/>
              </a:rPr>
              <a:t> </a:t>
            </a:r>
            <a:r>
              <a:rPr lang="en-US" sz="2000" dirty="0">
                <a:latin typeface="+mj-lt"/>
                <a:ea typeface="MS Mincho" panose="02020609040205080304" pitchFamily="49" charset="-128"/>
                <a:cs typeface="Times New Roman" panose="02020603050405020304" pitchFamily="18" charset="0"/>
              </a:rPr>
              <a:t>figure shows the </a:t>
            </a:r>
            <a:r>
              <a:rPr lang="en-US" sz="2000" i="1" dirty="0">
                <a:effectLst/>
                <a:latin typeface="+mj-lt"/>
                <a:ea typeface="MS Mincho" panose="02020609040205080304" pitchFamily="49" charset="-128"/>
                <a:cs typeface="Times New Roman" panose="02020603050405020304" pitchFamily="18" charset="0"/>
              </a:rPr>
              <a:t>roadway capacity</a:t>
            </a:r>
            <a:r>
              <a:rPr lang="en-US" sz="2000" dirty="0">
                <a:effectLst/>
                <a:latin typeface="+mj-lt"/>
                <a:ea typeface="MS Mincho" panose="02020609040205080304" pitchFamily="49" charset="-128"/>
                <a:cs typeface="Times New Roman" panose="02020603050405020304" pitchFamily="18" charset="0"/>
              </a:rPr>
              <a:t> </a:t>
            </a:r>
            <a:r>
              <a:rPr lang="en-US" sz="2000" i="1" dirty="0">
                <a:effectLst/>
                <a:latin typeface="+mj-lt"/>
                <a:ea typeface="MS Mincho" panose="02020609040205080304" pitchFamily="49" charset="-128"/>
                <a:cs typeface="Times New Roman" panose="02020603050405020304" pitchFamily="18" charset="0"/>
              </a:rPr>
              <a:t>C</a:t>
            </a:r>
            <a:r>
              <a:rPr lang="en-US" sz="2000" dirty="0">
                <a:effectLst/>
                <a:latin typeface="+mj-lt"/>
                <a:ea typeface="MS Mincho" panose="02020609040205080304" pitchFamily="49" charset="-128"/>
                <a:cs typeface="Times New Roman" panose="02020603050405020304" pitchFamily="18" charset="0"/>
              </a:rPr>
              <a:t>, the</a:t>
            </a:r>
            <a:r>
              <a:rPr lang="en-US" sz="2000" i="1" dirty="0">
                <a:effectLst/>
                <a:latin typeface="+mj-lt"/>
                <a:ea typeface="MS Mincho" panose="02020609040205080304" pitchFamily="49" charset="-128"/>
                <a:cs typeface="Times New Roman" panose="02020603050405020304" pitchFamily="18" charset="0"/>
              </a:rPr>
              <a:t> critical density</a:t>
            </a:r>
            <a:r>
              <a:rPr lang="en-US" sz="2000" dirty="0">
                <a:effectLst/>
                <a:latin typeface="+mj-lt"/>
                <a:ea typeface="MS Mincho" panose="02020609040205080304" pitchFamily="49" charset="-128"/>
                <a:cs typeface="Times New Roman" panose="02020603050405020304" pitchFamily="18" charset="0"/>
              </a:rPr>
              <a:t> </a:t>
            </a:r>
            <a:r>
              <a:rPr lang="en-US" sz="2000" i="1" dirty="0">
                <a:effectLst/>
                <a:latin typeface="+mj-lt"/>
                <a:ea typeface="MS Mincho" panose="02020609040205080304" pitchFamily="49" charset="-128"/>
                <a:cs typeface="Times New Roman" panose="02020603050405020304" pitchFamily="18" charset="0"/>
              </a:rPr>
              <a:t>k</a:t>
            </a:r>
            <a:r>
              <a:rPr lang="en-US" sz="2000" i="1" baseline="-25000" dirty="0">
                <a:effectLst/>
                <a:latin typeface="+mj-lt"/>
                <a:ea typeface="MS Mincho" panose="02020609040205080304" pitchFamily="49" charset="-128"/>
                <a:cs typeface="Times New Roman" panose="02020603050405020304" pitchFamily="18" charset="0"/>
              </a:rPr>
              <a:t>c</a:t>
            </a:r>
            <a:r>
              <a:rPr lang="en-US" sz="2000" dirty="0">
                <a:effectLst/>
                <a:latin typeface="+mj-lt"/>
                <a:ea typeface="MS Mincho" panose="02020609040205080304" pitchFamily="49" charset="-128"/>
                <a:cs typeface="Times New Roman" panose="02020603050405020304" pitchFamily="18" charset="0"/>
              </a:rPr>
              <a:t> and the</a:t>
            </a:r>
            <a:r>
              <a:rPr lang="en-US" sz="2000" i="1" dirty="0">
                <a:effectLst/>
                <a:latin typeface="+mj-lt"/>
                <a:ea typeface="MS Mincho" panose="02020609040205080304" pitchFamily="49" charset="-128"/>
                <a:cs typeface="Times New Roman" panose="02020603050405020304" pitchFamily="18" charset="0"/>
              </a:rPr>
              <a:t> critical speed</a:t>
            </a:r>
            <a:r>
              <a:rPr lang="en-US" sz="2000" dirty="0">
                <a:effectLst/>
                <a:latin typeface="+mj-lt"/>
                <a:ea typeface="MS Mincho" panose="02020609040205080304" pitchFamily="49" charset="-128"/>
                <a:cs typeface="Times New Roman" panose="02020603050405020304" pitchFamily="18" charset="0"/>
              </a:rPr>
              <a:t> </a:t>
            </a:r>
            <a:r>
              <a:rPr lang="en-US" sz="2000" i="1" dirty="0">
                <a:effectLst/>
                <a:latin typeface="+mj-lt"/>
                <a:ea typeface="MS Mincho" panose="02020609040205080304" pitchFamily="49" charset="-128"/>
                <a:cs typeface="Times New Roman" panose="02020603050405020304" pitchFamily="18" charset="0"/>
              </a:rPr>
              <a:t>u</a:t>
            </a:r>
            <a:r>
              <a:rPr lang="en-US" sz="2000" i="1" baseline="-25000" dirty="0">
                <a:effectLst/>
                <a:latin typeface="+mj-lt"/>
                <a:ea typeface="MS Mincho" panose="02020609040205080304" pitchFamily="49" charset="-128"/>
                <a:cs typeface="Times New Roman" panose="02020603050405020304" pitchFamily="18" charset="0"/>
              </a:rPr>
              <a:t>c</a:t>
            </a:r>
            <a:r>
              <a:rPr lang="en-US" sz="2000" dirty="0">
                <a:effectLst/>
                <a:latin typeface="+mj-lt"/>
                <a:ea typeface="MS Mincho" panose="02020609040205080304" pitchFamily="49" charset="-128"/>
                <a:cs typeface="Times New Roman" panose="02020603050405020304" pitchFamily="18" charset="0"/>
              </a:rPr>
              <a:t> (the density and speed occurring at capacity operations), the jam density </a:t>
            </a:r>
            <a:r>
              <a:rPr lang="en-US" sz="2000" i="1" dirty="0" err="1">
                <a:effectLst/>
                <a:latin typeface="+mj-lt"/>
                <a:ea typeface="MS Mincho" panose="02020609040205080304" pitchFamily="49" charset="-128"/>
                <a:cs typeface="Times New Roman" panose="02020603050405020304" pitchFamily="18" charset="0"/>
              </a:rPr>
              <a:t>k</a:t>
            </a:r>
            <a:r>
              <a:rPr lang="en-US" sz="2000" i="1" baseline="-25000" dirty="0" err="1">
                <a:effectLst/>
                <a:latin typeface="+mj-lt"/>
                <a:ea typeface="MS Mincho" panose="02020609040205080304" pitchFamily="49" charset="-128"/>
                <a:cs typeface="Times New Roman" panose="02020603050405020304" pitchFamily="18" charset="0"/>
              </a:rPr>
              <a:t>jam</a:t>
            </a:r>
            <a:r>
              <a:rPr lang="en-US" sz="2000" dirty="0">
                <a:effectLst/>
                <a:latin typeface="+mj-lt"/>
                <a:ea typeface="MS Mincho" panose="02020609040205080304" pitchFamily="49" charset="-128"/>
                <a:cs typeface="Times New Roman" panose="02020603050405020304" pitchFamily="18" charset="0"/>
              </a:rPr>
              <a:t> (density occurring at zero speed), and the free speed </a:t>
            </a:r>
            <a:r>
              <a:rPr lang="en-US" sz="2000" i="1" dirty="0">
                <a:effectLst/>
                <a:latin typeface="+mj-lt"/>
                <a:ea typeface="MS Mincho" panose="02020609040205080304" pitchFamily="49" charset="-128"/>
                <a:cs typeface="Times New Roman" panose="02020603050405020304" pitchFamily="18" charset="0"/>
              </a:rPr>
              <a:t>u</a:t>
            </a:r>
            <a:r>
              <a:rPr lang="en-US" sz="2000" baseline="-25000" dirty="0">
                <a:effectLst/>
                <a:latin typeface="+mj-lt"/>
                <a:ea typeface="MS Mincho" panose="02020609040205080304" pitchFamily="49" charset="-128"/>
                <a:cs typeface="Times New Roman" panose="02020603050405020304" pitchFamily="18" charset="0"/>
              </a:rPr>
              <a:t>0</a:t>
            </a:r>
            <a:r>
              <a:rPr lang="en-US" sz="2000" dirty="0">
                <a:effectLst/>
                <a:latin typeface="+mj-lt"/>
                <a:ea typeface="MS Mincho" panose="02020609040205080304" pitchFamily="49" charset="-128"/>
                <a:cs typeface="Times New Roman" panose="02020603050405020304" pitchFamily="18" charset="0"/>
              </a:rPr>
              <a:t> can </a:t>
            </a:r>
            <a:r>
              <a:rPr lang="en-US" sz="2000" dirty="0">
                <a:latin typeface="+mj-lt"/>
                <a:ea typeface="MS Mincho" panose="02020609040205080304" pitchFamily="49" charset="-128"/>
                <a:cs typeface="Times New Roman" panose="02020603050405020304" pitchFamily="18" charset="0"/>
              </a:rPr>
              <a:t>easily be derived from the figure</a:t>
            </a:r>
          </a:p>
          <a:p>
            <a:pPr marL="0" indent="0">
              <a:buNone/>
            </a:pPr>
            <a:r>
              <a:rPr lang="en-US" sz="2000" dirty="0">
                <a:effectLst/>
                <a:latin typeface="+mj-lt"/>
                <a:ea typeface="MS Mincho" panose="02020609040205080304" pitchFamily="49" charset="-128"/>
                <a:cs typeface="Times New Roman" panose="02020603050405020304" pitchFamily="18" charset="0"/>
              </a:rPr>
              <a:t>Large difference between the free conditions (</a:t>
            </a:r>
            <a:r>
              <a:rPr lang="en-US" sz="2000" i="1" dirty="0">
                <a:effectLst/>
                <a:latin typeface="+mj-lt"/>
                <a:ea typeface="MS Mincho" panose="02020609040205080304" pitchFamily="49" charset="-128"/>
                <a:cs typeface="Times New Roman" panose="02020603050405020304" pitchFamily="18" charset="0"/>
              </a:rPr>
              <a:t>k &lt; k</a:t>
            </a:r>
            <a:r>
              <a:rPr lang="en-US" sz="2000" i="1" baseline="-25000" dirty="0">
                <a:effectLst/>
                <a:latin typeface="+mj-lt"/>
                <a:ea typeface="MS Mincho" panose="02020609040205080304" pitchFamily="49" charset="-128"/>
                <a:cs typeface="Times New Roman" panose="02020603050405020304" pitchFamily="18" charset="0"/>
              </a:rPr>
              <a:t>c</a:t>
            </a:r>
            <a:r>
              <a:rPr lang="en-US" sz="2000" dirty="0">
                <a:effectLst/>
                <a:latin typeface="+mj-lt"/>
                <a:ea typeface="MS Mincho" panose="02020609040205080304" pitchFamily="49" charset="-128"/>
                <a:cs typeface="Times New Roman" panose="02020603050405020304" pitchFamily="18" charset="0"/>
              </a:rPr>
              <a:t>) and the congested conditions (</a:t>
            </a:r>
            <a:r>
              <a:rPr lang="en-US" sz="2000" i="1" dirty="0">
                <a:effectLst/>
                <a:latin typeface="+mj-lt"/>
                <a:ea typeface="MS Mincho" panose="02020609040205080304" pitchFamily="49" charset="-128"/>
                <a:cs typeface="Times New Roman" panose="02020603050405020304" pitchFamily="18" charset="0"/>
              </a:rPr>
              <a:t>k &gt; k</a:t>
            </a:r>
            <a:r>
              <a:rPr lang="en-US" sz="2000" i="1" baseline="-25000" dirty="0">
                <a:effectLst/>
                <a:latin typeface="+mj-lt"/>
                <a:ea typeface="MS Mincho" panose="02020609040205080304" pitchFamily="49" charset="-128"/>
                <a:cs typeface="Times New Roman" panose="02020603050405020304" pitchFamily="18" charset="0"/>
              </a:rPr>
              <a:t>c</a:t>
            </a:r>
            <a:r>
              <a:rPr lang="en-US" sz="2000" dirty="0">
                <a:effectLst/>
                <a:latin typeface="+mj-lt"/>
                <a:ea typeface="MS Mincho" panose="02020609040205080304" pitchFamily="49" charset="-128"/>
                <a:cs typeface="Times New Roman" panose="02020603050405020304" pitchFamily="18" charset="0"/>
              </a:rPr>
              <a:t>).</a:t>
            </a:r>
            <a:endParaRPr lang="en-GB" sz="2000" dirty="0">
              <a:latin typeface="+mj-lt"/>
            </a:endParaRPr>
          </a:p>
        </p:txBody>
      </p:sp>
      <p:sp>
        <p:nvSpPr>
          <p:cNvPr id="9" name="Tekstvak 8">
            <a:extLst>
              <a:ext uri="{FF2B5EF4-FFF2-40B4-BE49-F238E27FC236}">
                <a16:creationId xmlns:a16="http://schemas.microsoft.com/office/drawing/2014/main" id="{13F03121-F1E5-050D-FF9A-9D452A96A1D0}"/>
              </a:ext>
            </a:extLst>
          </p:cNvPr>
          <p:cNvSpPr txBox="1"/>
          <p:nvPr/>
        </p:nvSpPr>
        <p:spPr>
          <a:xfrm>
            <a:off x="5130620" y="4664729"/>
            <a:ext cx="6366294" cy="436979"/>
          </a:xfrm>
          <a:prstGeom prst="rect">
            <a:avLst/>
          </a:prstGeom>
          <a:noFill/>
        </p:spPr>
        <p:txBody>
          <a:bodyPr wrap="square">
            <a:spAutoFit/>
          </a:bodyPr>
          <a:lstStyle/>
          <a:p>
            <a:pPr>
              <a:lnSpc>
                <a:spcPts val="1400"/>
              </a:lnSpc>
              <a:spcBef>
                <a:spcPts val="600"/>
              </a:spcBef>
              <a:spcAft>
                <a:spcPts val="600"/>
              </a:spcAft>
            </a:pPr>
            <a:r>
              <a:rPr lang="en-US" sz="900" b="0" dirty="0">
                <a:effectLst/>
                <a:latin typeface="+mj-lt"/>
                <a:ea typeface="MS Mincho" panose="02020609040205080304" pitchFamily="49" charset="-128"/>
                <a:cs typeface="Times New Roman" panose="02020603050405020304" pitchFamily="18" charset="0"/>
              </a:rPr>
              <a:t>Figure 7.7 </a:t>
            </a:r>
            <a:r>
              <a:rPr lang="en-US" sz="900" b="0" i="1" dirty="0">
                <a:effectLst/>
                <a:latin typeface="+mj-lt"/>
                <a:ea typeface="MS Mincho" panose="02020609040205080304" pitchFamily="49" charset="-128"/>
                <a:cs typeface="Times New Roman" panose="02020603050405020304" pitchFamily="18" charset="0"/>
              </a:rPr>
              <a:t>Example of fundamental diagram</a:t>
            </a:r>
            <a:br>
              <a:rPr lang="en-GB" sz="900" b="1" i="1" dirty="0">
                <a:latin typeface="+mj-lt"/>
                <a:ea typeface="MS Mincho" panose="02020609040205080304" pitchFamily="49" charset="-128"/>
                <a:cs typeface="Times New Roman" panose="02020603050405020304" pitchFamily="18" charset="0"/>
              </a:rPr>
            </a:br>
            <a:r>
              <a:rPr lang="en-GB" sz="900" dirty="0">
                <a:latin typeface="+mj-lt"/>
                <a:ea typeface="MS Mincho" panose="02020609040205080304" pitchFamily="49" charset="-128"/>
                <a:cs typeface="Times New Roman" panose="02020603050405020304" pitchFamily="18" charset="0"/>
              </a:rPr>
              <a:t>(Taken from Chapter 7, page 133)</a:t>
            </a:r>
            <a:endParaRPr lang="en-US" sz="900" dirty="0">
              <a:effectLst/>
              <a:latin typeface="+mj-l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346829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94978-597E-FB0D-71A9-131FE00BACFB}"/>
              </a:ext>
            </a:extLst>
          </p:cNvPr>
          <p:cNvSpPr>
            <a:spLocks noGrp="1"/>
          </p:cNvSpPr>
          <p:nvPr>
            <p:ph type="title"/>
          </p:nvPr>
        </p:nvSpPr>
        <p:spPr/>
        <p:txBody>
          <a:bodyPr/>
          <a:lstStyle/>
          <a:p>
            <a:r>
              <a:rPr lang="en-GB" dirty="0">
                <a:solidFill>
                  <a:srgbClr val="00B0F0"/>
                </a:solidFill>
              </a:rPr>
              <a:t>Overview chapter</a:t>
            </a:r>
          </a:p>
        </p:txBody>
      </p:sp>
      <p:sp>
        <p:nvSpPr>
          <p:cNvPr id="4" name="Rechthoek 3">
            <a:extLst>
              <a:ext uri="{FF2B5EF4-FFF2-40B4-BE49-F238E27FC236}">
                <a16:creationId xmlns:a16="http://schemas.microsoft.com/office/drawing/2014/main" id="{F682B98A-80E1-B207-8C7F-1EF66C272C40}"/>
              </a:ext>
            </a:extLst>
          </p:cNvPr>
          <p:cNvSpPr/>
          <p:nvPr/>
        </p:nvSpPr>
        <p:spPr>
          <a:xfrm>
            <a:off x="842682" y="3193402"/>
            <a:ext cx="9637059" cy="4711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jdelijke aanduiding voor inhoud 2">
            <a:extLst>
              <a:ext uri="{FF2B5EF4-FFF2-40B4-BE49-F238E27FC236}">
                <a16:creationId xmlns:a16="http://schemas.microsoft.com/office/drawing/2014/main" id="{74B84B35-7FAB-508E-73BE-E846BC0325EB}"/>
              </a:ext>
            </a:extLst>
          </p:cNvPr>
          <p:cNvSpPr>
            <a:spLocks noGrp="1"/>
          </p:cNvSpPr>
          <p:nvPr>
            <p:ph idx="1"/>
          </p:nvPr>
        </p:nvSpPr>
        <p:spPr>
          <a:xfrm>
            <a:off x="838200" y="1825625"/>
            <a:ext cx="10515600" cy="4351338"/>
          </a:xfrm>
        </p:spPr>
        <p:txBody>
          <a:bodyPr>
            <a:normAutofit lnSpcReduction="10000"/>
          </a:bodyPr>
          <a:lstStyle/>
          <a:p>
            <a:pPr>
              <a:buFontTx/>
              <a:buChar char="-"/>
            </a:pPr>
            <a:r>
              <a:rPr lang="en-GB" dirty="0">
                <a:latin typeface="+mj-lt"/>
              </a:rPr>
              <a:t>Vehicle trajectories and microscopic flow variables</a:t>
            </a:r>
          </a:p>
          <a:p>
            <a:pPr>
              <a:buFontTx/>
              <a:buChar char="-"/>
            </a:pPr>
            <a:r>
              <a:rPr lang="en-GB" dirty="0">
                <a:latin typeface="+mj-lt"/>
              </a:rPr>
              <a:t>Macroscopic flow variables</a:t>
            </a:r>
          </a:p>
          <a:p>
            <a:pPr>
              <a:buFontTx/>
              <a:buChar char="-"/>
            </a:pPr>
            <a:r>
              <a:rPr lang="en-GB" dirty="0">
                <a:latin typeface="+mj-lt"/>
              </a:rPr>
              <a:t>Microscopic and macroscopic flow characteristics</a:t>
            </a:r>
          </a:p>
          <a:p>
            <a:pPr>
              <a:buFontTx/>
              <a:buChar char="-"/>
            </a:pPr>
            <a:r>
              <a:rPr lang="en-GB" dirty="0">
                <a:latin typeface="+mj-lt"/>
              </a:rPr>
              <a:t>Developments for the future: connected and automated vehicles</a:t>
            </a:r>
          </a:p>
          <a:p>
            <a:pPr>
              <a:buFontTx/>
              <a:buChar char="-"/>
            </a:pPr>
            <a:r>
              <a:rPr lang="en-GB" dirty="0">
                <a:latin typeface="+mj-lt"/>
              </a:rPr>
              <a:t>Traffic flow dynamics and self-organisation</a:t>
            </a:r>
          </a:p>
          <a:p>
            <a:pPr>
              <a:buFontTx/>
              <a:buChar char="-"/>
            </a:pPr>
            <a:r>
              <a:rPr lang="en-GB" dirty="0">
                <a:latin typeface="+mj-lt"/>
              </a:rPr>
              <a:t>Multi-lane traffic flow facilities (motorways)</a:t>
            </a:r>
          </a:p>
          <a:p>
            <a:pPr>
              <a:buFontTx/>
              <a:buChar char="-"/>
            </a:pPr>
            <a:r>
              <a:rPr lang="en-GB" dirty="0">
                <a:latin typeface="+mj-lt"/>
              </a:rPr>
              <a:t>Microscopic and macroscopic traffic flow models</a:t>
            </a:r>
          </a:p>
          <a:p>
            <a:pPr>
              <a:buFontTx/>
              <a:buChar char="-"/>
            </a:pPr>
            <a:r>
              <a:rPr lang="en-GB" dirty="0">
                <a:latin typeface="+mj-lt"/>
              </a:rPr>
              <a:t>Network dynamics</a:t>
            </a:r>
          </a:p>
          <a:p>
            <a:pPr>
              <a:buFontTx/>
              <a:buChar char="-"/>
            </a:pPr>
            <a:r>
              <a:rPr lang="en-GB" dirty="0">
                <a:latin typeface="+mj-lt"/>
              </a:rPr>
              <a:t>Bicycle traffic</a:t>
            </a:r>
          </a:p>
          <a:p>
            <a:pPr marL="0" indent="0">
              <a:buNone/>
            </a:pPr>
            <a:endParaRPr lang="en-GB" dirty="0"/>
          </a:p>
          <a:p>
            <a:pPr>
              <a:buFontTx/>
              <a:buChar char="-"/>
            </a:pPr>
            <a:endParaRPr lang="en-GB" dirty="0"/>
          </a:p>
          <a:p>
            <a:pPr>
              <a:buFontTx/>
              <a:buChar char="-"/>
            </a:pPr>
            <a:endParaRPr lang="en-GB" dirty="0"/>
          </a:p>
        </p:txBody>
      </p:sp>
    </p:spTree>
    <p:extLst>
      <p:ext uri="{BB962C8B-B14F-4D97-AF65-F5344CB8AC3E}">
        <p14:creationId xmlns:p14="http://schemas.microsoft.com/office/powerpoint/2010/main" val="613361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DDE26A-BEEE-F69C-FAA2-3FC95DCC1B58}"/>
              </a:ext>
            </a:extLst>
          </p:cNvPr>
          <p:cNvSpPr>
            <a:spLocks noGrp="1"/>
          </p:cNvSpPr>
          <p:nvPr>
            <p:ph type="title"/>
          </p:nvPr>
        </p:nvSpPr>
        <p:spPr/>
        <p:txBody>
          <a:bodyPr/>
          <a:lstStyle/>
          <a:p>
            <a:r>
              <a:rPr lang="en-GB" dirty="0">
                <a:solidFill>
                  <a:srgbClr val="00B0F0"/>
                </a:solidFill>
              </a:rPr>
              <a:t>Developments for the future: connected and automated vehicles</a:t>
            </a:r>
          </a:p>
        </p:txBody>
      </p:sp>
      <p:pic>
        <p:nvPicPr>
          <p:cNvPr id="1026" name="Picture 2">
            <a:extLst>
              <a:ext uri="{FF2B5EF4-FFF2-40B4-BE49-F238E27FC236}">
                <a16:creationId xmlns:a16="http://schemas.microsoft.com/office/drawing/2014/main" id="{8D947997-71E5-578C-5846-1FDEE9F9C27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527" y="1491734"/>
            <a:ext cx="6095996" cy="495945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08F95DB-7B0A-7303-5D0A-53137667BDB1}"/>
              </a:ext>
            </a:extLst>
          </p:cNvPr>
          <p:cNvSpPr txBox="1"/>
          <p:nvPr/>
        </p:nvSpPr>
        <p:spPr>
          <a:xfrm>
            <a:off x="922382" y="6451188"/>
            <a:ext cx="6097772" cy="230832"/>
          </a:xfrm>
          <a:prstGeom prst="rect">
            <a:avLst/>
          </a:prstGeom>
          <a:noFill/>
        </p:spPr>
        <p:txBody>
          <a:bodyPr wrap="square">
            <a:spAutoFit/>
          </a:bodyPr>
          <a:lstStyle/>
          <a:p>
            <a:r>
              <a:rPr lang="nl-NL" sz="900" dirty="0">
                <a:latin typeface="+mj-lt"/>
              </a:rPr>
              <a:t>Source: </a:t>
            </a:r>
            <a:r>
              <a:rPr lang="nl-NL" sz="900" dirty="0">
                <a:latin typeface="+mj-lt"/>
                <a:hlinkClick r:id="rId3"/>
              </a:rPr>
              <a:t>https://www.sae.org/blog/sae-j3016-update</a:t>
            </a:r>
            <a:r>
              <a:rPr lang="nl-NL" sz="900" dirty="0">
                <a:latin typeface="+mj-lt"/>
              </a:rPr>
              <a:t>  </a:t>
            </a:r>
          </a:p>
        </p:txBody>
      </p:sp>
      <p:pic>
        <p:nvPicPr>
          <p:cNvPr id="12" name="Afbeelding 4" descr="Afbeelding met binnen, persoon, computer, plaats&#10;&#10;Automatisch gegenereerde beschrijving">
            <a:extLst>
              <a:ext uri="{FF2B5EF4-FFF2-40B4-BE49-F238E27FC236}">
                <a16:creationId xmlns:a16="http://schemas.microsoft.com/office/drawing/2014/main" id="{559B647A-5CD2-D65C-AE00-9D9DBE4F2A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19044" y="2076590"/>
            <a:ext cx="5141082" cy="3429000"/>
          </a:xfrm>
          <a:prstGeom prst="rect">
            <a:avLst/>
          </a:prstGeom>
        </p:spPr>
      </p:pic>
      <p:sp>
        <p:nvSpPr>
          <p:cNvPr id="13" name="Tekstvak 6">
            <a:extLst>
              <a:ext uri="{FF2B5EF4-FFF2-40B4-BE49-F238E27FC236}">
                <a16:creationId xmlns:a16="http://schemas.microsoft.com/office/drawing/2014/main" id="{F97E4196-F799-C6FE-7F1D-24C59435F2D5}"/>
              </a:ext>
            </a:extLst>
          </p:cNvPr>
          <p:cNvSpPr txBox="1"/>
          <p:nvPr/>
        </p:nvSpPr>
        <p:spPr>
          <a:xfrm>
            <a:off x="6319044" y="5505590"/>
            <a:ext cx="3593343" cy="230832"/>
          </a:xfrm>
          <a:prstGeom prst="rect">
            <a:avLst/>
          </a:prstGeom>
          <a:noFill/>
        </p:spPr>
        <p:txBody>
          <a:bodyPr wrap="square">
            <a:spAutoFit/>
          </a:bodyPr>
          <a:lstStyle/>
          <a:p>
            <a:r>
              <a:rPr lang="en-GB" sz="900" dirty="0">
                <a:hlinkClick r:id="rId5"/>
              </a:rPr>
              <a:t>Self driving car - Free image on </a:t>
            </a:r>
            <a:r>
              <a:rPr lang="en-GB" sz="900" dirty="0" err="1">
                <a:hlinkClick r:id="rId5"/>
              </a:rPr>
              <a:t>Unsplash</a:t>
            </a:r>
            <a:r>
              <a:rPr lang="en-GB" sz="900" dirty="0"/>
              <a:t> </a:t>
            </a:r>
          </a:p>
        </p:txBody>
      </p:sp>
    </p:spTree>
    <p:extLst>
      <p:ext uri="{BB962C8B-B14F-4D97-AF65-F5344CB8AC3E}">
        <p14:creationId xmlns:p14="http://schemas.microsoft.com/office/powerpoint/2010/main" val="3758036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DDE26A-BEEE-F69C-FAA2-3FC95DCC1B58}"/>
              </a:ext>
            </a:extLst>
          </p:cNvPr>
          <p:cNvSpPr>
            <a:spLocks noGrp="1"/>
          </p:cNvSpPr>
          <p:nvPr>
            <p:ph type="title"/>
          </p:nvPr>
        </p:nvSpPr>
        <p:spPr/>
        <p:txBody>
          <a:bodyPr/>
          <a:lstStyle/>
          <a:p>
            <a:r>
              <a:rPr lang="en-GB" dirty="0">
                <a:solidFill>
                  <a:srgbClr val="00B0F0"/>
                </a:solidFill>
              </a:rPr>
              <a:t>Developments for the future: connected and automated vehicles</a:t>
            </a:r>
          </a:p>
        </p:txBody>
      </p:sp>
      <p:sp>
        <p:nvSpPr>
          <p:cNvPr id="3" name="Tijdelijke aanduiding voor inhoud 2">
            <a:extLst>
              <a:ext uri="{FF2B5EF4-FFF2-40B4-BE49-F238E27FC236}">
                <a16:creationId xmlns:a16="http://schemas.microsoft.com/office/drawing/2014/main" id="{0879EE55-BAF3-3AB9-0DEA-01A11EFA4277}"/>
              </a:ext>
            </a:extLst>
          </p:cNvPr>
          <p:cNvSpPr>
            <a:spLocks noGrp="1"/>
          </p:cNvSpPr>
          <p:nvPr>
            <p:ph idx="1"/>
          </p:nvPr>
        </p:nvSpPr>
        <p:spPr>
          <a:xfrm>
            <a:off x="838200" y="1825624"/>
            <a:ext cx="5141083" cy="4841875"/>
          </a:xfrm>
        </p:spPr>
        <p:txBody>
          <a:bodyPr>
            <a:noAutofit/>
          </a:bodyPr>
          <a:lstStyle/>
          <a:p>
            <a:pPr marL="0" indent="0">
              <a:buNone/>
            </a:pPr>
            <a:r>
              <a:rPr lang="en-GB" sz="2000" dirty="0">
                <a:latin typeface="+mj-lt"/>
              </a:rPr>
              <a:t>Early studies: automated vehicles were expected to strongly increase road capacity by driving closer to each other.</a:t>
            </a:r>
            <a:br>
              <a:rPr lang="en-GB" sz="2000" dirty="0">
                <a:latin typeface="+mj-lt"/>
              </a:rPr>
            </a:br>
            <a:endParaRPr lang="en-GB" sz="2000" dirty="0">
              <a:latin typeface="+mj-lt"/>
            </a:endParaRPr>
          </a:p>
          <a:p>
            <a:pPr marL="0" indent="0">
              <a:buNone/>
            </a:pPr>
            <a:r>
              <a:rPr lang="en-GB" sz="2000" dirty="0">
                <a:latin typeface="+mj-lt"/>
              </a:rPr>
              <a:t>Recent studies: without communication, automation does not increase road capacity, because the adaptive cruise control systems keep longer time headways and break stronger than human drivers, making the traffic stream unstable.</a:t>
            </a:r>
            <a:br>
              <a:rPr lang="en-GB" sz="2000" dirty="0">
                <a:latin typeface="+mj-lt"/>
              </a:rPr>
            </a:br>
            <a:endParaRPr lang="en-GB" sz="2000" dirty="0">
              <a:latin typeface="+mj-lt"/>
            </a:endParaRPr>
          </a:p>
          <a:p>
            <a:pPr marL="0" indent="0">
              <a:buNone/>
            </a:pPr>
            <a:r>
              <a:rPr lang="en-GB" sz="2000" dirty="0">
                <a:latin typeface="+mj-lt"/>
              </a:rPr>
              <a:t>Automated vehicles = autonomous connected vehicles may increase capacity </a:t>
            </a:r>
            <a:r>
              <a:rPr lang="en-GB" sz="2000" dirty="0">
                <a:latin typeface="+mj-lt"/>
                <a:sym typeface="Wingdings" panose="05000000000000000000" pitchFamily="2" charset="2"/>
              </a:rPr>
              <a:t> </a:t>
            </a:r>
            <a:r>
              <a:rPr lang="en-GB" sz="2000" dirty="0">
                <a:latin typeface="+mj-lt"/>
              </a:rPr>
              <a:t>If a vehicle is certain that it will get a timely message before it needs to brake, it can drive closer to its predecessor.</a:t>
            </a:r>
          </a:p>
        </p:txBody>
      </p:sp>
      <p:pic>
        <p:nvPicPr>
          <p:cNvPr id="5" name="Afbeelding 4" descr="Afbeelding met binnen, persoon, computer, plaats&#10;&#10;Automatisch gegenereerde beschrijving">
            <a:extLst>
              <a:ext uri="{FF2B5EF4-FFF2-40B4-BE49-F238E27FC236}">
                <a16:creationId xmlns:a16="http://schemas.microsoft.com/office/drawing/2014/main" id="{44D84694-250C-71CD-7A34-04252A632D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19044" y="2076590"/>
            <a:ext cx="5141082" cy="3429000"/>
          </a:xfrm>
          <a:prstGeom prst="rect">
            <a:avLst/>
          </a:prstGeom>
        </p:spPr>
      </p:pic>
      <p:sp>
        <p:nvSpPr>
          <p:cNvPr id="7" name="Tekstvak 6">
            <a:extLst>
              <a:ext uri="{FF2B5EF4-FFF2-40B4-BE49-F238E27FC236}">
                <a16:creationId xmlns:a16="http://schemas.microsoft.com/office/drawing/2014/main" id="{3CFA51ED-F186-740C-ED75-9688847D0F21}"/>
              </a:ext>
            </a:extLst>
          </p:cNvPr>
          <p:cNvSpPr txBox="1"/>
          <p:nvPr/>
        </p:nvSpPr>
        <p:spPr>
          <a:xfrm>
            <a:off x="6319044" y="5505590"/>
            <a:ext cx="3593343" cy="230832"/>
          </a:xfrm>
          <a:prstGeom prst="rect">
            <a:avLst/>
          </a:prstGeom>
          <a:noFill/>
        </p:spPr>
        <p:txBody>
          <a:bodyPr wrap="square">
            <a:spAutoFit/>
          </a:bodyPr>
          <a:lstStyle/>
          <a:p>
            <a:r>
              <a:rPr lang="en-GB" sz="900" dirty="0">
                <a:hlinkClick r:id="rId3"/>
              </a:rPr>
              <a:t>Self driving car - Free image on </a:t>
            </a:r>
            <a:r>
              <a:rPr lang="en-GB" sz="900" dirty="0" err="1">
                <a:hlinkClick r:id="rId3"/>
              </a:rPr>
              <a:t>Unsplash</a:t>
            </a:r>
            <a:r>
              <a:rPr lang="en-GB" sz="900" dirty="0"/>
              <a:t> </a:t>
            </a:r>
          </a:p>
        </p:txBody>
      </p:sp>
    </p:spTree>
    <p:extLst>
      <p:ext uri="{BB962C8B-B14F-4D97-AF65-F5344CB8AC3E}">
        <p14:creationId xmlns:p14="http://schemas.microsoft.com/office/powerpoint/2010/main" val="2437990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a:extLst>
              <a:ext uri="{FF2B5EF4-FFF2-40B4-BE49-F238E27FC236}">
                <a16:creationId xmlns:a16="http://schemas.microsoft.com/office/drawing/2014/main" id="{EF3598D2-BEE5-2D4F-C8D7-5BA56D848801}"/>
              </a:ext>
            </a:extLst>
          </p:cNvPr>
          <p:cNvSpPr>
            <a:spLocks noGrp="1"/>
          </p:cNvSpPr>
          <p:nvPr>
            <p:ph idx="1"/>
          </p:nvPr>
        </p:nvSpPr>
        <p:spPr>
          <a:xfrm>
            <a:off x="838200" y="1825625"/>
            <a:ext cx="10515600" cy="4351338"/>
          </a:xfrm>
        </p:spPr>
        <p:txBody>
          <a:bodyPr>
            <a:normAutofit lnSpcReduction="10000"/>
          </a:bodyPr>
          <a:lstStyle/>
          <a:p>
            <a:pPr>
              <a:buFontTx/>
              <a:buChar char="-"/>
            </a:pPr>
            <a:r>
              <a:rPr lang="en-GB" dirty="0">
                <a:latin typeface="+mj-lt"/>
              </a:rPr>
              <a:t>Vehicle trajectories and microscopic flow variables</a:t>
            </a:r>
          </a:p>
          <a:p>
            <a:pPr>
              <a:buFontTx/>
              <a:buChar char="-"/>
            </a:pPr>
            <a:r>
              <a:rPr lang="en-GB" dirty="0">
                <a:latin typeface="+mj-lt"/>
              </a:rPr>
              <a:t>Macroscopic flow variables</a:t>
            </a:r>
          </a:p>
          <a:p>
            <a:pPr>
              <a:buFontTx/>
              <a:buChar char="-"/>
            </a:pPr>
            <a:r>
              <a:rPr lang="en-GB" dirty="0">
                <a:latin typeface="+mj-lt"/>
              </a:rPr>
              <a:t>Microscopic and macroscopic flow characteristics</a:t>
            </a:r>
          </a:p>
          <a:p>
            <a:pPr>
              <a:buFontTx/>
              <a:buChar char="-"/>
            </a:pPr>
            <a:r>
              <a:rPr lang="en-GB" dirty="0">
                <a:latin typeface="+mj-lt"/>
              </a:rPr>
              <a:t>Developments for the future: connected and automated vehicles</a:t>
            </a:r>
          </a:p>
          <a:p>
            <a:pPr>
              <a:buFontTx/>
              <a:buChar char="-"/>
            </a:pPr>
            <a:r>
              <a:rPr lang="en-GB" dirty="0">
                <a:latin typeface="+mj-lt"/>
              </a:rPr>
              <a:t>Traffic flow dynamics and self-organisation</a:t>
            </a:r>
          </a:p>
          <a:p>
            <a:pPr>
              <a:buFontTx/>
              <a:buChar char="-"/>
            </a:pPr>
            <a:r>
              <a:rPr lang="en-GB" dirty="0">
                <a:latin typeface="+mj-lt"/>
              </a:rPr>
              <a:t>Multi-lane traffic flow facilities (motorways)</a:t>
            </a:r>
          </a:p>
          <a:p>
            <a:pPr>
              <a:buFontTx/>
              <a:buChar char="-"/>
            </a:pPr>
            <a:r>
              <a:rPr lang="en-GB" dirty="0">
                <a:latin typeface="+mj-lt"/>
              </a:rPr>
              <a:t>Microscopic and macroscopic traffic flow models</a:t>
            </a:r>
          </a:p>
          <a:p>
            <a:pPr>
              <a:buFontTx/>
              <a:buChar char="-"/>
            </a:pPr>
            <a:r>
              <a:rPr lang="en-GB" dirty="0">
                <a:latin typeface="+mj-lt"/>
              </a:rPr>
              <a:t>Network dynamics</a:t>
            </a:r>
          </a:p>
          <a:p>
            <a:pPr>
              <a:buFontTx/>
              <a:buChar char="-"/>
            </a:pPr>
            <a:r>
              <a:rPr lang="en-GB" dirty="0">
                <a:latin typeface="+mj-lt"/>
              </a:rPr>
              <a:t>Bicycle traffic</a:t>
            </a:r>
          </a:p>
          <a:p>
            <a:pPr marL="0" indent="0">
              <a:buNone/>
            </a:pPr>
            <a:endParaRPr lang="en-GB" dirty="0"/>
          </a:p>
          <a:p>
            <a:pPr>
              <a:buFontTx/>
              <a:buChar char="-"/>
            </a:pPr>
            <a:endParaRPr lang="en-GB" dirty="0"/>
          </a:p>
          <a:p>
            <a:pPr>
              <a:buFontTx/>
              <a:buChar char="-"/>
            </a:pPr>
            <a:endParaRPr lang="en-GB" dirty="0"/>
          </a:p>
        </p:txBody>
      </p:sp>
      <p:sp>
        <p:nvSpPr>
          <p:cNvPr id="2" name="Titel 1">
            <a:extLst>
              <a:ext uri="{FF2B5EF4-FFF2-40B4-BE49-F238E27FC236}">
                <a16:creationId xmlns:a16="http://schemas.microsoft.com/office/drawing/2014/main" id="{90394978-597E-FB0D-71A9-131FE00BACFB}"/>
              </a:ext>
            </a:extLst>
          </p:cNvPr>
          <p:cNvSpPr>
            <a:spLocks noGrp="1"/>
          </p:cNvSpPr>
          <p:nvPr>
            <p:ph type="title"/>
          </p:nvPr>
        </p:nvSpPr>
        <p:spPr/>
        <p:txBody>
          <a:bodyPr/>
          <a:lstStyle/>
          <a:p>
            <a:r>
              <a:rPr lang="en-GB" dirty="0">
                <a:solidFill>
                  <a:srgbClr val="00B0F0"/>
                </a:solidFill>
              </a:rPr>
              <a:t>Overview chapter</a:t>
            </a:r>
          </a:p>
        </p:txBody>
      </p:sp>
      <p:sp>
        <p:nvSpPr>
          <p:cNvPr id="4" name="Rechthoek 3">
            <a:extLst>
              <a:ext uri="{FF2B5EF4-FFF2-40B4-BE49-F238E27FC236}">
                <a16:creationId xmlns:a16="http://schemas.microsoft.com/office/drawing/2014/main" id="{F682B98A-80E1-B207-8C7F-1EF66C272C40}"/>
              </a:ext>
            </a:extLst>
          </p:cNvPr>
          <p:cNvSpPr/>
          <p:nvPr/>
        </p:nvSpPr>
        <p:spPr>
          <a:xfrm>
            <a:off x="838201" y="3669950"/>
            <a:ext cx="6521824" cy="4711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6356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AA5771-F14B-089B-A09E-EF3EC3D501D0}"/>
              </a:ext>
            </a:extLst>
          </p:cNvPr>
          <p:cNvSpPr>
            <a:spLocks noGrp="1"/>
          </p:cNvSpPr>
          <p:nvPr>
            <p:ph type="title"/>
          </p:nvPr>
        </p:nvSpPr>
        <p:spPr/>
        <p:txBody>
          <a:bodyPr/>
          <a:lstStyle/>
          <a:p>
            <a:r>
              <a:rPr lang="en-GB" dirty="0">
                <a:solidFill>
                  <a:srgbClr val="00B0F0"/>
                </a:solidFill>
              </a:rPr>
              <a:t>Traffic flow dynamics and self-organisation</a:t>
            </a:r>
          </a:p>
        </p:txBody>
      </p:sp>
      <p:sp>
        <p:nvSpPr>
          <p:cNvPr id="3" name="Tijdelijke aanduiding voor inhoud 2">
            <a:extLst>
              <a:ext uri="{FF2B5EF4-FFF2-40B4-BE49-F238E27FC236}">
                <a16:creationId xmlns:a16="http://schemas.microsoft.com/office/drawing/2014/main" id="{B502BCFD-E017-DB0C-9A4D-DB923155BC26}"/>
              </a:ext>
            </a:extLst>
          </p:cNvPr>
          <p:cNvSpPr>
            <a:spLocks noGrp="1"/>
          </p:cNvSpPr>
          <p:nvPr>
            <p:ph idx="1"/>
          </p:nvPr>
        </p:nvSpPr>
        <p:spPr>
          <a:xfrm>
            <a:off x="838200" y="1825625"/>
            <a:ext cx="7614684" cy="1165914"/>
          </a:xfrm>
        </p:spPr>
        <p:txBody>
          <a:bodyPr>
            <a:normAutofit/>
          </a:bodyPr>
          <a:lstStyle/>
          <a:p>
            <a:r>
              <a:rPr lang="en-GB" sz="2200" i="1" dirty="0">
                <a:latin typeface="+mj-lt"/>
              </a:rPr>
              <a:t>Capacity drop</a:t>
            </a:r>
            <a:r>
              <a:rPr lang="en-GB" sz="2200" dirty="0">
                <a:latin typeface="+mj-lt"/>
              </a:rPr>
              <a:t>: once congestion has formed, drivers are not maintaining a headway as close as before the speed breakdown </a:t>
            </a:r>
            <a:r>
              <a:rPr lang="en-GB" sz="2200" dirty="0">
                <a:latin typeface="+mj-lt"/>
                <a:sym typeface="Wingdings" panose="05000000000000000000" pitchFamily="2" charset="2"/>
              </a:rPr>
              <a:t> Road capacity can reduce up to 30%</a:t>
            </a:r>
          </a:p>
        </p:txBody>
      </p:sp>
      <p:pic>
        <p:nvPicPr>
          <p:cNvPr id="5" name="Picture 4">
            <a:extLst>
              <a:ext uri="{FF2B5EF4-FFF2-40B4-BE49-F238E27FC236}">
                <a16:creationId xmlns:a16="http://schemas.microsoft.com/office/drawing/2014/main" id="{5FA30C78-E36F-1E48-501F-537717997C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55152" y="1220578"/>
            <a:ext cx="2949528" cy="2208422"/>
          </a:xfrm>
          <a:prstGeom prst="rect">
            <a:avLst/>
          </a:prstGeom>
        </p:spPr>
      </p:pic>
      <p:pic>
        <p:nvPicPr>
          <p:cNvPr id="7" name="Picture 6">
            <a:extLst>
              <a:ext uri="{FF2B5EF4-FFF2-40B4-BE49-F238E27FC236}">
                <a16:creationId xmlns:a16="http://schemas.microsoft.com/office/drawing/2014/main" id="{43F40CAC-D794-10FA-045D-3976930BD1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3002" y="2708267"/>
            <a:ext cx="3292150" cy="2469114"/>
          </a:xfrm>
          <a:prstGeom prst="rect">
            <a:avLst/>
          </a:prstGeom>
        </p:spPr>
      </p:pic>
      <p:pic>
        <p:nvPicPr>
          <p:cNvPr id="9" name="Picture 8">
            <a:extLst>
              <a:ext uri="{FF2B5EF4-FFF2-40B4-BE49-F238E27FC236}">
                <a16:creationId xmlns:a16="http://schemas.microsoft.com/office/drawing/2014/main" id="{987DD3E7-AEB9-0778-0A81-DD138BEF06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9936" y="3888685"/>
            <a:ext cx="3332064" cy="2499048"/>
          </a:xfrm>
          <a:prstGeom prst="rect">
            <a:avLst/>
          </a:prstGeom>
        </p:spPr>
      </p:pic>
      <p:sp>
        <p:nvSpPr>
          <p:cNvPr id="11" name="TextBox 10">
            <a:extLst>
              <a:ext uri="{FF2B5EF4-FFF2-40B4-BE49-F238E27FC236}">
                <a16:creationId xmlns:a16="http://schemas.microsoft.com/office/drawing/2014/main" id="{E2FFF879-AD08-718F-4364-E884E044078B}"/>
              </a:ext>
            </a:extLst>
          </p:cNvPr>
          <p:cNvSpPr txBox="1"/>
          <p:nvPr/>
        </p:nvSpPr>
        <p:spPr>
          <a:xfrm>
            <a:off x="838200" y="3116566"/>
            <a:ext cx="5024802" cy="1785104"/>
          </a:xfrm>
          <a:prstGeom prst="rect">
            <a:avLst/>
          </a:prstGeom>
          <a:noFill/>
        </p:spPr>
        <p:txBody>
          <a:bodyPr wrap="square">
            <a:spAutoFit/>
          </a:bodyPr>
          <a:lstStyle/>
          <a:p>
            <a:pPr marL="342900" indent="-342900">
              <a:buFont typeface="Arial" panose="020B0604020202020204" pitchFamily="34" charset="0"/>
              <a:buChar char="•"/>
            </a:pPr>
            <a:r>
              <a:rPr lang="en-GB" sz="2200" i="1" dirty="0">
                <a:latin typeface="+mj-lt"/>
                <a:sym typeface="Wingdings" panose="05000000000000000000" pitchFamily="2" charset="2"/>
              </a:rPr>
              <a:t>Traffic hysteresis</a:t>
            </a:r>
            <a:r>
              <a:rPr lang="en-GB" sz="2200" dirty="0">
                <a:latin typeface="+mj-lt"/>
                <a:sym typeface="Wingdings" panose="05000000000000000000" pitchFamily="2" charset="2"/>
              </a:rPr>
              <a:t>: drivers keep a different headway speed during acceleration (congestion  free flow) then during deceleration (free flow  congestion)</a:t>
            </a:r>
          </a:p>
        </p:txBody>
      </p:sp>
      <p:sp>
        <p:nvSpPr>
          <p:cNvPr id="13" name="TextBox 12">
            <a:extLst>
              <a:ext uri="{FF2B5EF4-FFF2-40B4-BE49-F238E27FC236}">
                <a16:creationId xmlns:a16="http://schemas.microsoft.com/office/drawing/2014/main" id="{982ADD63-DE8E-BCEA-E768-27990C22DF50}"/>
              </a:ext>
            </a:extLst>
          </p:cNvPr>
          <p:cNvSpPr txBox="1"/>
          <p:nvPr/>
        </p:nvSpPr>
        <p:spPr>
          <a:xfrm>
            <a:off x="838200" y="5546147"/>
            <a:ext cx="7019260" cy="1107996"/>
          </a:xfrm>
          <a:prstGeom prst="rect">
            <a:avLst/>
          </a:prstGeom>
          <a:noFill/>
        </p:spPr>
        <p:txBody>
          <a:bodyPr wrap="square">
            <a:spAutoFit/>
          </a:bodyPr>
          <a:lstStyle/>
          <a:p>
            <a:pPr marL="342900" indent="-342900">
              <a:buFont typeface="Arial" panose="020B0604020202020204" pitchFamily="34" charset="0"/>
              <a:buChar char="•"/>
            </a:pPr>
            <a:r>
              <a:rPr lang="en-GB" sz="2200" i="1" dirty="0">
                <a:latin typeface="+mj-lt"/>
              </a:rPr>
              <a:t>Three phase traffic flows</a:t>
            </a:r>
            <a:r>
              <a:rPr lang="en-GB" sz="2200" dirty="0">
                <a:latin typeface="+mj-lt"/>
              </a:rPr>
              <a:t>: there are different phases in traffic flows, with different phase transitions (e.g., from a jam with moving traffic to a stop-and-go wave)</a:t>
            </a:r>
          </a:p>
        </p:txBody>
      </p:sp>
      <p:sp>
        <p:nvSpPr>
          <p:cNvPr id="14" name="Tekstvak 8">
            <a:extLst>
              <a:ext uri="{FF2B5EF4-FFF2-40B4-BE49-F238E27FC236}">
                <a16:creationId xmlns:a16="http://schemas.microsoft.com/office/drawing/2014/main" id="{69CAE5E9-7B0E-36E2-69FD-F1E6C6F9BE8B}"/>
              </a:ext>
            </a:extLst>
          </p:cNvPr>
          <p:cNvSpPr txBox="1"/>
          <p:nvPr/>
        </p:nvSpPr>
        <p:spPr>
          <a:xfrm>
            <a:off x="9364259" y="3399897"/>
            <a:ext cx="2827741" cy="436979"/>
          </a:xfrm>
          <a:prstGeom prst="rect">
            <a:avLst/>
          </a:prstGeom>
          <a:noFill/>
        </p:spPr>
        <p:txBody>
          <a:bodyPr wrap="square">
            <a:spAutoFit/>
          </a:bodyPr>
          <a:lstStyle/>
          <a:p>
            <a:pPr>
              <a:lnSpc>
                <a:spcPts val="1400"/>
              </a:lnSpc>
              <a:spcBef>
                <a:spcPts val="600"/>
              </a:spcBef>
              <a:spcAft>
                <a:spcPts val="600"/>
              </a:spcAft>
            </a:pPr>
            <a:r>
              <a:rPr lang="en-US" sz="900" b="0" dirty="0">
                <a:effectLst/>
                <a:latin typeface="+mj-lt"/>
                <a:ea typeface="MS Mincho" panose="02020609040205080304" pitchFamily="49" charset="-128"/>
                <a:cs typeface="Times New Roman" panose="02020603050405020304" pitchFamily="18" charset="0"/>
              </a:rPr>
              <a:t>Figure 7.8 </a:t>
            </a:r>
            <a:r>
              <a:rPr lang="en-US" sz="900" b="0" i="1" dirty="0">
                <a:effectLst/>
                <a:latin typeface="+mj-lt"/>
                <a:ea typeface="MS Mincho" panose="02020609040205080304" pitchFamily="49" charset="-128"/>
                <a:cs typeface="Times New Roman" panose="02020603050405020304" pitchFamily="18" charset="0"/>
              </a:rPr>
              <a:t>The capacity drop in the flow density diagram</a:t>
            </a:r>
            <a:br>
              <a:rPr lang="en-GB" sz="900" b="1" i="1" dirty="0">
                <a:latin typeface="+mj-lt"/>
                <a:ea typeface="MS Mincho" panose="02020609040205080304" pitchFamily="49" charset="-128"/>
                <a:cs typeface="Times New Roman" panose="02020603050405020304" pitchFamily="18" charset="0"/>
              </a:rPr>
            </a:br>
            <a:r>
              <a:rPr lang="en-GB" sz="900" dirty="0">
                <a:latin typeface="+mj-lt"/>
                <a:ea typeface="MS Mincho" panose="02020609040205080304" pitchFamily="49" charset="-128"/>
                <a:cs typeface="Times New Roman" panose="02020603050405020304" pitchFamily="18" charset="0"/>
              </a:rPr>
              <a:t>(Taken from Chapter 7, page 136)</a:t>
            </a:r>
            <a:endParaRPr lang="en-US" sz="900" dirty="0">
              <a:effectLst/>
              <a:latin typeface="+mj-lt"/>
              <a:ea typeface="MS Mincho" panose="02020609040205080304" pitchFamily="49" charset="-128"/>
              <a:cs typeface="Times New Roman" panose="02020603050405020304" pitchFamily="18" charset="0"/>
            </a:endParaRPr>
          </a:p>
        </p:txBody>
      </p:sp>
      <p:sp>
        <p:nvSpPr>
          <p:cNvPr id="15" name="Tekstvak 8">
            <a:extLst>
              <a:ext uri="{FF2B5EF4-FFF2-40B4-BE49-F238E27FC236}">
                <a16:creationId xmlns:a16="http://schemas.microsoft.com/office/drawing/2014/main" id="{7E2F81BF-60F3-6ED6-8CB2-E0FBCC084714}"/>
              </a:ext>
            </a:extLst>
          </p:cNvPr>
          <p:cNvSpPr txBox="1"/>
          <p:nvPr/>
        </p:nvSpPr>
        <p:spPr>
          <a:xfrm>
            <a:off x="5664467" y="5109168"/>
            <a:ext cx="3292150" cy="436979"/>
          </a:xfrm>
          <a:prstGeom prst="rect">
            <a:avLst/>
          </a:prstGeom>
          <a:noFill/>
        </p:spPr>
        <p:txBody>
          <a:bodyPr wrap="square">
            <a:spAutoFit/>
          </a:bodyPr>
          <a:lstStyle/>
          <a:p>
            <a:pPr>
              <a:lnSpc>
                <a:spcPts val="1400"/>
              </a:lnSpc>
              <a:spcBef>
                <a:spcPts val="600"/>
              </a:spcBef>
              <a:spcAft>
                <a:spcPts val="600"/>
              </a:spcAft>
            </a:pPr>
            <a:r>
              <a:rPr lang="en-US" sz="900" b="0" dirty="0">
                <a:effectLst/>
                <a:latin typeface="+mj-lt"/>
                <a:ea typeface="MS Mincho" panose="02020609040205080304" pitchFamily="49" charset="-128"/>
                <a:cs typeface="Times New Roman" panose="02020603050405020304" pitchFamily="18" charset="0"/>
              </a:rPr>
              <a:t>Figure 7.9 </a:t>
            </a:r>
            <a:r>
              <a:rPr lang="en-US" sz="900" i="1" dirty="0">
                <a:latin typeface="+mj-lt"/>
                <a:ea typeface="MS Mincho" panose="02020609040205080304" pitchFamily="49" charset="-128"/>
                <a:cs typeface="Times New Roman" panose="02020603050405020304" pitchFamily="18" charset="0"/>
              </a:rPr>
              <a:t>Average platoon length before and after disturbance</a:t>
            </a:r>
            <a:br>
              <a:rPr lang="en-GB" sz="900" b="1" i="1" dirty="0">
                <a:latin typeface="+mj-lt"/>
                <a:ea typeface="MS Mincho" panose="02020609040205080304" pitchFamily="49" charset="-128"/>
                <a:cs typeface="Times New Roman" panose="02020603050405020304" pitchFamily="18" charset="0"/>
              </a:rPr>
            </a:br>
            <a:r>
              <a:rPr lang="en-GB" sz="900" dirty="0">
                <a:latin typeface="+mj-lt"/>
                <a:ea typeface="MS Mincho" panose="02020609040205080304" pitchFamily="49" charset="-128"/>
                <a:cs typeface="Times New Roman" panose="02020603050405020304" pitchFamily="18" charset="0"/>
              </a:rPr>
              <a:t>(Taken from Chapter 7, page 137)</a:t>
            </a:r>
            <a:endParaRPr lang="en-US" sz="900" dirty="0">
              <a:effectLst/>
              <a:latin typeface="+mj-lt"/>
              <a:ea typeface="MS Mincho" panose="02020609040205080304" pitchFamily="49" charset="-128"/>
              <a:cs typeface="Times New Roman" panose="02020603050405020304" pitchFamily="18" charset="0"/>
            </a:endParaRPr>
          </a:p>
        </p:txBody>
      </p:sp>
      <p:sp>
        <p:nvSpPr>
          <p:cNvPr id="16" name="Tekstvak 8">
            <a:extLst>
              <a:ext uri="{FF2B5EF4-FFF2-40B4-BE49-F238E27FC236}">
                <a16:creationId xmlns:a16="http://schemas.microsoft.com/office/drawing/2014/main" id="{C5A716F7-BFAF-AF0A-BB5A-809B4E067B82}"/>
              </a:ext>
            </a:extLst>
          </p:cNvPr>
          <p:cNvSpPr txBox="1"/>
          <p:nvPr/>
        </p:nvSpPr>
        <p:spPr>
          <a:xfrm>
            <a:off x="8859936" y="6357799"/>
            <a:ext cx="6366294" cy="436979"/>
          </a:xfrm>
          <a:prstGeom prst="rect">
            <a:avLst/>
          </a:prstGeom>
          <a:noFill/>
        </p:spPr>
        <p:txBody>
          <a:bodyPr wrap="square">
            <a:spAutoFit/>
          </a:bodyPr>
          <a:lstStyle/>
          <a:p>
            <a:pPr>
              <a:lnSpc>
                <a:spcPts val="1400"/>
              </a:lnSpc>
              <a:spcBef>
                <a:spcPts val="600"/>
              </a:spcBef>
              <a:spcAft>
                <a:spcPts val="600"/>
              </a:spcAft>
            </a:pPr>
            <a:r>
              <a:rPr lang="en-US" sz="900" b="0" dirty="0">
                <a:effectLst/>
                <a:latin typeface="+mj-lt"/>
                <a:ea typeface="MS Mincho" panose="02020609040205080304" pitchFamily="49" charset="-128"/>
                <a:cs typeface="Times New Roman" panose="02020603050405020304" pitchFamily="18" charset="0"/>
              </a:rPr>
              <a:t>Figure 7.10 </a:t>
            </a:r>
            <a:r>
              <a:rPr lang="en-US" sz="900" b="0" i="1" dirty="0">
                <a:effectLst/>
                <a:latin typeface="+mj-lt"/>
                <a:ea typeface="MS Mincho" panose="02020609040205080304" pitchFamily="49" charset="-128"/>
                <a:cs typeface="Times New Roman" panose="02020603050405020304" pitchFamily="18" charset="0"/>
              </a:rPr>
              <a:t>Traffic patterns on the A4 motorway in the Netherlands</a:t>
            </a:r>
            <a:br>
              <a:rPr lang="en-GB" sz="900" b="1" i="1" dirty="0">
                <a:latin typeface="+mj-lt"/>
                <a:ea typeface="MS Mincho" panose="02020609040205080304" pitchFamily="49" charset="-128"/>
                <a:cs typeface="Times New Roman" panose="02020603050405020304" pitchFamily="18" charset="0"/>
              </a:rPr>
            </a:br>
            <a:r>
              <a:rPr lang="en-GB" sz="900" dirty="0">
                <a:latin typeface="+mj-lt"/>
                <a:ea typeface="MS Mincho" panose="02020609040205080304" pitchFamily="49" charset="-128"/>
                <a:cs typeface="Times New Roman" panose="02020603050405020304" pitchFamily="18" charset="0"/>
              </a:rPr>
              <a:t>(Taken from Chapter 7, page 138)</a:t>
            </a:r>
            <a:endParaRPr lang="en-US" sz="900" dirty="0">
              <a:effectLst/>
              <a:latin typeface="+mj-l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921498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2">
            <a:extLst>
              <a:ext uri="{FF2B5EF4-FFF2-40B4-BE49-F238E27FC236}">
                <a16:creationId xmlns:a16="http://schemas.microsoft.com/office/drawing/2014/main" id="{D2EDCB5A-D028-9B1B-C736-686EA9BF32F8}"/>
              </a:ext>
            </a:extLst>
          </p:cNvPr>
          <p:cNvSpPr>
            <a:spLocks noGrp="1"/>
          </p:cNvSpPr>
          <p:nvPr>
            <p:ph idx="1"/>
          </p:nvPr>
        </p:nvSpPr>
        <p:spPr>
          <a:xfrm>
            <a:off x="838200" y="1825625"/>
            <a:ext cx="10515600" cy="4351338"/>
          </a:xfrm>
        </p:spPr>
        <p:txBody>
          <a:bodyPr>
            <a:normAutofit lnSpcReduction="10000"/>
          </a:bodyPr>
          <a:lstStyle/>
          <a:p>
            <a:pPr>
              <a:buFontTx/>
              <a:buChar char="-"/>
            </a:pPr>
            <a:r>
              <a:rPr lang="en-GB" dirty="0">
                <a:latin typeface="+mj-lt"/>
              </a:rPr>
              <a:t>Vehicle trajectories and microscopic flow variables</a:t>
            </a:r>
          </a:p>
          <a:p>
            <a:pPr>
              <a:buFontTx/>
              <a:buChar char="-"/>
            </a:pPr>
            <a:r>
              <a:rPr lang="en-GB" dirty="0">
                <a:latin typeface="+mj-lt"/>
              </a:rPr>
              <a:t>Macroscopic flow variables</a:t>
            </a:r>
          </a:p>
          <a:p>
            <a:pPr>
              <a:buFontTx/>
              <a:buChar char="-"/>
            </a:pPr>
            <a:r>
              <a:rPr lang="en-GB" dirty="0">
                <a:latin typeface="+mj-lt"/>
              </a:rPr>
              <a:t>Microscopic and macroscopic flow characteristics</a:t>
            </a:r>
          </a:p>
          <a:p>
            <a:pPr>
              <a:buFontTx/>
              <a:buChar char="-"/>
            </a:pPr>
            <a:r>
              <a:rPr lang="en-GB" dirty="0">
                <a:latin typeface="+mj-lt"/>
              </a:rPr>
              <a:t>Developments for the future: connected and automated vehicles</a:t>
            </a:r>
          </a:p>
          <a:p>
            <a:pPr>
              <a:buFontTx/>
              <a:buChar char="-"/>
            </a:pPr>
            <a:r>
              <a:rPr lang="en-GB" dirty="0">
                <a:latin typeface="+mj-lt"/>
              </a:rPr>
              <a:t>Traffic flow dynamics and self-organisation</a:t>
            </a:r>
          </a:p>
          <a:p>
            <a:pPr>
              <a:buFontTx/>
              <a:buChar char="-"/>
            </a:pPr>
            <a:r>
              <a:rPr lang="en-GB" dirty="0">
                <a:latin typeface="+mj-lt"/>
              </a:rPr>
              <a:t>Multi-lane traffic flow facilities (motorways)</a:t>
            </a:r>
          </a:p>
          <a:p>
            <a:pPr>
              <a:buFontTx/>
              <a:buChar char="-"/>
            </a:pPr>
            <a:r>
              <a:rPr lang="en-GB" dirty="0">
                <a:latin typeface="+mj-lt"/>
              </a:rPr>
              <a:t>Microscopic and macroscopic traffic flow models</a:t>
            </a:r>
          </a:p>
          <a:p>
            <a:pPr>
              <a:buFontTx/>
              <a:buChar char="-"/>
            </a:pPr>
            <a:r>
              <a:rPr lang="en-GB" dirty="0">
                <a:latin typeface="+mj-lt"/>
              </a:rPr>
              <a:t>Network dynamics</a:t>
            </a:r>
          </a:p>
          <a:p>
            <a:pPr>
              <a:buFontTx/>
              <a:buChar char="-"/>
            </a:pPr>
            <a:r>
              <a:rPr lang="en-GB" dirty="0">
                <a:latin typeface="+mj-lt"/>
              </a:rPr>
              <a:t>Bicycle traffic</a:t>
            </a:r>
          </a:p>
          <a:p>
            <a:pPr marL="0" indent="0">
              <a:buNone/>
            </a:pPr>
            <a:endParaRPr lang="en-GB" dirty="0"/>
          </a:p>
          <a:p>
            <a:pPr>
              <a:buFontTx/>
              <a:buChar char="-"/>
            </a:pPr>
            <a:endParaRPr lang="en-GB" dirty="0"/>
          </a:p>
          <a:p>
            <a:pPr>
              <a:buFontTx/>
              <a:buChar char="-"/>
            </a:pPr>
            <a:endParaRPr lang="en-GB" dirty="0"/>
          </a:p>
        </p:txBody>
      </p:sp>
      <p:sp>
        <p:nvSpPr>
          <p:cNvPr id="2" name="Titel 1">
            <a:extLst>
              <a:ext uri="{FF2B5EF4-FFF2-40B4-BE49-F238E27FC236}">
                <a16:creationId xmlns:a16="http://schemas.microsoft.com/office/drawing/2014/main" id="{90394978-597E-FB0D-71A9-131FE00BACFB}"/>
              </a:ext>
            </a:extLst>
          </p:cNvPr>
          <p:cNvSpPr>
            <a:spLocks noGrp="1"/>
          </p:cNvSpPr>
          <p:nvPr>
            <p:ph type="title"/>
          </p:nvPr>
        </p:nvSpPr>
        <p:spPr/>
        <p:txBody>
          <a:bodyPr/>
          <a:lstStyle/>
          <a:p>
            <a:r>
              <a:rPr lang="en-GB" dirty="0">
                <a:solidFill>
                  <a:srgbClr val="00B0F0"/>
                </a:solidFill>
              </a:rPr>
              <a:t>Overview chapter</a:t>
            </a:r>
          </a:p>
        </p:txBody>
      </p:sp>
      <p:sp>
        <p:nvSpPr>
          <p:cNvPr id="4" name="Rechthoek 3">
            <a:extLst>
              <a:ext uri="{FF2B5EF4-FFF2-40B4-BE49-F238E27FC236}">
                <a16:creationId xmlns:a16="http://schemas.microsoft.com/office/drawing/2014/main" id="{F682B98A-80E1-B207-8C7F-1EF66C272C40}"/>
              </a:ext>
            </a:extLst>
          </p:cNvPr>
          <p:cNvSpPr/>
          <p:nvPr/>
        </p:nvSpPr>
        <p:spPr>
          <a:xfrm>
            <a:off x="775447" y="4145080"/>
            <a:ext cx="9229531" cy="4711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508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3D276-923B-CAC7-6E18-4E71458A7467}"/>
              </a:ext>
            </a:extLst>
          </p:cNvPr>
          <p:cNvSpPr>
            <a:spLocks noGrp="1"/>
          </p:cNvSpPr>
          <p:nvPr>
            <p:ph type="title"/>
          </p:nvPr>
        </p:nvSpPr>
        <p:spPr/>
        <p:txBody>
          <a:bodyPr/>
          <a:lstStyle/>
          <a:p>
            <a:r>
              <a:rPr lang="en-GB" dirty="0">
                <a:solidFill>
                  <a:srgbClr val="00B0F0"/>
                </a:solidFill>
              </a:rPr>
              <a:t>Introduction</a:t>
            </a:r>
          </a:p>
        </p:txBody>
      </p:sp>
      <p:pic>
        <p:nvPicPr>
          <p:cNvPr id="7" name="Tijdelijke aanduiding voor inhoud 6" descr="Afbeelding met tekst, auto, weg, verkeer&#10;&#10;Automatisch gegenereerde beschrijving">
            <a:extLst>
              <a:ext uri="{FF2B5EF4-FFF2-40B4-BE49-F238E27FC236}">
                <a16:creationId xmlns:a16="http://schemas.microsoft.com/office/drawing/2014/main" id="{29385BFA-50D5-8889-2A0B-10FB01B9294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866489" y="1637396"/>
            <a:ext cx="2895439" cy="4351338"/>
          </a:xfrm>
          <a:prstGeom prst="rect">
            <a:avLst/>
          </a:prstGeom>
          <a:ln w="228600" cap="sq" cmpd="thickThin">
            <a:solidFill>
              <a:srgbClr val="000000"/>
            </a:solidFill>
            <a:prstDash val="solid"/>
            <a:miter lim="800000"/>
          </a:ln>
          <a:effectLst>
            <a:innerShdw blurRad="76200">
              <a:srgbClr val="000000"/>
            </a:innerShdw>
          </a:effectLst>
        </p:spPr>
      </p:pic>
      <p:sp>
        <p:nvSpPr>
          <p:cNvPr id="5" name="Tekstvak 4">
            <a:extLst>
              <a:ext uri="{FF2B5EF4-FFF2-40B4-BE49-F238E27FC236}">
                <a16:creationId xmlns:a16="http://schemas.microsoft.com/office/drawing/2014/main" id="{1F414945-086C-9A8C-B7C5-8EB599FFF235}"/>
              </a:ext>
            </a:extLst>
          </p:cNvPr>
          <p:cNvSpPr txBox="1"/>
          <p:nvPr/>
        </p:nvSpPr>
        <p:spPr>
          <a:xfrm>
            <a:off x="4544637" y="6201138"/>
            <a:ext cx="1881330" cy="235897"/>
          </a:xfrm>
          <a:prstGeom prst="rect">
            <a:avLst/>
          </a:prstGeom>
          <a:noFill/>
        </p:spPr>
        <p:txBody>
          <a:bodyPr wrap="square">
            <a:spAutoFit/>
          </a:bodyPr>
          <a:lstStyle/>
          <a:p>
            <a:r>
              <a:rPr lang="en-GB" sz="900" dirty="0">
                <a:latin typeface="+mj-lt"/>
                <a:hlinkClick r:id="rId3"/>
              </a:rPr>
              <a:t>Traffic jam - Free image on </a:t>
            </a:r>
            <a:r>
              <a:rPr lang="en-GB" sz="900" dirty="0" err="1">
                <a:latin typeface="+mj-lt"/>
                <a:hlinkClick r:id="rId3"/>
              </a:rPr>
              <a:t>Pexels</a:t>
            </a:r>
            <a:r>
              <a:rPr lang="en-GB" sz="900" dirty="0">
                <a:latin typeface="+mj-lt"/>
              </a:rPr>
              <a:t> </a:t>
            </a:r>
          </a:p>
        </p:txBody>
      </p:sp>
      <p:sp>
        <p:nvSpPr>
          <p:cNvPr id="10" name="Tekstvak 9">
            <a:extLst>
              <a:ext uri="{FF2B5EF4-FFF2-40B4-BE49-F238E27FC236}">
                <a16:creationId xmlns:a16="http://schemas.microsoft.com/office/drawing/2014/main" id="{025E84C2-2B25-C29B-9B4D-9D11B93A3C18}"/>
              </a:ext>
            </a:extLst>
          </p:cNvPr>
          <p:cNvSpPr txBox="1"/>
          <p:nvPr/>
        </p:nvSpPr>
        <p:spPr>
          <a:xfrm flipH="1">
            <a:off x="2299457" y="4063251"/>
            <a:ext cx="2567032" cy="646331"/>
          </a:xfrm>
          <a:prstGeom prst="rect">
            <a:avLst/>
          </a:prstGeom>
          <a:noFill/>
        </p:spPr>
        <p:txBody>
          <a:bodyPr wrap="square" rtlCol="0">
            <a:spAutoFit/>
          </a:bodyPr>
          <a:lstStyle/>
          <a:p>
            <a:r>
              <a:rPr lang="en-GB" dirty="0">
                <a:solidFill>
                  <a:schemeClr val="accent2">
                    <a:lumMod val="75000"/>
                  </a:schemeClr>
                </a:solidFill>
                <a:latin typeface="+mj-lt"/>
              </a:rPr>
              <a:t>When do traffic jams emerge?</a:t>
            </a:r>
          </a:p>
        </p:txBody>
      </p:sp>
      <p:sp>
        <p:nvSpPr>
          <p:cNvPr id="11" name="Tekstvak 10">
            <a:extLst>
              <a:ext uri="{FF2B5EF4-FFF2-40B4-BE49-F238E27FC236}">
                <a16:creationId xmlns:a16="http://schemas.microsoft.com/office/drawing/2014/main" id="{234BECF3-A519-AC73-CDA0-B8BCFF71F7D9}"/>
              </a:ext>
            </a:extLst>
          </p:cNvPr>
          <p:cNvSpPr txBox="1"/>
          <p:nvPr/>
        </p:nvSpPr>
        <p:spPr>
          <a:xfrm>
            <a:off x="693771" y="2889735"/>
            <a:ext cx="2403500" cy="646331"/>
          </a:xfrm>
          <a:prstGeom prst="rect">
            <a:avLst/>
          </a:prstGeom>
          <a:noFill/>
        </p:spPr>
        <p:txBody>
          <a:bodyPr wrap="square" rtlCol="0">
            <a:spAutoFit/>
          </a:bodyPr>
          <a:lstStyle/>
          <a:p>
            <a:r>
              <a:rPr lang="en-GB" dirty="0">
                <a:solidFill>
                  <a:schemeClr val="accent2">
                    <a:lumMod val="75000"/>
                  </a:schemeClr>
                </a:solidFill>
                <a:latin typeface="+mj-lt"/>
              </a:rPr>
              <a:t>Can we predict when queuing will occur?</a:t>
            </a:r>
          </a:p>
        </p:txBody>
      </p:sp>
      <p:sp>
        <p:nvSpPr>
          <p:cNvPr id="12" name="Tekstvak 11">
            <a:extLst>
              <a:ext uri="{FF2B5EF4-FFF2-40B4-BE49-F238E27FC236}">
                <a16:creationId xmlns:a16="http://schemas.microsoft.com/office/drawing/2014/main" id="{5207381E-1774-A1F2-81E7-37EFF59FFD1A}"/>
              </a:ext>
            </a:extLst>
          </p:cNvPr>
          <p:cNvSpPr txBox="1"/>
          <p:nvPr/>
        </p:nvSpPr>
        <p:spPr>
          <a:xfrm>
            <a:off x="8290484" y="974392"/>
            <a:ext cx="2637247" cy="646331"/>
          </a:xfrm>
          <a:prstGeom prst="rect">
            <a:avLst/>
          </a:prstGeom>
          <a:noFill/>
        </p:spPr>
        <p:txBody>
          <a:bodyPr wrap="square" rtlCol="0">
            <a:spAutoFit/>
          </a:bodyPr>
          <a:lstStyle/>
          <a:p>
            <a:r>
              <a:rPr lang="en-GB" dirty="0">
                <a:solidFill>
                  <a:schemeClr val="accent2">
                    <a:lumMod val="75000"/>
                  </a:schemeClr>
                </a:solidFill>
                <a:latin typeface="+mj-lt"/>
              </a:rPr>
              <a:t>Can we predict how long the queues will be?</a:t>
            </a:r>
          </a:p>
        </p:txBody>
      </p:sp>
      <p:sp>
        <p:nvSpPr>
          <p:cNvPr id="13" name="Tekstvak 12">
            <a:extLst>
              <a:ext uri="{FF2B5EF4-FFF2-40B4-BE49-F238E27FC236}">
                <a16:creationId xmlns:a16="http://schemas.microsoft.com/office/drawing/2014/main" id="{3C02E9A6-E2B4-55AE-D376-2D1BD40F240E}"/>
              </a:ext>
            </a:extLst>
          </p:cNvPr>
          <p:cNvSpPr txBox="1"/>
          <p:nvPr/>
        </p:nvSpPr>
        <p:spPr>
          <a:xfrm>
            <a:off x="9408260" y="2276157"/>
            <a:ext cx="2542700" cy="923330"/>
          </a:xfrm>
          <a:prstGeom prst="rect">
            <a:avLst/>
          </a:prstGeom>
          <a:noFill/>
        </p:spPr>
        <p:txBody>
          <a:bodyPr wrap="square" rtlCol="0">
            <a:spAutoFit/>
          </a:bodyPr>
          <a:lstStyle/>
          <a:p>
            <a:r>
              <a:rPr lang="en-GB" dirty="0">
                <a:solidFill>
                  <a:schemeClr val="accent2">
                    <a:lumMod val="75000"/>
                  </a:schemeClr>
                </a:solidFill>
                <a:latin typeface="+mj-lt"/>
              </a:rPr>
              <a:t>Can we predict how long it will take for the congestion to resolve?</a:t>
            </a:r>
          </a:p>
        </p:txBody>
      </p:sp>
      <p:sp>
        <p:nvSpPr>
          <p:cNvPr id="14" name="Tekstvak 13">
            <a:extLst>
              <a:ext uri="{FF2B5EF4-FFF2-40B4-BE49-F238E27FC236}">
                <a16:creationId xmlns:a16="http://schemas.microsoft.com/office/drawing/2014/main" id="{B4A575D8-3272-4A9A-9E2E-8634CD909B8A}"/>
              </a:ext>
            </a:extLst>
          </p:cNvPr>
          <p:cNvSpPr txBox="1"/>
          <p:nvPr/>
        </p:nvSpPr>
        <p:spPr>
          <a:xfrm>
            <a:off x="693771" y="5118757"/>
            <a:ext cx="2130725" cy="1200329"/>
          </a:xfrm>
          <a:prstGeom prst="rect">
            <a:avLst/>
          </a:prstGeom>
          <a:noFill/>
        </p:spPr>
        <p:txBody>
          <a:bodyPr wrap="square" rtlCol="0">
            <a:spAutoFit/>
          </a:bodyPr>
          <a:lstStyle/>
          <a:p>
            <a:r>
              <a:rPr lang="en-GB" dirty="0">
                <a:solidFill>
                  <a:schemeClr val="accent2">
                    <a:lumMod val="75000"/>
                  </a:schemeClr>
                </a:solidFill>
                <a:latin typeface="+mj-lt"/>
              </a:rPr>
              <a:t>Why does an overloaded traffic network underperform?</a:t>
            </a:r>
          </a:p>
        </p:txBody>
      </p:sp>
      <p:sp>
        <p:nvSpPr>
          <p:cNvPr id="3" name="Tekstvak 2">
            <a:extLst>
              <a:ext uri="{FF2B5EF4-FFF2-40B4-BE49-F238E27FC236}">
                <a16:creationId xmlns:a16="http://schemas.microsoft.com/office/drawing/2014/main" id="{85ED9EE3-690D-26BA-D68E-FBCF5D8AAD93}"/>
              </a:ext>
            </a:extLst>
          </p:cNvPr>
          <p:cNvSpPr txBox="1"/>
          <p:nvPr/>
        </p:nvSpPr>
        <p:spPr>
          <a:xfrm>
            <a:off x="961053" y="1790730"/>
            <a:ext cx="3221007" cy="1200329"/>
          </a:xfrm>
          <a:prstGeom prst="rect">
            <a:avLst/>
          </a:prstGeom>
          <a:noFill/>
        </p:spPr>
        <p:txBody>
          <a:bodyPr wrap="square" rtlCol="0">
            <a:spAutoFit/>
          </a:bodyPr>
          <a:lstStyle/>
          <a:p>
            <a:r>
              <a:rPr lang="en-GB" dirty="0">
                <a:latin typeface="+mj-lt"/>
              </a:rPr>
              <a:t>There are a lot of questions about traffic flows:</a:t>
            </a:r>
          </a:p>
          <a:p>
            <a:endParaRPr lang="en-GB" dirty="0">
              <a:latin typeface="+mj-lt"/>
            </a:endParaRPr>
          </a:p>
          <a:p>
            <a:r>
              <a:rPr lang="en-GB" dirty="0">
                <a:latin typeface="+mj-lt"/>
              </a:rPr>
              <a:t> </a:t>
            </a:r>
          </a:p>
        </p:txBody>
      </p:sp>
      <p:sp>
        <p:nvSpPr>
          <p:cNvPr id="9" name="Tekstvak 8">
            <a:extLst>
              <a:ext uri="{FF2B5EF4-FFF2-40B4-BE49-F238E27FC236}">
                <a16:creationId xmlns:a16="http://schemas.microsoft.com/office/drawing/2014/main" id="{1668EC54-AF12-4ACB-9C7F-CAD43A6A0B87}"/>
              </a:ext>
            </a:extLst>
          </p:cNvPr>
          <p:cNvSpPr txBox="1"/>
          <p:nvPr/>
        </p:nvSpPr>
        <p:spPr>
          <a:xfrm>
            <a:off x="8195185" y="5724084"/>
            <a:ext cx="4193875" cy="954107"/>
          </a:xfrm>
          <a:prstGeom prst="rect">
            <a:avLst/>
          </a:prstGeom>
          <a:noFill/>
        </p:spPr>
        <p:txBody>
          <a:bodyPr wrap="square" rtlCol="0">
            <a:spAutoFit/>
          </a:bodyPr>
          <a:lstStyle/>
          <a:p>
            <a:r>
              <a:rPr lang="en-GB" sz="2800" b="1" dirty="0">
                <a:latin typeface="+mj-lt"/>
              </a:rPr>
              <a:t>Traffic flow theory </a:t>
            </a:r>
            <a:r>
              <a:rPr lang="en-GB" sz="2800" dirty="0">
                <a:latin typeface="+mj-lt"/>
              </a:rPr>
              <a:t>can help answer these questions</a:t>
            </a:r>
            <a:endParaRPr lang="en-GB" sz="2800" b="1" dirty="0">
              <a:latin typeface="+mj-lt"/>
            </a:endParaRPr>
          </a:p>
        </p:txBody>
      </p:sp>
      <p:sp>
        <p:nvSpPr>
          <p:cNvPr id="15" name="Pijl: omlaag 14">
            <a:extLst>
              <a:ext uri="{FF2B5EF4-FFF2-40B4-BE49-F238E27FC236}">
                <a16:creationId xmlns:a16="http://schemas.microsoft.com/office/drawing/2014/main" id="{A134DD8C-31A3-E405-06F6-FA1FC73F7CBE}"/>
              </a:ext>
            </a:extLst>
          </p:cNvPr>
          <p:cNvSpPr/>
          <p:nvPr/>
        </p:nvSpPr>
        <p:spPr>
          <a:xfrm rot="19754855">
            <a:off x="9263885" y="4728571"/>
            <a:ext cx="879895" cy="966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4" name="Tekstvak 5">
            <a:extLst>
              <a:ext uri="{FF2B5EF4-FFF2-40B4-BE49-F238E27FC236}">
                <a16:creationId xmlns:a16="http://schemas.microsoft.com/office/drawing/2014/main" id="{2F6B3196-9F3E-58F1-91F2-87E8E3A2CC29}"/>
              </a:ext>
            </a:extLst>
          </p:cNvPr>
          <p:cNvSpPr txBox="1"/>
          <p:nvPr/>
        </p:nvSpPr>
        <p:spPr>
          <a:xfrm>
            <a:off x="8141615" y="3756531"/>
            <a:ext cx="3342913" cy="923330"/>
          </a:xfrm>
          <a:prstGeom prst="rect">
            <a:avLst/>
          </a:prstGeom>
          <a:noFill/>
        </p:spPr>
        <p:txBody>
          <a:bodyPr wrap="square">
            <a:spAutoFit/>
          </a:bodyPr>
          <a:lstStyle/>
          <a:p>
            <a:r>
              <a:rPr lang="en-GB" dirty="0">
                <a:latin typeface="+mj-lt"/>
              </a:rPr>
              <a:t>These questions are relevant for traffic management measures and policies such as road expansions</a:t>
            </a:r>
          </a:p>
        </p:txBody>
      </p:sp>
    </p:spTree>
    <p:extLst>
      <p:ext uri="{BB962C8B-B14F-4D97-AF65-F5344CB8AC3E}">
        <p14:creationId xmlns:p14="http://schemas.microsoft.com/office/powerpoint/2010/main" val="1074999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DFA12-B4D4-C79C-4378-30C02BDCAB9C}"/>
              </a:ext>
            </a:extLst>
          </p:cNvPr>
          <p:cNvSpPr>
            <a:spLocks noGrp="1"/>
          </p:cNvSpPr>
          <p:nvPr>
            <p:ph type="title"/>
          </p:nvPr>
        </p:nvSpPr>
        <p:spPr/>
        <p:txBody>
          <a:bodyPr/>
          <a:lstStyle/>
          <a:p>
            <a:r>
              <a:rPr lang="en-GB" dirty="0">
                <a:solidFill>
                  <a:srgbClr val="00B0F0"/>
                </a:solidFill>
              </a:rPr>
              <a:t>Multi-lane traffic flow (i.e., motorways)</a:t>
            </a:r>
          </a:p>
        </p:txBody>
      </p:sp>
      <p:sp>
        <p:nvSpPr>
          <p:cNvPr id="3" name="Tijdelijke aanduiding voor inhoud 2">
            <a:extLst>
              <a:ext uri="{FF2B5EF4-FFF2-40B4-BE49-F238E27FC236}">
                <a16:creationId xmlns:a16="http://schemas.microsoft.com/office/drawing/2014/main" id="{1E33001E-9D40-A856-30A0-8825E5B6840C}"/>
              </a:ext>
            </a:extLst>
          </p:cNvPr>
          <p:cNvSpPr>
            <a:spLocks noGrp="1"/>
          </p:cNvSpPr>
          <p:nvPr>
            <p:ph idx="1"/>
          </p:nvPr>
        </p:nvSpPr>
        <p:spPr>
          <a:xfrm>
            <a:off x="838200" y="1570443"/>
            <a:ext cx="7589876" cy="4500747"/>
          </a:xfrm>
        </p:spPr>
        <p:txBody>
          <a:bodyPr>
            <a:normAutofit fontScale="77500" lnSpcReduction="20000"/>
          </a:bodyPr>
          <a:lstStyle/>
          <a:p>
            <a:pPr marL="0" indent="0">
              <a:buNone/>
            </a:pPr>
            <a:r>
              <a:rPr lang="en-GB" sz="2400" dirty="0">
                <a:latin typeface="+mj-lt"/>
              </a:rPr>
              <a:t>There are differences between traffic flow on the lines of the motorway</a:t>
            </a:r>
            <a:r>
              <a:rPr lang="en-GB" sz="2400" dirty="0">
                <a:latin typeface="+mj-lt"/>
                <a:sym typeface="Wingdings" panose="05000000000000000000" pitchFamily="2" charset="2"/>
              </a:rPr>
              <a:t>.</a:t>
            </a:r>
          </a:p>
          <a:p>
            <a:pPr marL="0" indent="0">
              <a:buNone/>
            </a:pPr>
            <a:endParaRPr lang="en-GB" sz="2400" dirty="0">
              <a:latin typeface="+mj-lt"/>
              <a:sym typeface="Wingdings" panose="05000000000000000000" pitchFamily="2" charset="2"/>
            </a:endParaRPr>
          </a:p>
          <a:p>
            <a:pPr marL="0" indent="0">
              <a:buNone/>
            </a:pPr>
            <a:r>
              <a:rPr lang="en-US" sz="2400" dirty="0" err="1">
                <a:effectLst/>
                <a:latin typeface="+mj-lt"/>
                <a:ea typeface="MS Mincho" panose="02020609040205080304" pitchFamily="49" charset="-128"/>
              </a:rPr>
              <a:t>Daganzo</a:t>
            </a:r>
            <a:r>
              <a:rPr lang="en-US" sz="2400" dirty="0">
                <a:effectLst/>
                <a:latin typeface="+mj-lt"/>
                <a:ea typeface="MS Mincho" panose="02020609040205080304" pitchFamily="49" charset="-128"/>
              </a:rPr>
              <a:t> (2002a, 2002b): defines the drivers as </a:t>
            </a:r>
            <a:r>
              <a:rPr lang="en-US" sz="2400" i="1" dirty="0">
                <a:effectLst/>
                <a:latin typeface="+mj-lt"/>
                <a:ea typeface="MS Mincho" panose="02020609040205080304" pitchFamily="49" charset="-128"/>
              </a:rPr>
              <a:t>slugs</a:t>
            </a:r>
            <a:r>
              <a:rPr lang="en-US" sz="2400" dirty="0">
                <a:effectLst/>
                <a:latin typeface="+mj-lt"/>
                <a:ea typeface="MS Mincho" panose="02020609040205080304" pitchFamily="49" charset="-128"/>
              </a:rPr>
              <a:t>, defined by their low desired speed, and </a:t>
            </a:r>
            <a:r>
              <a:rPr lang="en-US" sz="2400" i="1" dirty="0">
                <a:effectLst/>
                <a:latin typeface="+mj-lt"/>
                <a:ea typeface="MS Mincho" panose="02020609040205080304" pitchFamily="49" charset="-128"/>
              </a:rPr>
              <a:t>rabbits</a:t>
            </a:r>
            <a:r>
              <a:rPr lang="en-US" sz="2400" dirty="0">
                <a:effectLst/>
                <a:latin typeface="+mj-lt"/>
                <a:ea typeface="MS Mincho" panose="02020609040205080304" pitchFamily="49" charset="-128"/>
              </a:rPr>
              <a:t>, defined by their higher desired flow speed</a:t>
            </a:r>
          </a:p>
          <a:p>
            <a:r>
              <a:rPr lang="en-US" sz="2400" dirty="0">
                <a:latin typeface="+mj-lt"/>
                <a:ea typeface="MS Mincho" panose="02020609040205080304" pitchFamily="49" charset="-128"/>
              </a:rPr>
              <a:t>A</a:t>
            </a:r>
            <a:r>
              <a:rPr lang="en-US" sz="2400" dirty="0">
                <a:effectLst/>
                <a:latin typeface="+mj-lt"/>
                <a:ea typeface="MS Mincho" panose="02020609040205080304" pitchFamily="49" charset="-128"/>
              </a:rPr>
              <a:t>s the speed in the right lane will go under a threshold, rabbits will move to faster lanes at the left (in right-hand driving)</a:t>
            </a:r>
          </a:p>
          <a:p>
            <a:r>
              <a:rPr lang="en-US" sz="2400" dirty="0">
                <a:latin typeface="+mj-lt"/>
                <a:ea typeface="MS Mincho" panose="02020609040205080304" pitchFamily="49" charset="-128"/>
              </a:rPr>
              <a:t>E</a:t>
            </a:r>
            <a:r>
              <a:rPr lang="en-US" sz="2400" dirty="0">
                <a:effectLst/>
                <a:latin typeface="+mj-lt"/>
                <a:ea typeface="MS Mincho" panose="02020609040205080304" pitchFamily="49" charset="-128"/>
              </a:rPr>
              <a:t>ven if the density in the right lane is lower than in the left lane, the rabbits will not change towards the right lane if the speeds in the left lane are higher</a:t>
            </a:r>
            <a:endParaRPr lang="en-GB" sz="2400" dirty="0">
              <a:latin typeface="+mj-lt"/>
              <a:sym typeface="Wingdings" panose="05000000000000000000" pitchFamily="2" charset="2"/>
            </a:endParaRPr>
          </a:p>
          <a:p>
            <a:r>
              <a:rPr lang="en-GB" sz="2400" dirty="0">
                <a:latin typeface="+mj-lt"/>
                <a:sym typeface="Wingdings" panose="05000000000000000000" pitchFamily="2" charset="2"/>
              </a:rPr>
              <a:t>This results in a ‘</a:t>
            </a:r>
            <a:r>
              <a:rPr lang="en-US" sz="2400" dirty="0">
                <a:effectLst/>
                <a:latin typeface="+mj-lt"/>
                <a:ea typeface="MS Mincho" panose="02020609040205080304" pitchFamily="49" charset="-128"/>
              </a:rPr>
              <a:t>two-pipe regime’, with different speeds at the two differen</a:t>
            </a:r>
            <a:r>
              <a:rPr lang="en-US" sz="2400" dirty="0">
                <a:latin typeface="+mj-lt"/>
                <a:ea typeface="MS Mincho" panose="02020609040205080304" pitchFamily="49" charset="-128"/>
              </a:rPr>
              <a:t>t   lanes</a:t>
            </a:r>
          </a:p>
          <a:p>
            <a:r>
              <a:rPr lang="en-GB" sz="2400" dirty="0">
                <a:latin typeface="+mj-lt"/>
                <a:sym typeface="Wingdings" panose="05000000000000000000" pitchFamily="2" charset="2"/>
              </a:rPr>
              <a:t>Only once increasing density in the left lane equalises the speed between with the right lane, rabbits move to the right lane.</a:t>
            </a:r>
          </a:p>
          <a:p>
            <a:r>
              <a:rPr lang="en-GB" sz="2400" dirty="0">
                <a:latin typeface="+mj-lt"/>
                <a:sym typeface="Wingdings" panose="05000000000000000000" pitchFamily="2" charset="2"/>
              </a:rPr>
              <a:t>Unbalanced lane flows are inefficient; by actively influencing land choice and lane changes, road capacity can be increased  active research field.</a:t>
            </a:r>
          </a:p>
          <a:p>
            <a:pPr marL="0" indent="0">
              <a:buNone/>
            </a:pPr>
            <a:endParaRPr lang="en-GB" dirty="0"/>
          </a:p>
        </p:txBody>
      </p:sp>
      <p:sp>
        <p:nvSpPr>
          <p:cNvPr id="5" name="Tekstvak 4">
            <a:extLst>
              <a:ext uri="{FF2B5EF4-FFF2-40B4-BE49-F238E27FC236}">
                <a16:creationId xmlns:a16="http://schemas.microsoft.com/office/drawing/2014/main" id="{526B31AC-6E94-B5E8-1B06-A4795D36F3EE}"/>
              </a:ext>
            </a:extLst>
          </p:cNvPr>
          <p:cNvSpPr txBox="1"/>
          <p:nvPr/>
        </p:nvSpPr>
        <p:spPr>
          <a:xfrm>
            <a:off x="0" y="6488668"/>
            <a:ext cx="12259646" cy="369332"/>
          </a:xfrm>
          <a:prstGeom prst="rect">
            <a:avLst/>
          </a:prstGeom>
          <a:noFill/>
        </p:spPr>
        <p:txBody>
          <a:bodyPr wrap="square">
            <a:spAutoFit/>
          </a:bodyPr>
          <a:lstStyle/>
          <a:p>
            <a:r>
              <a:rPr lang="en-GB" sz="900" dirty="0"/>
              <a:t>1) </a:t>
            </a:r>
            <a:r>
              <a:rPr lang="en-GB" sz="900" dirty="0" err="1"/>
              <a:t>Daganzo</a:t>
            </a:r>
            <a:r>
              <a:rPr lang="en-GB" sz="900" dirty="0"/>
              <a:t>, C. F. (2002a), ‘A </a:t>
            </a:r>
            <a:r>
              <a:rPr lang="en-GB" sz="900" dirty="0" err="1"/>
              <a:t>behavioral</a:t>
            </a:r>
            <a:r>
              <a:rPr lang="en-GB" sz="900" dirty="0"/>
              <a:t> theory of multi-lane traffic flow. Part I: Long homogeneous freeway sections’, Transportation Research Part B: Methodological, 36 (2), 131 – 158. </a:t>
            </a:r>
          </a:p>
          <a:p>
            <a:r>
              <a:rPr lang="en-GB" sz="900" dirty="0"/>
              <a:t>2) </a:t>
            </a:r>
            <a:r>
              <a:rPr lang="en-GB" sz="900" dirty="0" err="1"/>
              <a:t>Daganzo</a:t>
            </a:r>
            <a:r>
              <a:rPr lang="en-GB" sz="900" dirty="0"/>
              <a:t>, C. F. (2002b), ‘A </a:t>
            </a:r>
            <a:r>
              <a:rPr lang="en-GB" sz="900" dirty="0" err="1"/>
              <a:t>behavioral</a:t>
            </a:r>
            <a:r>
              <a:rPr lang="en-GB" sz="900" dirty="0"/>
              <a:t> theory of multi-lane traffic flow. Part II: Merges and the onset of congestion’, Transportation Research Part B: Methodological, 36 (2), 159 – 169.</a:t>
            </a:r>
          </a:p>
        </p:txBody>
      </p:sp>
      <p:grpSp>
        <p:nvGrpSpPr>
          <p:cNvPr id="15" name="Group 14">
            <a:extLst>
              <a:ext uri="{FF2B5EF4-FFF2-40B4-BE49-F238E27FC236}">
                <a16:creationId xmlns:a16="http://schemas.microsoft.com/office/drawing/2014/main" id="{41A69535-DBA0-3B6B-F13A-255365089D1F}"/>
              </a:ext>
            </a:extLst>
          </p:cNvPr>
          <p:cNvGrpSpPr/>
          <p:nvPr/>
        </p:nvGrpSpPr>
        <p:grpSpPr>
          <a:xfrm>
            <a:off x="8428076" y="1489522"/>
            <a:ext cx="6177516" cy="5058228"/>
            <a:chOff x="3643424" y="694350"/>
            <a:chExt cx="6177516" cy="5058228"/>
          </a:xfrm>
        </p:grpSpPr>
        <p:sp>
          <p:nvSpPr>
            <p:cNvPr id="6" name="TextBox 5">
              <a:extLst>
                <a:ext uri="{FF2B5EF4-FFF2-40B4-BE49-F238E27FC236}">
                  <a16:creationId xmlns:a16="http://schemas.microsoft.com/office/drawing/2014/main" id="{0421E143-E6E0-4720-7C0E-77A0085C5040}"/>
                </a:ext>
              </a:extLst>
            </p:cNvPr>
            <p:cNvSpPr txBox="1"/>
            <p:nvPr/>
          </p:nvSpPr>
          <p:spPr>
            <a:xfrm>
              <a:off x="3643424" y="5383246"/>
              <a:ext cx="3395330" cy="369332"/>
            </a:xfrm>
            <a:prstGeom prst="rect">
              <a:avLst/>
            </a:prstGeom>
            <a:noFill/>
          </p:spPr>
          <p:txBody>
            <a:bodyPr wrap="square">
              <a:spAutoFit/>
            </a:bodyPr>
            <a:lstStyle/>
            <a:p>
              <a:r>
                <a:rPr lang="en-US" sz="900" dirty="0">
                  <a:hlinkClick r:id="rId2"/>
                </a:rPr>
                <a:t>Selective focus photo of brown and black rabbit on grey road near green grass photo – Free Hare Image on </a:t>
              </a:r>
              <a:r>
                <a:rPr lang="en-US" sz="900" dirty="0" err="1">
                  <a:hlinkClick r:id="rId2"/>
                </a:rPr>
                <a:t>Unsplash</a:t>
              </a:r>
              <a:endParaRPr lang="nl-NL" sz="900" dirty="0"/>
            </a:p>
          </p:txBody>
        </p:sp>
        <p:sp>
          <p:nvSpPr>
            <p:cNvPr id="10" name="TextBox 9">
              <a:extLst>
                <a:ext uri="{FF2B5EF4-FFF2-40B4-BE49-F238E27FC236}">
                  <a16:creationId xmlns:a16="http://schemas.microsoft.com/office/drawing/2014/main" id="{5D74B007-1D25-66EF-124E-D7CE51ABE62B}"/>
                </a:ext>
              </a:extLst>
            </p:cNvPr>
            <p:cNvSpPr txBox="1"/>
            <p:nvPr/>
          </p:nvSpPr>
          <p:spPr>
            <a:xfrm>
              <a:off x="3643424" y="2923382"/>
              <a:ext cx="6177516" cy="230832"/>
            </a:xfrm>
            <a:prstGeom prst="rect">
              <a:avLst/>
            </a:prstGeom>
            <a:noFill/>
          </p:spPr>
          <p:txBody>
            <a:bodyPr wrap="square">
              <a:spAutoFit/>
            </a:bodyPr>
            <a:lstStyle/>
            <a:p>
              <a:r>
                <a:rPr lang="en-US" sz="900" dirty="0">
                  <a:hlinkClick r:id="rId3"/>
                </a:rPr>
                <a:t>Brown slug on dirt field photo – Free Animal Image on </a:t>
              </a:r>
              <a:r>
                <a:rPr lang="en-US" sz="900" dirty="0" err="1">
                  <a:hlinkClick r:id="rId3"/>
                </a:rPr>
                <a:t>Unsplash</a:t>
              </a:r>
              <a:endParaRPr lang="nl-NL" sz="900" dirty="0"/>
            </a:p>
          </p:txBody>
        </p:sp>
        <p:pic>
          <p:nvPicPr>
            <p:cNvPr id="12" name="Picture 11" descr="A rabbit on the road&#10;&#10;Description automatically generated">
              <a:extLst>
                <a:ext uri="{FF2B5EF4-FFF2-40B4-BE49-F238E27FC236}">
                  <a16:creationId xmlns:a16="http://schemas.microsoft.com/office/drawing/2014/main" id="{952F3A75-BEFD-3B6D-4806-A125D4B104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43424" y="3154214"/>
              <a:ext cx="3395330" cy="2263552"/>
            </a:xfrm>
            <a:prstGeom prst="rect">
              <a:avLst/>
            </a:prstGeom>
          </p:spPr>
        </p:pic>
        <p:pic>
          <p:nvPicPr>
            <p:cNvPr id="14" name="Picture 13" descr="A slug crawling on the ground&#10;&#10;Description automatically generated">
              <a:extLst>
                <a:ext uri="{FF2B5EF4-FFF2-40B4-BE49-F238E27FC236}">
                  <a16:creationId xmlns:a16="http://schemas.microsoft.com/office/drawing/2014/main" id="{C92CA2B0-5B4B-367E-53B5-6D42A33426D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43424" y="694350"/>
              <a:ext cx="3395330" cy="2263552"/>
            </a:xfrm>
            <a:prstGeom prst="rect">
              <a:avLst/>
            </a:prstGeom>
          </p:spPr>
        </p:pic>
      </p:grpSp>
    </p:spTree>
    <p:extLst>
      <p:ext uri="{BB962C8B-B14F-4D97-AF65-F5344CB8AC3E}">
        <p14:creationId xmlns:p14="http://schemas.microsoft.com/office/powerpoint/2010/main" val="361920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a:extLst>
              <a:ext uri="{FF2B5EF4-FFF2-40B4-BE49-F238E27FC236}">
                <a16:creationId xmlns:a16="http://schemas.microsoft.com/office/drawing/2014/main" id="{F20B2791-F828-73B8-D516-9264AEF6BD2E}"/>
              </a:ext>
            </a:extLst>
          </p:cNvPr>
          <p:cNvSpPr>
            <a:spLocks noGrp="1"/>
          </p:cNvSpPr>
          <p:nvPr>
            <p:ph idx="1"/>
          </p:nvPr>
        </p:nvSpPr>
        <p:spPr>
          <a:xfrm>
            <a:off x="838200" y="1825625"/>
            <a:ext cx="10515600" cy="4351338"/>
          </a:xfrm>
        </p:spPr>
        <p:txBody>
          <a:bodyPr>
            <a:normAutofit lnSpcReduction="10000"/>
          </a:bodyPr>
          <a:lstStyle/>
          <a:p>
            <a:pPr>
              <a:buFontTx/>
              <a:buChar char="-"/>
            </a:pPr>
            <a:r>
              <a:rPr lang="en-GB" dirty="0">
                <a:latin typeface="+mj-lt"/>
              </a:rPr>
              <a:t>Vehicle trajectories and microscopic flow variables</a:t>
            </a:r>
          </a:p>
          <a:p>
            <a:pPr>
              <a:buFontTx/>
              <a:buChar char="-"/>
            </a:pPr>
            <a:r>
              <a:rPr lang="en-GB" dirty="0">
                <a:latin typeface="+mj-lt"/>
              </a:rPr>
              <a:t>Macroscopic flow variables</a:t>
            </a:r>
          </a:p>
          <a:p>
            <a:pPr>
              <a:buFontTx/>
              <a:buChar char="-"/>
            </a:pPr>
            <a:r>
              <a:rPr lang="en-GB" dirty="0">
                <a:latin typeface="+mj-lt"/>
              </a:rPr>
              <a:t>Microscopic and macroscopic flow characteristics</a:t>
            </a:r>
          </a:p>
          <a:p>
            <a:pPr>
              <a:buFontTx/>
              <a:buChar char="-"/>
            </a:pPr>
            <a:r>
              <a:rPr lang="en-GB" dirty="0">
                <a:latin typeface="+mj-lt"/>
              </a:rPr>
              <a:t>Developments for the future: connected and automated vehicles</a:t>
            </a:r>
          </a:p>
          <a:p>
            <a:pPr>
              <a:buFontTx/>
              <a:buChar char="-"/>
            </a:pPr>
            <a:r>
              <a:rPr lang="en-GB" dirty="0">
                <a:latin typeface="+mj-lt"/>
              </a:rPr>
              <a:t>Traffic flow dynamics and self-organisation</a:t>
            </a:r>
          </a:p>
          <a:p>
            <a:pPr>
              <a:buFontTx/>
              <a:buChar char="-"/>
            </a:pPr>
            <a:r>
              <a:rPr lang="en-GB" dirty="0">
                <a:latin typeface="+mj-lt"/>
              </a:rPr>
              <a:t>Multi-lane traffic flow facilities (motorways)</a:t>
            </a:r>
          </a:p>
          <a:p>
            <a:pPr>
              <a:buFontTx/>
              <a:buChar char="-"/>
            </a:pPr>
            <a:r>
              <a:rPr lang="en-GB" dirty="0">
                <a:latin typeface="+mj-lt"/>
              </a:rPr>
              <a:t>Microscopic and macroscopic traffic flow models</a:t>
            </a:r>
          </a:p>
          <a:p>
            <a:pPr>
              <a:buFontTx/>
              <a:buChar char="-"/>
            </a:pPr>
            <a:r>
              <a:rPr lang="en-GB" dirty="0">
                <a:latin typeface="+mj-lt"/>
              </a:rPr>
              <a:t>Network dynamics</a:t>
            </a:r>
          </a:p>
          <a:p>
            <a:pPr>
              <a:buFontTx/>
              <a:buChar char="-"/>
            </a:pPr>
            <a:r>
              <a:rPr lang="en-GB" dirty="0">
                <a:latin typeface="+mj-lt"/>
              </a:rPr>
              <a:t>Bicycle traffic</a:t>
            </a:r>
          </a:p>
          <a:p>
            <a:pPr marL="0" indent="0">
              <a:buNone/>
            </a:pPr>
            <a:endParaRPr lang="en-GB" dirty="0"/>
          </a:p>
          <a:p>
            <a:pPr>
              <a:buFontTx/>
              <a:buChar char="-"/>
            </a:pPr>
            <a:endParaRPr lang="en-GB" dirty="0"/>
          </a:p>
          <a:p>
            <a:pPr>
              <a:buFontTx/>
              <a:buChar char="-"/>
            </a:pPr>
            <a:endParaRPr lang="en-GB" dirty="0"/>
          </a:p>
        </p:txBody>
      </p:sp>
      <p:sp>
        <p:nvSpPr>
          <p:cNvPr id="2" name="Titel 1">
            <a:extLst>
              <a:ext uri="{FF2B5EF4-FFF2-40B4-BE49-F238E27FC236}">
                <a16:creationId xmlns:a16="http://schemas.microsoft.com/office/drawing/2014/main" id="{90394978-597E-FB0D-71A9-131FE00BACFB}"/>
              </a:ext>
            </a:extLst>
          </p:cNvPr>
          <p:cNvSpPr>
            <a:spLocks noGrp="1"/>
          </p:cNvSpPr>
          <p:nvPr>
            <p:ph type="title"/>
          </p:nvPr>
        </p:nvSpPr>
        <p:spPr/>
        <p:txBody>
          <a:bodyPr/>
          <a:lstStyle/>
          <a:p>
            <a:r>
              <a:rPr lang="en-GB" dirty="0">
                <a:solidFill>
                  <a:srgbClr val="00B0F0"/>
                </a:solidFill>
              </a:rPr>
              <a:t>Overview chapter</a:t>
            </a:r>
          </a:p>
        </p:txBody>
      </p:sp>
      <p:sp>
        <p:nvSpPr>
          <p:cNvPr id="4" name="Rechthoek 3">
            <a:extLst>
              <a:ext uri="{FF2B5EF4-FFF2-40B4-BE49-F238E27FC236}">
                <a16:creationId xmlns:a16="http://schemas.microsoft.com/office/drawing/2014/main" id="{F682B98A-80E1-B207-8C7F-1EF66C272C40}"/>
              </a:ext>
            </a:extLst>
          </p:cNvPr>
          <p:cNvSpPr/>
          <p:nvPr/>
        </p:nvSpPr>
        <p:spPr>
          <a:xfrm>
            <a:off x="838200" y="4647359"/>
            <a:ext cx="9229531" cy="4711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6268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884042-914C-186F-3509-D83FFD764D01}"/>
              </a:ext>
            </a:extLst>
          </p:cNvPr>
          <p:cNvSpPr>
            <a:spLocks noGrp="1"/>
          </p:cNvSpPr>
          <p:nvPr>
            <p:ph type="title"/>
          </p:nvPr>
        </p:nvSpPr>
        <p:spPr/>
        <p:txBody>
          <a:bodyPr/>
          <a:lstStyle/>
          <a:p>
            <a:r>
              <a:rPr lang="en-GB" dirty="0">
                <a:solidFill>
                  <a:srgbClr val="00B0F0"/>
                </a:solidFill>
              </a:rPr>
              <a:t>Traffic flow models</a:t>
            </a:r>
          </a:p>
        </p:txBody>
      </p:sp>
      <p:sp>
        <p:nvSpPr>
          <p:cNvPr id="3" name="Tijdelijke aanduiding voor inhoud 2">
            <a:extLst>
              <a:ext uri="{FF2B5EF4-FFF2-40B4-BE49-F238E27FC236}">
                <a16:creationId xmlns:a16="http://schemas.microsoft.com/office/drawing/2014/main" id="{CC382EDA-D190-02A4-5090-A209D2531387}"/>
              </a:ext>
            </a:extLst>
          </p:cNvPr>
          <p:cNvSpPr>
            <a:spLocks noGrp="1"/>
          </p:cNvSpPr>
          <p:nvPr>
            <p:ph idx="1"/>
          </p:nvPr>
        </p:nvSpPr>
        <p:spPr/>
        <p:txBody>
          <a:bodyPr>
            <a:normAutofit/>
          </a:bodyPr>
          <a:lstStyle/>
          <a:p>
            <a:pPr marL="0" indent="0">
              <a:buNone/>
            </a:pPr>
            <a:r>
              <a:rPr lang="en-GB" sz="2000" dirty="0">
                <a:latin typeface="+mj-lt"/>
              </a:rPr>
              <a:t>Traffic flow models are used to simulate traffic, e.g., to ex-ante evaluate the use of new infrastructure </a:t>
            </a:r>
          </a:p>
          <a:p>
            <a:pPr marL="0" indent="0">
              <a:buNone/>
            </a:pPr>
            <a:r>
              <a:rPr lang="en-GB" sz="2000" dirty="0">
                <a:latin typeface="+mj-lt"/>
              </a:rPr>
              <a:t>Traffic flow models are categorized based on the following aspects (see Table below):</a:t>
            </a:r>
          </a:p>
          <a:p>
            <a:pPr marL="0" indent="0">
              <a:buNone/>
            </a:pPr>
            <a:r>
              <a:rPr lang="en-GB" sz="2000" dirty="0">
                <a:latin typeface="+mj-lt"/>
              </a:rPr>
              <a:t>1. </a:t>
            </a:r>
            <a:r>
              <a:rPr lang="en-GB" sz="2000" b="1" dirty="0">
                <a:solidFill>
                  <a:srgbClr val="00B050"/>
                </a:solidFill>
                <a:latin typeface="+mj-lt"/>
              </a:rPr>
              <a:t>Representation</a:t>
            </a:r>
            <a:r>
              <a:rPr lang="en-GB" sz="2000" dirty="0">
                <a:latin typeface="+mj-lt"/>
              </a:rPr>
              <a:t> of the traffic flow in terms of flows (macroscopic), groups of drivers (macroscopic), or individual drivers (microscopic)</a:t>
            </a:r>
          </a:p>
          <a:p>
            <a:pPr marL="0" indent="0">
              <a:buNone/>
            </a:pPr>
            <a:r>
              <a:rPr lang="en-GB" sz="2000" dirty="0">
                <a:latin typeface="+mj-lt"/>
              </a:rPr>
              <a:t>2. </a:t>
            </a:r>
            <a:r>
              <a:rPr lang="en-GB" sz="2000" b="1" dirty="0">
                <a:solidFill>
                  <a:schemeClr val="accent2">
                    <a:lumMod val="75000"/>
                  </a:schemeClr>
                </a:solidFill>
                <a:latin typeface="+mj-lt"/>
              </a:rPr>
              <a:t>Underlying behavioural theory</a:t>
            </a:r>
            <a:r>
              <a:rPr lang="en-GB" sz="2000" dirty="0">
                <a:latin typeface="+mj-lt"/>
              </a:rPr>
              <a:t>, which can be based on characteristics of the flow (macroscopic), or individual drivers (microscopic behaviour)</a:t>
            </a:r>
          </a:p>
          <a:p>
            <a:pPr marL="0" indent="0">
              <a:buNone/>
            </a:pPr>
            <a:r>
              <a:rPr lang="en-GB" sz="2000" dirty="0">
                <a:latin typeface="+mj-lt"/>
              </a:rPr>
              <a:t>Gas-kinetic and Particle models can be classified as hybrid models (neither microscopic nor macroscopic)</a:t>
            </a:r>
            <a:endParaRPr lang="en-GB" dirty="0">
              <a:latin typeface="+mj-lt"/>
            </a:endParaRPr>
          </a:p>
        </p:txBody>
      </p:sp>
      <p:graphicFrame>
        <p:nvGraphicFramePr>
          <p:cNvPr id="8" name="Tabel 7">
            <a:extLst>
              <a:ext uri="{FF2B5EF4-FFF2-40B4-BE49-F238E27FC236}">
                <a16:creationId xmlns:a16="http://schemas.microsoft.com/office/drawing/2014/main" id="{E1E82D51-87FD-EC23-D5E8-E7D7D4EFD696}"/>
              </a:ext>
            </a:extLst>
          </p:cNvPr>
          <p:cNvGraphicFramePr>
            <a:graphicFrameLocks noGrp="1"/>
          </p:cNvGraphicFramePr>
          <p:nvPr>
            <p:extLst>
              <p:ext uri="{D42A27DB-BD31-4B8C-83A1-F6EECF244321}">
                <p14:modId xmlns:p14="http://schemas.microsoft.com/office/powerpoint/2010/main" val="823325873"/>
              </p:ext>
            </p:extLst>
          </p:nvPr>
        </p:nvGraphicFramePr>
        <p:xfrm>
          <a:off x="2072292" y="5039207"/>
          <a:ext cx="8047416" cy="1453668"/>
        </p:xfrm>
        <a:graphic>
          <a:graphicData uri="http://schemas.openxmlformats.org/drawingml/2006/table">
            <a:tbl>
              <a:tblPr/>
              <a:tblGrid>
                <a:gridCol w="2687712">
                  <a:extLst>
                    <a:ext uri="{9D8B030D-6E8A-4147-A177-3AD203B41FA5}">
                      <a16:colId xmlns:a16="http://schemas.microsoft.com/office/drawing/2014/main" val="2215177410"/>
                    </a:ext>
                  </a:extLst>
                </a:gridCol>
                <a:gridCol w="2679852">
                  <a:extLst>
                    <a:ext uri="{9D8B030D-6E8A-4147-A177-3AD203B41FA5}">
                      <a16:colId xmlns:a16="http://schemas.microsoft.com/office/drawing/2014/main" val="2889235350"/>
                    </a:ext>
                  </a:extLst>
                </a:gridCol>
                <a:gridCol w="2679852">
                  <a:extLst>
                    <a:ext uri="{9D8B030D-6E8A-4147-A177-3AD203B41FA5}">
                      <a16:colId xmlns:a16="http://schemas.microsoft.com/office/drawing/2014/main" val="1882443195"/>
                    </a:ext>
                  </a:extLst>
                </a:gridCol>
              </a:tblGrid>
              <a:tr h="242278">
                <a:tc rowSpan="2">
                  <a:txBody>
                    <a:bodyPr/>
                    <a:lstStyle/>
                    <a:p>
                      <a:pPr algn="l">
                        <a:tabLst>
                          <a:tab pos="226695" algn="l"/>
                        </a:tabLst>
                      </a:pPr>
                      <a:r>
                        <a:rPr lang="en-US" sz="1200" b="1" dirty="0">
                          <a:solidFill>
                            <a:srgbClr val="00B050"/>
                          </a:solidFill>
                          <a:effectLst/>
                          <a:latin typeface="+mj-lt"/>
                          <a:ea typeface="MS Mincho" panose="02020609040205080304" pitchFamily="49" charset="-128"/>
                        </a:rPr>
                        <a:t>Representation</a:t>
                      </a:r>
                      <a:endParaRPr lang="en-GB" sz="1200" b="1" dirty="0">
                        <a:solidFill>
                          <a:srgbClr val="00B050"/>
                        </a:solidFill>
                        <a:effectLst/>
                        <a:latin typeface="+mj-lt"/>
                        <a:ea typeface="MS Mincho" panose="02020609040205080304" pitchFamily="49" charset="-12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tabLst>
                          <a:tab pos="226695" algn="l"/>
                        </a:tabLst>
                      </a:pPr>
                      <a:r>
                        <a:rPr lang="en-US" sz="1200" b="1" dirty="0" err="1">
                          <a:solidFill>
                            <a:schemeClr val="accent2">
                              <a:lumMod val="75000"/>
                            </a:schemeClr>
                          </a:solidFill>
                          <a:effectLst/>
                          <a:latin typeface="+mj-lt"/>
                          <a:ea typeface="MS Mincho" panose="02020609040205080304" pitchFamily="49" charset="-128"/>
                        </a:rPr>
                        <a:t>Behavioural</a:t>
                      </a:r>
                      <a:r>
                        <a:rPr lang="en-US" sz="1200" b="1" dirty="0">
                          <a:solidFill>
                            <a:schemeClr val="accent2">
                              <a:lumMod val="75000"/>
                            </a:schemeClr>
                          </a:solidFill>
                          <a:effectLst/>
                          <a:latin typeface="+mj-lt"/>
                          <a:ea typeface="MS Mincho" panose="02020609040205080304" pitchFamily="49" charset="-128"/>
                        </a:rPr>
                        <a:t> rules</a:t>
                      </a:r>
                      <a:endParaRPr lang="en-GB" sz="1200" b="1" dirty="0">
                        <a:solidFill>
                          <a:schemeClr val="accent2">
                            <a:lumMod val="75000"/>
                          </a:schemeClr>
                        </a:solidFill>
                        <a:effectLst/>
                        <a:latin typeface="+mj-lt"/>
                        <a:ea typeface="MS Mincho" panose="02020609040205080304" pitchFamily="49" charset="-128"/>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extLst>
                  <a:ext uri="{0D108BD9-81ED-4DB2-BD59-A6C34878D82A}">
                    <a16:rowId xmlns:a16="http://schemas.microsoft.com/office/drawing/2014/main" val="2678943338"/>
                  </a:ext>
                </a:extLst>
              </a:tr>
              <a:tr h="242278">
                <a:tc vMerge="1">
                  <a:txBody>
                    <a:bodyPr/>
                    <a:lstStyle/>
                    <a:p>
                      <a:endParaRPr lang="en-GB"/>
                    </a:p>
                  </a:txBody>
                  <a:tcPr/>
                </a:tc>
                <a:tc>
                  <a:txBody>
                    <a:bodyPr/>
                    <a:lstStyle/>
                    <a:p>
                      <a:pPr algn="ctr"/>
                      <a:r>
                        <a:rPr lang="en-US" sz="1200" dirty="0">
                          <a:effectLst/>
                          <a:latin typeface="+mj-lt"/>
                          <a:ea typeface="MS Mincho" panose="02020609040205080304" pitchFamily="49" charset="-128"/>
                          <a:cs typeface="Times New Roman" panose="02020603050405020304" pitchFamily="18" charset="0"/>
                        </a:rPr>
                        <a:t>Microscopic</a:t>
                      </a:r>
                      <a:endParaRPr lang="en-GB" sz="1200" dirty="0">
                        <a:effectLst/>
                        <a:latin typeface="+mj-lt"/>
                        <a:ea typeface="MS Mincho" panose="02020609040205080304" pitchFamily="49" charset="-128"/>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200">
                          <a:effectLst/>
                          <a:latin typeface="+mj-lt"/>
                          <a:ea typeface="MS Mincho" panose="02020609040205080304" pitchFamily="49" charset="-128"/>
                          <a:cs typeface="Times New Roman" panose="02020603050405020304" pitchFamily="18" charset="0"/>
                        </a:rPr>
                        <a:t>Macroscopic</a:t>
                      </a:r>
                      <a:endParaRPr lang="en-GB" sz="1200">
                        <a:effectLst/>
                        <a:latin typeface="+mj-lt"/>
                        <a:ea typeface="MS Mincho" panose="02020609040205080304" pitchFamily="49" charset="-128"/>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006343"/>
                  </a:ext>
                </a:extLst>
              </a:tr>
              <a:tr h="484556">
                <a:tc>
                  <a:txBody>
                    <a:bodyPr/>
                    <a:lstStyle/>
                    <a:p>
                      <a:pPr algn="l"/>
                      <a:r>
                        <a:rPr lang="en-US" sz="1200" dirty="0">
                          <a:effectLst/>
                          <a:latin typeface="+mj-lt"/>
                          <a:ea typeface="MS Mincho" panose="02020609040205080304" pitchFamily="49" charset="-128"/>
                          <a:cs typeface="Times New Roman" panose="02020603050405020304" pitchFamily="18" charset="0"/>
                        </a:rPr>
                        <a:t> </a:t>
                      </a:r>
                      <a:endParaRPr lang="en-GB" sz="1200" dirty="0">
                        <a:effectLst/>
                        <a:latin typeface="+mj-lt"/>
                        <a:ea typeface="MS Mincho" panose="02020609040205080304" pitchFamily="49" charset="-128"/>
                        <a:cs typeface="Times New Roman" panose="02020603050405020304" pitchFamily="18" charset="0"/>
                      </a:endParaRPr>
                    </a:p>
                    <a:p>
                      <a:pPr algn="l"/>
                      <a:r>
                        <a:rPr lang="en-US" sz="1200" dirty="0">
                          <a:effectLst/>
                          <a:latin typeface="+mj-lt"/>
                          <a:ea typeface="MS Mincho" panose="02020609040205080304" pitchFamily="49" charset="-128"/>
                          <a:cs typeface="Times New Roman" panose="02020603050405020304" pitchFamily="18" charset="0"/>
                        </a:rPr>
                        <a:t>Vehicle-based</a:t>
                      </a:r>
                      <a:endParaRPr lang="en-GB" sz="1200" dirty="0">
                        <a:effectLst/>
                        <a:latin typeface="+mj-lt"/>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r>
                        <a:rPr lang="en-US" sz="1200">
                          <a:effectLst/>
                          <a:latin typeface="+mj-lt"/>
                          <a:ea typeface="MS Mincho" panose="02020609040205080304" pitchFamily="49" charset="-128"/>
                          <a:cs typeface="Times New Roman" panose="02020603050405020304" pitchFamily="18" charset="0"/>
                        </a:rPr>
                        <a:t> </a:t>
                      </a:r>
                      <a:endParaRPr lang="en-GB" sz="1200">
                        <a:effectLst/>
                        <a:latin typeface="+mj-lt"/>
                        <a:ea typeface="MS Mincho" panose="02020609040205080304" pitchFamily="49" charset="-128"/>
                        <a:cs typeface="Times New Roman" panose="02020603050405020304" pitchFamily="18" charset="0"/>
                      </a:endParaRPr>
                    </a:p>
                    <a:p>
                      <a:r>
                        <a:rPr lang="en-US" sz="1200">
                          <a:effectLst/>
                          <a:latin typeface="+mj-lt"/>
                          <a:ea typeface="MS Mincho" panose="02020609040205080304" pitchFamily="49" charset="-128"/>
                          <a:cs typeface="Times New Roman" panose="02020603050405020304" pitchFamily="18" charset="0"/>
                        </a:rPr>
                        <a:t>Microscopic flow models </a:t>
                      </a:r>
                      <a:endParaRPr lang="en-GB" sz="1200">
                        <a:effectLst/>
                        <a:latin typeface="+mj-lt"/>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r>
                        <a:rPr lang="en-US" sz="1200" dirty="0">
                          <a:effectLst/>
                          <a:latin typeface="+mj-lt"/>
                          <a:ea typeface="MS Mincho" panose="02020609040205080304" pitchFamily="49" charset="-128"/>
                          <a:cs typeface="Times New Roman" panose="02020603050405020304" pitchFamily="18" charset="0"/>
                        </a:rPr>
                        <a:t> </a:t>
                      </a:r>
                      <a:endParaRPr lang="en-GB" sz="1200" dirty="0">
                        <a:effectLst/>
                        <a:latin typeface="+mj-lt"/>
                        <a:ea typeface="MS Mincho" panose="02020609040205080304" pitchFamily="49" charset="-128"/>
                        <a:cs typeface="Times New Roman" panose="02020603050405020304" pitchFamily="18" charset="0"/>
                      </a:endParaRPr>
                    </a:p>
                    <a:p>
                      <a:r>
                        <a:rPr lang="en-US" sz="1200" dirty="0">
                          <a:effectLst/>
                          <a:latin typeface="+mj-lt"/>
                          <a:ea typeface="MS Mincho" panose="02020609040205080304" pitchFamily="49" charset="-128"/>
                          <a:cs typeface="Times New Roman" panose="02020603050405020304" pitchFamily="18" charset="0"/>
                        </a:rPr>
                        <a:t>Particle models </a:t>
                      </a:r>
                      <a:endParaRPr lang="en-GB" sz="1200" dirty="0">
                        <a:effectLst/>
                        <a:latin typeface="+mj-lt"/>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19825715"/>
                  </a:ext>
                </a:extLst>
              </a:tr>
              <a:tr h="484556">
                <a:tc>
                  <a:txBody>
                    <a:bodyPr/>
                    <a:lstStyle/>
                    <a:p>
                      <a:pPr algn="l"/>
                      <a:r>
                        <a:rPr lang="en-US" sz="1200" dirty="0">
                          <a:effectLst/>
                          <a:latin typeface="+mj-lt"/>
                          <a:ea typeface="MS Mincho" panose="02020609040205080304" pitchFamily="49" charset="-128"/>
                          <a:cs typeface="Times New Roman" panose="02020603050405020304" pitchFamily="18" charset="0"/>
                        </a:rPr>
                        <a:t> </a:t>
                      </a:r>
                      <a:endParaRPr lang="en-GB" sz="1200" dirty="0">
                        <a:effectLst/>
                        <a:latin typeface="+mj-lt"/>
                        <a:ea typeface="MS Mincho" panose="02020609040205080304" pitchFamily="49" charset="-128"/>
                        <a:cs typeface="Times New Roman" panose="02020603050405020304" pitchFamily="18" charset="0"/>
                      </a:endParaRPr>
                    </a:p>
                    <a:p>
                      <a:pPr algn="l"/>
                      <a:r>
                        <a:rPr lang="en-US" sz="1200" dirty="0">
                          <a:effectLst/>
                          <a:latin typeface="+mj-lt"/>
                          <a:ea typeface="MS Mincho" panose="02020609040205080304" pitchFamily="49" charset="-128"/>
                          <a:cs typeface="Times New Roman" panose="02020603050405020304" pitchFamily="18" charset="0"/>
                        </a:rPr>
                        <a:t>Flow-based </a:t>
                      </a:r>
                      <a:endParaRPr lang="en-GB" sz="1200" dirty="0">
                        <a:effectLst/>
                        <a:latin typeface="+mj-lt"/>
                        <a:ea typeface="MS Mincho" panose="02020609040205080304" pitchFamily="49" charset="-128"/>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r>
                        <a:rPr lang="en-US" sz="1200" dirty="0">
                          <a:effectLst/>
                          <a:latin typeface="+mj-lt"/>
                          <a:ea typeface="MS Mincho" panose="02020609040205080304" pitchFamily="49" charset="-128"/>
                          <a:cs typeface="Times New Roman" panose="02020603050405020304" pitchFamily="18" charset="0"/>
                        </a:rPr>
                        <a:t> </a:t>
                      </a:r>
                      <a:endParaRPr lang="en-GB" sz="1200" dirty="0">
                        <a:effectLst/>
                        <a:latin typeface="+mj-lt"/>
                        <a:ea typeface="MS Mincho" panose="02020609040205080304" pitchFamily="49" charset="-128"/>
                        <a:cs typeface="Times New Roman" panose="02020603050405020304" pitchFamily="18" charset="0"/>
                      </a:endParaRPr>
                    </a:p>
                    <a:p>
                      <a:r>
                        <a:rPr lang="en-US" sz="1200" dirty="0">
                          <a:effectLst/>
                          <a:latin typeface="+mj-lt"/>
                          <a:ea typeface="MS Mincho" panose="02020609040205080304" pitchFamily="49" charset="-128"/>
                          <a:cs typeface="Times New Roman" panose="02020603050405020304" pitchFamily="18" charset="0"/>
                        </a:rPr>
                        <a:t>Gas-kinetic models </a:t>
                      </a:r>
                      <a:endParaRPr lang="en-GB" sz="1200" dirty="0">
                        <a:effectLst/>
                        <a:latin typeface="+mj-lt"/>
                        <a:ea typeface="MS Mincho" panose="02020609040205080304" pitchFamily="49" charset="-128"/>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r>
                        <a:rPr lang="en-US" sz="1200" dirty="0">
                          <a:effectLst/>
                          <a:latin typeface="+mj-lt"/>
                          <a:ea typeface="MS Mincho" panose="02020609040205080304" pitchFamily="49" charset="-128"/>
                          <a:cs typeface="Times New Roman" panose="02020603050405020304" pitchFamily="18" charset="0"/>
                        </a:rPr>
                        <a:t> </a:t>
                      </a:r>
                      <a:endParaRPr lang="en-GB" sz="1200" dirty="0">
                        <a:effectLst/>
                        <a:latin typeface="+mj-lt"/>
                        <a:ea typeface="MS Mincho" panose="02020609040205080304" pitchFamily="49" charset="-128"/>
                        <a:cs typeface="Times New Roman" panose="02020603050405020304" pitchFamily="18" charset="0"/>
                      </a:endParaRPr>
                    </a:p>
                    <a:p>
                      <a:r>
                        <a:rPr lang="en-US" sz="1200" dirty="0">
                          <a:effectLst/>
                          <a:latin typeface="+mj-lt"/>
                          <a:ea typeface="MS Mincho" panose="02020609040205080304" pitchFamily="49" charset="-128"/>
                          <a:cs typeface="Times New Roman" panose="02020603050405020304" pitchFamily="18" charset="0"/>
                        </a:rPr>
                        <a:t>Macroscopic models </a:t>
                      </a:r>
                      <a:endParaRPr lang="en-GB" sz="1200" dirty="0">
                        <a:effectLst/>
                        <a:latin typeface="+mj-lt"/>
                        <a:ea typeface="MS Mincho" panose="02020609040205080304" pitchFamily="49" charset="-128"/>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7387176"/>
                  </a:ext>
                </a:extLst>
              </a:tr>
            </a:tbl>
          </a:graphicData>
        </a:graphic>
      </p:graphicFrame>
      <p:sp>
        <p:nvSpPr>
          <p:cNvPr id="11" name="Tekstvak 10">
            <a:extLst>
              <a:ext uri="{FF2B5EF4-FFF2-40B4-BE49-F238E27FC236}">
                <a16:creationId xmlns:a16="http://schemas.microsoft.com/office/drawing/2014/main" id="{6685A30A-5A28-8296-5CD8-8F2040A5D02E}"/>
              </a:ext>
            </a:extLst>
          </p:cNvPr>
          <p:cNvSpPr txBox="1"/>
          <p:nvPr/>
        </p:nvSpPr>
        <p:spPr>
          <a:xfrm>
            <a:off x="2072292" y="4636969"/>
            <a:ext cx="2687418" cy="53860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227013" algn="l"/>
              </a:tabLst>
            </a:pPr>
            <a:r>
              <a:rPr kumimoji="0" lang="en-US" altLang="en-US" sz="900" b="0" i="0"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Table 7.1 </a:t>
            </a:r>
            <a:r>
              <a:rPr kumimoji="0" lang="en-US" altLang="en-US" sz="900" b="0" i="1"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Overview of traffic flow model classification</a:t>
            </a:r>
          </a:p>
          <a:p>
            <a:pPr marL="0" marR="0" lvl="0" indent="0" algn="l" defTabSz="914400" rtl="0" eaLnBrk="0" fontAlgn="base" latinLnBrk="0" hangingPunct="0">
              <a:lnSpc>
                <a:spcPct val="100000"/>
              </a:lnSpc>
              <a:spcBef>
                <a:spcPct val="0"/>
              </a:spcBef>
              <a:spcAft>
                <a:spcPct val="0"/>
              </a:spcAft>
              <a:buClrTx/>
              <a:buSzTx/>
              <a:buFontTx/>
              <a:buNone/>
              <a:tabLst>
                <a:tab pos="227013" algn="l"/>
              </a:tabLst>
            </a:pPr>
            <a:r>
              <a:rPr kumimoji="0" lang="en-US" altLang="en-US" sz="900" b="0" i="1"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(Taken from Chapter 7, page 181)</a:t>
            </a:r>
          </a:p>
          <a:p>
            <a:pPr marL="0" marR="0" lvl="0" indent="0" algn="l" defTabSz="914400" rtl="0" eaLnBrk="0" fontAlgn="base" latinLnBrk="0" hangingPunct="0">
              <a:lnSpc>
                <a:spcPct val="100000"/>
              </a:lnSpc>
              <a:spcBef>
                <a:spcPct val="0"/>
              </a:spcBef>
              <a:spcAft>
                <a:spcPct val="0"/>
              </a:spcAft>
              <a:buClrTx/>
              <a:buSzTx/>
              <a:buFontTx/>
              <a:buNone/>
              <a:tabLst>
                <a:tab pos="227013" algn="l"/>
              </a:tabLst>
            </a:pPr>
            <a:endParaRPr kumimoji="0" lang="en-US" altLang="en-US" sz="1100" b="0" i="1" u="none" strike="noStrike" cap="none" normalizeH="0" baseline="0" dirty="0">
              <a:ln>
                <a:noFill/>
              </a:ln>
              <a:solidFill>
                <a:schemeClr val="tx1"/>
              </a:solidFill>
              <a:effectLst/>
              <a:latin typeface="+mj-lt"/>
            </a:endParaRPr>
          </a:p>
        </p:txBody>
      </p:sp>
      <p:sp>
        <p:nvSpPr>
          <p:cNvPr id="5" name="Rechthoek 13">
            <a:extLst>
              <a:ext uri="{FF2B5EF4-FFF2-40B4-BE49-F238E27FC236}">
                <a16:creationId xmlns:a16="http://schemas.microsoft.com/office/drawing/2014/main" id="{BF48C709-4762-1CEC-0B58-E97ECFC030CD}"/>
              </a:ext>
            </a:extLst>
          </p:cNvPr>
          <p:cNvSpPr/>
          <p:nvPr/>
        </p:nvSpPr>
        <p:spPr>
          <a:xfrm>
            <a:off x="4738444" y="5680977"/>
            <a:ext cx="1749725" cy="3012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8393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AA924C-9646-6B06-502C-FCCD082EEDCF}"/>
              </a:ext>
            </a:extLst>
          </p:cNvPr>
          <p:cNvSpPr>
            <a:spLocks noGrp="1"/>
          </p:cNvSpPr>
          <p:nvPr>
            <p:ph type="title"/>
          </p:nvPr>
        </p:nvSpPr>
        <p:spPr/>
        <p:txBody>
          <a:bodyPr>
            <a:normAutofit/>
          </a:bodyPr>
          <a:lstStyle/>
          <a:p>
            <a:r>
              <a:rPr lang="en-GB" dirty="0">
                <a:solidFill>
                  <a:srgbClr val="00B0F0"/>
                </a:solidFill>
              </a:rPr>
              <a:t>Microscopic traffic flow models – example 1/3</a:t>
            </a:r>
            <a:br>
              <a:rPr lang="en-GB" dirty="0">
                <a:solidFill>
                  <a:srgbClr val="00B0F0"/>
                </a:solidFill>
              </a:rPr>
            </a:br>
            <a:r>
              <a:rPr lang="en-GB" sz="2800" dirty="0">
                <a:solidFill>
                  <a:srgbClr val="00B0F0"/>
                </a:solidFill>
              </a:rPr>
              <a:t>Car-following models </a:t>
            </a:r>
            <a:endParaRPr lang="en-GB" dirty="0">
              <a:solidFill>
                <a:srgbClr val="00B0F0"/>
              </a:solidFill>
            </a:endParaRPr>
          </a:p>
        </p:txBody>
      </p:sp>
      <p:sp>
        <p:nvSpPr>
          <p:cNvPr id="3" name="Tijdelijke aanduiding voor inhoud 2">
            <a:extLst>
              <a:ext uri="{FF2B5EF4-FFF2-40B4-BE49-F238E27FC236}">
                <a16:creationId xmlns:a16="http://schemas.microsoft.com/office/drawing/2014/main" id="{B13A980C-45C4-C950-DBDE-AFD399772EA4}"/>
              </a:ext>
            </a:extLst>
          </p:cNvPr>
          <p:cNvSpPr>
            <a:spLocks noGrp="1"/>
          </p:cNvSpPr>
          <p:nvPr>
            <p:ph idx="1"/>
          </p:nvPr>
        </p:nvSpPr>
        <p:spPr>
          <a:xfrm>
            <a:off x="838200" y="1786270"/>
            <a:ext cx="10515600" cy="4706605"/>
          </a:xfrm>
        </p:spPr>
        <p:txBody>
          <a:bodyPr>
            <a:normAutofit lnSpcReduction="10000"/>
          </a:bodyPr>
          <a:lstStyle/>
          <a:p>
            <a:pPr marL="0" indent="0">
              <a:buNone/>
            </a:pPr>
            <a:r>
              <a:rPr lang="en-GB" b="1" dirty="0">
                <a:latin typeface="+mj-lt"/>
              </a:rPr>
              <a:t>Pipes (1953): Safe-distance models </a:t>
            </a:r>
            <a:r>
              <a:rPr lang="en-GB" dirty="0">
                <a:latin typeface="+mj-lt"/>
              </a:rPr>
              <a:t>(first car-following models)</a:t>
            </a:r>
          </a:p>
          <a:p>
            <a:pPr marL="0" indent="0">
              <a:buNone/>
            </a:pPr>
            <a:r>
              <a:rPr lang="en-US" sz="2400" dirty="0">
                <a:effectLst/>
                <a:latin typeface="+mj-lt"/>
                <a:ea typeface="MS Mincho" panose="02020609040205080304" pitchFamily="49" charset="-128"/>
              </a:rPr>
              <a:t>A good rule for following vehicle </a:t>
            </a:r>
            <a:r>
              <a:rPr lang="en-US" sz="2400" i="1" dirty="0">
                <a:effectLst/>
                <a:latin typeface="+mj-lt"/>
                <a:ea typeface="MS Mincho" panose="02020609040205080304" pitchFamily="49" charset="-128"/>
              </a:rPr>
              <a:t>i</a:t>
            </a:r>
            <a:r>
              <a:rPr lang="en-US" sz="2400" dirty="0">
                <a:effectLst/>
                <a:latin typeface="+mj-lt"/>
                <a:ea typeface="MS Mincho" panose="02020609040205080304" pitchFamily="49" charset="-128"/>
              </a:rPr>
              <a:t>-1 at a safe distance </a:t>
            </a:r>
            <a:r>
              <a:rPr lang="en-US" sz="2400" i="1" dirty="0" err="1">
                <a:effectLst/>
                <a:latin typeface="+mj-lt"/>
                <a:ea typeface="MS Mincho" panose="02020609040205080304" pitchFamily="49" charset="-128"/>
              </a:rPr>
              <a:t>s</a:t>
            </a:r>
            <a:r>
              <a:rPr lang="en-US" sz="2400" i="1" baseline="-25000" dirty="0" err="1">
                <a:effectLst/>
                <a:latin typeface="+mj-lt"/>
                <a:ea typeface="MS Mincho" panose="02020609040205080304" pitchFamily="49" charset="-128"/>
              </a:rPr>
              <a:t>i</a:t>
            </a:r>
            <a:r>
              <a:rPr lang="en-US" sz="2400" dirty="0">
                <a:effectLst/>
                <a:latin typeface="+mj-lt"/>
                <a:ea typeface="MS Mincho" panose="02020609040205080304" pitchFamily="49" charset="-128"/>
              </a:rPr>
              <a:t> is to allow at least the length </a:t>
            </a:r>
            <a:r>
              <a:rPr lang="en-US" sz="2400" i="1" dirty="0">
                <a:effectLst/>
                <a:latin typeface="+mj-lt"/>
                <a:ea typeface="MS Mincho" panose="02020609040205080304" pitchFamily="49" charset="-128"/>
              </a:rPr>
              <a:t>S</a:t>
            </a:r>
            <a:r>
              <a:rPr lang="en-US" sz="2400" baseline="-25000" dirty="0">
                <a:effectLst/>
                <a:latin typeface="+mj-lt"/>
                <a:ea typeface="MS Mincho" panose="02020609040205080304" pitchFamily="49" charset="-128"/>
              </a:rPr>
              <a:t>0</a:t>
            </a:r>
            <a:r>
              <a:rPr lang="en-US" sz="2400" dirty="0">
                <a:effectLst/>
                <a:latin typeface="+mj-lt"/>
                <a:ea typeface="MS Mincho" panose="02020609040205080304" pitchFamily="49" charset="-128"/>
              </a:rPr>
              <a:t> of a car between vehicle </a:t>
            </a:r>
            <a:r>
              <a:rPr lang="en-US" sz="2400" i="1" dirty="0" err="1">
                <a:effectLst/>
                <a:latin typeface="+mj-lt"/>
                <a:ea typeface="MS Mincho" panose="02020609040205080304" pitchFamily="49" charset="-128"/>
              </a:rPr>
              <a:t>i</a:t>
            </a:r>
            <a:r>
              <a:rPr lang="en-US" sz="2400" dirty="0">
                <a:effectLst/>
                <a:latin typeface="+mj-lt"/>
                <a:ea typeface="MS Mincho" panose="02020609040205080304" pitchFamily="49" charset="-128"/>
              </a:rPr>
              <a:t> and a part which is linear with the speed </a:t>
            </a:r>
            <a:r>
              <a:rPr lang="en-US" sz="2400" i="1" dirty="0">
                <a:effectLst/>
                <a:latin typeface="+mj-lt"/>
                <a:ea typeface="MS Mincho" panose="02020609040205080304" pitchFamily="49" charset="-128"/>
              </a:rPr>
              <a:t>v</a:t>
            </a:r>
            <a:r>
              <a:rPr lang="en-US" sz="2400" i="1" baseline="-25000" dirty="0">
                <a:effectLst/>
                <a:latin typeface="+mj-lt"/>
                <a:ea typeface="MS Mincho" panose="02020609040205080304" pitchFamily="49" charset="-128"/>
              </a:rPr>
              <a:t>i</a:t>
            </a:r>
            <a:r>
              <a:rPr lang="en-US" sz="2400" dirty="0">
                <a:effectLst/>
                <a:latin typeface="+mj-lt"/>
                <a:ea typeface="MS Mincho" panose="02020609040205080304" pitchFamily="49" charset="-128"/>
              </a:rPr>
              <a:t> at which </a:t>
            </a:r>
            <a:r>
              <a:rPr lang="en-US" sz="2400" i="1" dirty="0" err="1">
                <a:effectLst/>
                <a:latin typeface="+mj-lt"/>
                <a:ea typeface="MS Mincho" panose="02020609040205080304" pitchFamily="49" charset="-128"/>
              </a:rPr>
              <a:t>i</a:t>
            </a:r>
            <a:r>
              <a:rPr lang="en-US" sz="2400" i="1" dirty="0">
                <a:effectLst/>
                <a:latin typeface="+mj-lt"/>
                <a:ea typeface="MS Mincho" panose="02020609040205080304" pitchFamily="49" charset="-128"/>
              </a:rPr>
              <a:t> </a:t>
            </a:r>
            <a:r>
              <a:rPr lang="en-US" sz="2400" dirty="0">
                <a:effectLst/>
                <a:latin typeface="+mj-lt"/>
                <a:ea typeface="MS Mincho" panose="02020609040205080304" pitchFamily="49" charset="-128"/>
              </a:rPr>
              <a:t>is travelling:</a:t>
            </a:r>
          </a:p>
          <a:p>
            <a:pPr marL="0" indent="0">
              <a:buNone/>
            </a:pPr>
            <a:endParaRPr lang="en-GB" sz="2400" dirty="0">
              <a:latin typeface="+mj-lt"/>
            </a:endParaRPr>
          </a:p>
          <a:p>
            <a:endParaRPr lang="en-GB" sz="2400" dirty="0">
              <a:latin typeface="+mj-lt"/>
            </a:endParaRPr>
          </a:p>
          <a:p>
            <a:pPr marL="0" indent="0">
              <a:buNone/>
            </a:pPr>
            <a:r>
              <a:rPr lang="en-GB" sz="2400" dirty="0">
                <a:latin typeface="+mj-lt"/>
              </a:rPr>
              <a:t>Where:</a:t>
            </a:r>
          </a:p>
          <a:p>
            <a:pPr marL="0" indent="0">
              <a:buNone/>
            </a:pPr>
            <a:r>
              <a:rPr lang="en-US" sz="2400" i="1" dirty="0">
                <a:effectLst/>
                <a:latin typeface="+mj-lt"/>
                <a:ea typeface="MS Mincho" panose="02020609040205080304" pitchFamily="49" charset="-128"/>
              </a:rPr>
              <a:t>S</a:t>
            </a:r>
            <a:r>
              <a:rPr lang="en-US" sz="2400" baseline="-25000" dirty="0">
                <a:effectLst/>
                <a:latin typeface="+mj-lt"/>
                <a:ea typeface="MS Mincho" panose="02020609040205080304" pitchFamily="49" charset="-128"/>
              </a:rPr>
              <a:t>0</a:t>
            </a:r>
            <a:r>
              <a:rPr lang="en-US" sz="2400" dirty="0">
                <a:effectLst/>
                <a:latin typeface="+mj-lt"/>
                <a:ea typeface="MS Mincho" panose="02020609040205080304" pitchFamily="49" charset="-128"/>
              </a:rPr>
              <a:t> denotes the effective length of a stopped vehicle (+ some distance in front)</a:t>
            </a:r>
          </a:p>
          <a:p>
            <a:pPr marL="0" indent="0">
              <a:buNone/>
            </a:pPr>
            <a:r>
              <a:rPr lang="en-US" sz="2400" i="1" dirty="0">
                <a:effectLst/>
                <a:latin typeface="+mj-lt"/>
                <a:ea typeface="MS Mincho" panose="02020609040205080304" pitchFamily="49" charset="-128"/>
              </a:rPr>
              <a:t>T</a:t>
            </a:r>
            <a:r>
              <a:rPr lang="en-US" sz="2400" i="1" baseline="-25000" dirty="0">
                <a:effectLst/>
                <a:latin typeface="+mj-lt"/>
                <a:ea typeface="MS Mincho" panose="02020609040205080304" pitchFamily="49" charset="-128"/>
              </a:rPr>
              <a:t>r</a:t>
            </a:r>
            <a:r>
              <a:rPr lang="en-US" sz="2400" dirty="0">
                <a:effectLst/>
                <a:latin typeface="+mj-lt"/>
                <a:ea typeface="MS Mincho" panose="02020609040205080304" pitchFamily="49" charset="-128"/>
              </a:rPr>
              <a:t> denotes a parameter (comparable to the reaction time)</a:t>
            </a:r>
            <a:endParaRPr lang="en-GB" sz="2400" dirty="0">
              <a:latin typeface="+mj-lt"/>
            </a:endParaRPr>
          </a:p>
          <a:p>
            <a:pPr marL="0" indent="0">
              <a:buNone/>
            </a:pPr>
            <a:endParaRPr lang="en-GB" sz="2400" dirty="0">
              <a:latin typeface="+mj-lt"/>
            </a:endParaRPr>
          </a:p>
          <a:p>
            <a:pPr marL="0" indent="0">
              <a:buNone/>
            </a:pPr>
            <a:r>
              <a:rPr lang="en-GB" sz="2400" dirty="0">
                <a:latin typeface="+mj-lt"/>
                <a:sym typeface="Wingdings" panose="05000000000000000000" pitchFamily="2" charset="2"/>
              </a:rPr>
              <a:t> </a:t>
            </a:r>
            <a:r>
              <a:rPr lang="en-GB" sz="2400" dirty="0">
                <a:latin typeface="+mj-lt"/>
              </a:rPr>
              <a:t>Good agreement with real-life observations</a:t>
            </a:r>
          </a:p>
        </p:txBody>
      </p:sp>
      <p:pic>
        <p:nvPicPr>
          <p:cNvPr id="4" name="Picture 59">
            <a:extLst>
              <a:ext uri="{FF2B5EF4-FFF2-40B4-BE49-F238E27FC236}">
                <a16:creationId xmlns:a16="http://schemas.microsoft.com/office/drawing/2014/main" id="{058E29BA-2CA8-34E2-7666-9A305C8275A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49414" y="3429000"/>
            <a:ext cx="3240432" cy="573307"/>
          </a:xfrm>
          <a:prstGeom prst="rect">
            <a:avLst/>
          </a:prstGeom>
          <a:noFill/>
          <a:ln>
            <a:noFill/>
          </a:ln>
        </p:spPr>
      </p:pic>
      <p:sp>
        <p:nvSpPr>
          <p:cNvPr id="6" name="Tekstvak 5">
            <a:extLst>
              <a:ext uri="{FF2B5EF4-FFF2-40B4-BE49-F238E27FC236}">
                <a16:creationId xmlns:a16="http://schemas.microsoft.com/office/drawing/2014/main" id="{971BFA18-7DDB-D9B2-A78F-C696E0C3CC04}"/>
              </a:ext>
            </a:extLst>
          </p:cNvPr>
          <p:cNvSpPr txBox="1"/>
          <p:nvPr/>
        </p:nvSpPr>
        <p:spPr>
          <a:xfrm>
            <a:off x="-1554" y="6627168"/>
            <a:ext cx="6097554" cy="230832"/>
          </a:xfrm>
          <a:prstGeom prst="rect">
            <a:avLst/>
          </a:prstGeom>
          <a:noFill/>
        </p:spPr>
        <p:txBody>
          <a:bodyPr wrap="square">
            <a:spAutoFit/>
          </a:bodyPr>
          <a:lstStyle/>
          <a:p>
            <a:r>
              <a:rPr lang="en-GB" sz="900" dirty="0"/>
              <a:t>Pipes, L. (1953), ‘Car following models and the fundamental diagram of road traffic’, Transportation Research, 1, 21–29.</a:t>
            </a:r>
          </a:p>
        </p:txBody>
      </p:sp>
      <p:sp>
        <p:nvSpPr>
          <p:cNvPr id="5" name="Tekstvak 4">
            <a:extLst>
              <a:ext uri="{FF2B5EF4-FFF2-40B4-BE49-F238E27FC236}">
                <a16:creationId xmlns:a16="http://schemas.microsoft.com/office/drawing/2014/main" id="{D9051C31-3748-5B6C-9276-C584706830F4}"/>
              </a:ext>
            </a:extLst>
          </p:cNvPr>
          <p:cNvSpPr txBox="1"/>
          <p:nvPr/>
        </p:nvSpPr>
        <p:spPr>
          <a:xfrm>
            <a:off x="9322285" y="3530987"/>
            <a:ext cx="666750" cy="369332"/>
          </a:xfrm>
          <a:prstGeom prst="rect">
            <a:avLst/>
          </a:prstGeom>
          <a:noFill/>
        </p:spPr>
        <p:txBody>
          <a:bodyPr wrap="square" rtlCol="0">
            <a:spAutoFit/>
          </a:bodyPr>
          <a:lstStyle/>
          <a:p>
            <a:r>
              <a:rPr lang="en-GB" dirty="0">
                <a:latin typeface="+mj-lt"/>
              </a:rPr>
              <a:t>(16)</a:t>
            </a:r>
          </a:p>
        </p:txBody>
      </p:sp>
    </p:spTree>
    <p:extLst>
      <p:ext uri="{BB962C8B-B14F-4D97-AF65-F5344CB8AC3E}">
        <p14:creationId xmlns:p14="http://schemas.microsoft.com/office/powerpoint/2010/main" val="1814515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AA924C-9646-6B06-502C-FCCD082EEDCF}"/>
              </a:ext>
            </a:extLst>
          </p:cNvPr>
          <p:cNvSpPr>
            <a:spLocks noGrp="1"/>
          </p:cNvSpPr>
          <p:nvPr>
            <p:ph type="title"/>
          </p:nvPr>
        </p:nvSpPr>
        <p:spPr/>
        <p:txBody>
          <a:bodyPr/>
          <a:lstStyle/>
          <a:p>
            <a:r>
              <a:rPr lang="en-GB" dirty="0">
                <a:solidFill>
                  <a:srgbClr val="00B0F0"/>
                </a:solidFill>
              </a:rPr>
              <a:t>Microscopic traffic flow models – example 2/3</a:t>
            </a:r>
            <a:br>
              <a:rPr lang="en-GB" dirty="0">
                <a:solidFill>
                  <a:srgbClr val="00B0F0"/>
                </a:solidFill>
              </a:rPr>
            </a:br>
            <a:r>
              <a:rPr lang="en-GB" sz="2800" dirty="0">
                <a:solidFill>
                  <a:srgbClr val="00B0F0"/>
                </a:solidFill>
              </a:rPr>
              <a:t>Car-following models </a:t>
            </a:r>
          </a:p>
        </p:txBody>
      </p:sp>
      <p:sp>
        <p:nvSpPr>
          <p:cNvPr id="3" name="Tijdelijke aanduiding voor inhoud 2">
            <a:extLst>
              <a:ext uri="{FF2B5EF4-FFF2-40B4-BE49-F238E27FC236}">
                <a16:creationId xmlns:a16="http://schemas.microsoft.com/office/drawing/2014/main" id="{B13A980C-45C4-C950-DBDE-AFD399772EA4}"/>
              </a:ext>
            </a:extLst>
          </p:cNvPr>
          <p:cNvSpPr>
            <a:spLocks noGrp="1"/>
          </p:cNvSpPr>
          <p:nvPr>
            <p:ph idx="1"/>
          </p:nvPr>
        </p:nvSpPr>
        <p:spPr>
          <a:xfrm>
            <a:off x="838200" y="1825303"/>
            <a:ext cx="10515600" cy="4667250"/>
          </a:xfrm>
        </p:spPr>
        <p:txBody>
          <a:bodyPr>
            <a:normAutofit fontScale="92500"/>
          </a:bodyPr>
          <a:lstStyle/>
          <a:p>
            <a:pPr marL="0" indent="0">
              <a:buNone/>
            </a:pPr>
            <a:r>
              <a:rPr lang="en-GB" sz="3100" b="1" dirty="0">
                <a:latin typeface="+mj-lt"/>
              </a:rPr>
              <a:t>Chandler et al. (1958): Stimulus-Response models</a:t>
            </a:r>
          </a:p>
          <a:p>
            <a:pPr marL="0" indent="0">
              <a:buNone/>
            </a:pPr>
            <a:r>
              <a:rPr lang="en-US" sz="2400" dirty="0">
                <a:effectLst/>
                <a:latin typeface="+mj-lt"/>
                <a:ea typeface="MS Mincho" panose="02020609040205080304" pitchFamily="49" charset="-128"/>
              </a:rPr>
              <a:t>Stimulus-response models are dynamic models that describe the acceleration of drivers as a function of changes in distance, speeds, etc., relative to the vehicle in front.</a:t>
            </a:r>
          </a:p>
          <a:p>
            <a:pPr marL="0" indent="0">
              <a:buNone/>
            </a:pPr>
            <a:endParaRPr lang="en-US" sz="1600" dirty="0">
              <a:latin typeface="+mj-lt"/>
              <a:ea typeface="MS Mincho" panose="02020609040205080304" pitchFamily="49" charset="-128"/>
            </a:endParaRPr>
          </a:p>
          <a:p>
            <a:pPr marL="0" indent="0">
              <a:buNone/>
            </a:pPr>
            <a:r>
              <a:rPr lang="en-US" sz="2400" dirty="0">
                <a:effectLst/>
                <a:latin typeface="+mj-lt"/>
                <a:ea typeface="MS Mincho" panose="02020609040205080304" pitchFamily="49" charset="-128"/>
              </a:rPr>
              <a:t>The Stimulus-Response models are based on the intuitive hypothesis that a driver’s acceleration is proportional to the relative speed </a:t>
            </a:r>
            <a:r>
              <a:rPr lang="en-US" sz="2400" i="1" dirty="0">
                <a:effectLst/>
                <a:latin typeface="+mj-lt"/>
                <a:ea typeface="MS Mincho" panose="02020609040205080304" pitchFamily="49" charset="-128"/>
              </a:rPr>
              <a:t>v</a:t>
            </a:r>
            <a:r>
              <a:rPr lang="en-US" sz="2400" i="1" baseline="-25000" dirty="0">
                <a:effectLst/>
                <a:latin typeface="+mj-lt"/>
                <a:ea typeface="MS Mincho" panose="02020609040205080304" pitchFamily="49" charset="-128"/>
              </a:rPr>
              <a:t>i–</a:t>
            </a:r>
            <a:r>
              <a:rPr lang="en-US" sz="2400" baseline="-25000" dirty="0">
                <a:effectLst/>
                <a:latin typeface="+mj-lt"/>
                <a:ea typeface="MS Mincho" panose="02020609040205080304" pitchFamily="49" charset="-128"/>
              </a:rPr>
              <a:t>1 </a:t>
            </a:r>
            <a:r>
              <a:rPr lang="en-US" sz="2400" dirty="0">
                <a:effectLst/>
                <a:latin typeface="+mj-lt"/>
                <a:ea typeface="MS Mincho" panose="02020609040205080304" pitchFamily="49" charset="-128"/>
              </a:rPr>
              <a:t>– </a:t>
            </a:r>
            <a:r>
              <a:rPr lang="en-US" sz="2400" i="1" dirty="0">
                <a:effectLst/>
                <a:latin typeface="+mj-lt"/>
                <a:ea typeface="MS Mincho" panose="02020609040205080304" pitchFamily="49" charset="-128"/>
              </a:rPr>
              <a:t>v</a:t>
            </a:r>
            <a:r>
              <a:rPr lang="en-US" sz="2400" i="1" baseline="-25000" dirty="0">
                <a:effectLst/>
                <a:latin typeface="+mj-lt"/>
                <a:ea typeface="MS Mincho" panose="02020609040205080304" pitchFamily="49" charset="-128"/>
              </a:rPr>
              <a:t>i</a:t>
            </a:r>
            <a:r>
              <a:rPr lang="en-US" sz="2400" dirty="0">
                <a:effectLst/>
                <a:latin typeface="+mj-lt"/>
                <a:ea typeface="MS Mincho" panose="02020609040205080304" pitchFamily="49" charset="-128"/>
              </a:rPr>
              <a:t>:</a:t>
            </a:r>
          </a:p>
          <a:p>
            <a:pPr marL="0" indent="0">
              <a:buNone/>
            </a:pPr>
            <a:endParaRPr lang="en-US" sz="2400" dirty="0">
              <a:latin typeface="+mj-lt"/>
              <a:ea typeface="MS Mincho" panose="02020609040205080304" pitchFamily="49" charset="-128"/>
            </a:endParaRPr>
          </a:p>
          <a:p>
            <a:pPr marL="0" indent="0">
              <a:buNone/>
            </a:pPr>
            <a:endParaRPr lang="en-US" sz="2100" dirty="0">
              <a:latin typeface="+mj-lt"/>
              <a:ea typeface="MS Mincho" panose="02020609040205080304" pitchFamily="49" charset="-128"/>
            </a:endParaRPr>
          </a:p>
          <a:p>
            <a:pPr marL="0" indent="0">
              <a:buNone/>
            </a:pPr>
            <a:r>
              <a:rPr lang="en-US" sz="2100" dirty="0">
                <a:effectLst/>
                <a:latin typeface="+mj-lt"/>
                <a:ea typeface="MS Mincho" panose="02020609040205080304" pitchFamily="49" charset="-128"/>
              </a:rPr>
              <a:t>Where: </a:t>
            </a:r>
          </a:p>
          <a:p>
            <a:pPr marL="0" indent="0">
              <a:buNone/>
            </a:pPr>
            <a:r>
              <a:rPr lang="en-US" sz="2100" i="1" dirty="0">
                <a:effectLst/>
                <a:latin typeface="+mj-lt"/>
                <a:ea typeface="MS Mincho" panose="02020609040205080304" pitchFamily="49" charset="-128"/>
              </a:rPr>
              <a:t>T</a:t>
            </a:r>
            <a:r>
              <a:rPr lang="en-US" sz="2100" i="1" baseline="-25000" dirty="0">
                <a:effectLst/>
                <a:latin typeface="+mj-lt"/>
                <a:ea typeface="MS Mincho" panose="02020609040205080304" pitchFamily="49" charset="-128"/>
              </a:rPr>
              <a:t>r</a:t>
            </a:r>
            <a:r>
              <a:rPr lang="en-US" sz="2100" dirty="0">
                <a:effectLst/>
                <a:latin typeface="+mj-lt"/>
                <a:ea typeface="MS Mincho" panose="02020609040205080304" pitchFamily="49" charset="-128"/>
              </a:rPr>
              <a:t> denotes the overall reaction time</a:t>
            </a:r>
          </a:p>
          <a:p>
            <a:pPr marL="0" indent="0">
              <a:buNone/>
            </a:pPr>
            <a:r>
              <a:rPr lang="en-US" sz="2100" i="1" dirty="0">
                <a:effectLst/>
                <a:latin typeface="+mj-lt"/>
                <a:ea typeface="MS Mincho" panose="02020609040205080304" pitchFamily="49" charset="-128"/>
              </a:rPr>
              <a:t>α</a:t>
            </a:r>
            <a:r>
              <a:rPr lang="en-US" sz="2100" dirty="0">
                <a:effectLst/>
                <a:latin typeface="+mj-lt"/>
                <a:ea typeface="MS Mincho" panose="02020609040205080304" pitchFamily="49" charset="-128"/>
              </a:rPr>
              <a:t> denotes the sensitivity</a:t>
            </a:r>
          </a:p>
          <a:p>
            <a:pPr marL="0" indent="0">
              <a:buNone/>
            </a:pPr>
            <a:r>
              <a:rPr lang="en-US" sz="2100" i="1" dirty="0">
                <a:effectLst/>
                <a:latin typeface="+mj-lt"/>
                <a:ea typeface="MS Mincho" panose="02020609040205080304" pitchFamily="49" charset="-128"/>
              </a:rPr>
              <a:t>v</a:t>
            </a:r>
            <a:r>
              <a:rPr lang="en-US" sz="2100" i="1" baseline="-25000" dirty="0">
                <a:effectLst/>
                <a:latin typeface="+mj-lt"/>
                <a:ea typeface="MS Mincho" panose="02020609040205080304" pitchFamily="49" charset="-128"/>
              </a:rPr>
              <a:t>i</a:t>
            </a:r>
            <a:r>
              <a:rPr lang="en-GB" sz="2100" dirty="0">
                <a:latin typeface="+mj-lt"/>
              </a:rPr>
              <a:t> denotes the relative speed</a:t>
            </a:r>
          </a:p>
        </p:txBody>
      </p:sp>
      <mc:AlternateContent xmlns:mc="http://schemas.openxmlformats.org/markup-compatibility/2006" xmlns:a14="http://schemas.microsoft.com/office/drawing/2010/main">
        <mc:Choice Requires="a14">
          <p:sp>
            <p:nvSpPr>
              <p:cNvPr id="6" name="Tekstvak 5">
                <a:extLst>
                  <a:ext uri="{FF2B5EF4-FFF2-40B4-BE49-F238E27FC236}">
                    <a16:creationId xmlns:a16="http://schemas.microsoft.com/office/drawing/2014/main" id="{73E22492-1FC3-6299-EBDF-A71AE566A291}"/>
                  </a:ext>
                </a:extLst>
              </p:cNvPr>
              <p:cNvSpPr txBox="1"/>
              <p:nvPr/>
            </p:nvSpPr>
            <p:spPr>
              <a:xfrm>
                <a:off x="3048699" y="4234852"/>
                <a:ext cx="6094602" cy="6182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18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𝑎</m:t>
                          </m:r>
                        </m:e>
                        <m:sub>
                          <m:r>
                            <a:rPr lang="en-US" sz="1800" i="1">
                              <a:effectLst/>
                              <a:latin typeface="Cambria Math" panose="02040503050406030204" pitchFamily="18" charset="0"/>
                              <a:ea typeface="MS Mincho" panose="02020609040205080304" pitchFamily="49" charset="-128"/>
                              <a:cs typeface="Times New Roman" panose="02020603050405020304" pitchFamily="18" charset="0"/>
                            </a:rPr>
                            <m:t>𝑖</m:t>
                          </m:r>
                        </m:sub>
                      </m:sSub>
                      <m:d>
                        <m:dPr>
                          <m:ctrlPr>
                            <a:rPr lang="en-GB" sz="1800" i="1">
                              <a:effectLst/>
                              <a:latin typeface="Cambria Math" panose="02040503050406030204" pitchFamily="18" charset="0"/>
                              <a:ea typeface="MS Mincho" panose="02020609040205080304" pitchFamily="49" charset="-128"/>
                              <a:cs typeface="Times New Roman" panose="02020603050405020304" pitchFamily="18" charset="0"/>
                            </a:rPr>
                          </m:ctrlPr>
                        </m:d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𝑡</m:t>
                          </m:r>
                        </m:e>
                      </m:d>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GB" sz="1800" i="1">
                              <a:effectLst/>
                              <a:latin typeface="Cambria Math" panose="02040503050406030204" pitchFamily="18" charset="0"/>
                              <a:ea typeface="MS Mincho" panose="02020609040205080304" pitchFamily="49" charset="-128"/>
                              <a:cs typeface="Times New Roman" panose="02020603050405020304" pitchFamily="18" charset="0"/>
                            </a:rPr>
                          </m:ctrlPr>
                        </m:fPr>
                        <m:num>
                          <m:r>
                            <a:rPr lang="en-US" sz="1800" i="1">
                              <a:effectLst/>
                              <a:latin typeface="Cambria Math" panose="02040503050406030204" pitchFamily="18" charset="0"/>
                              <a:ea typeface="MS Mincho" panose="02020609040205080304" pitchFamily="49" charset="-128"/>
                              <a:cs typeface="Times New Roman" panose="02020603050405020304" pitchFamily="18" charset="0"/>
                            </a:rPr>
                            <m:t>𝑑</m:t>
                          </m:r>
                        </m:num>
                        <m:den>
                          <m:r>
                            <a:rPr lang="en-US" sz="1800" i="1">
                              <a:effectLst/>
                              <a:latin typeface="Cambria Math" panose="02040503050406030204" pitchFamily="18" charset="0"/>
                              <a:ea typeface="MS Mincho" panose="02020609040205080304" pitchFamily="49" charset="-128"/>
                              <a:cs typeface="Times New Roman" panose="02020603050405020304" pitchFamily="18" charset="0"/>
                            </a:rPr>
                            <m:t>𝑑𝑡</m:t>
                          </m:r>
                        </m:den>
                      </m:f>
                      <m:sSub>
                        <m:sSubPr>
                          <m:ctrlPr>
                            <a:rPr lang="en-GB" sz="18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en-US" sz="1800" i="1">
                              <a:effectLst/>
                              <a:latin typeface="Cambria Math" panose="02040503050406030204" pitchFamily="18" charset="0"/>
                              <a:ea typeface="MS Mincho" panose="02020609040205080304" pitchFamily="49" charset="-128"/>
                              <a:cs typeface="Times New Roman" panose="02020603050405020304" pitchFamily="18" charset="0"/>
                            </a:rPr>
                            <m:t>𝑖</m:t>
                          </m:r>
                        </m:sub>
                      </m:sSub>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𝑡</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𝛼</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sSub>
                        <m:sSubPr>
                          <m:ctrlPr>
                            <a:rPr lang="en-GB" sz="18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en-US" sz="1800" i="1">
                              <a:effectLst/>
                              <a:latin typeface="Cambria Math" panose="02040503050406030204" pitchFamily="18" charset="0"/>
                              <a:ea typeface="MS Mincho" panose="02020609040205080304" pitchFamily="49" charset="-128"/>
                              <a:cs typeface="Times New Roman" panose="02020603050405020304" pitchFamily="18" charset="0"/>
                            </a:rPr>
                            <m:t>𝑖</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−1</m:t>
                          </m:r>
                        </m:sub>
                      </m:sSub>
                      <m:d>
                        <m:dPr>
                          <m:ctrlPr>
                            <a:rPr lang="en-GB" sz="1800" i="1">
                              <a:effectLst/>
                              <a:latin typeface="Cambria Math" panose="02040503050406030204" pitchFamily="18" charset="0"/>
                              <a:ea typeface="MS Mincho" panose="02020609040205080304" pitchFamily="49" charset="-128"/>
                              <a:cs typeface="Times New Roman" panose="02020603050405020304" pitchFamily="18" charset="0"/>
                            </a:rPr>
                          </m:ctrlPr>
                        </m:d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𝑡</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sSub>
                            <m:sSubPr>
                              <m:ctrlPr>
                                <a:rPr lang="en-GB" sz="18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𝑇</m:t>
                              </m:r>
                            </m:e>
                            <m:sub>
                              <m:r>
                                <a:rPr lang="en-US" sz="1800" i="1">
                                  <a:effectLst/>
                                  <a:latin typeface="Cambria Math" panose="02040503050406030204" pitchFamily="18" charset="0"/>
                                  <a:ea typeface="MS Mincho" panose="02020609040205080304" pitchFamily="49" charset="-128"/>
                                  <a:cs typeface="Times New Roman" panose="02020603050405020304" pitchFamily="18" charset="0"/>
                                </a:rPr>
                                <m:t>𝑟</m:t>
                              </m:r>
                            </m:sub>
                          </m:sSub>
                        </m:e>
                      </m:d>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sSub>
                        <m:sSubPr>
                          <m:ctrlPr>
                            <a:rPr lang="en-GB" sz="18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en-US" sz="1800" i="1">
                              <a:effectLst/>
                              <a:latin typeface="Cambria Math" panose="02040503050406030204" pitchFamily="18" charset="0"/>
                              <a:ea typeface="MS Mincho" panose="02020609040205080304" pitchFamily="49" charset="-128"/>
                              <a:cs typeface="Times New Roman" panose="02020603050405020304" pitchFamily="18" charset="0"/>
                            </a:rPr>
                            <m:t>𝑖</m:t>
                          </m:r>
                        </m:sub>
                      </m:sSub>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sSub>
                        <m:sSubPr>
                          <m:ctrlPr>
                            <a:rPr lang="en-GB" sz="18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𝑡</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r>
                            <a:rPr lang="en-US" sz="1800" i="1">
                              <a:effectLst/>
                              <a:latin typeface="Cambria Math" panose="02040503050406030204" pitchFamily="18" charset="0"/>
                              <a:ea typeface="MS Mincho" panose="02020609040205080304" pitchFamily="49" charset="-128"/>
                              <a:cs typeface="Times New Roman" panose="02020603050405020304" pitchFamily="18" charset="0"/>
                            </a:rPr>
                            <m:t>𝑇</m:t>
                          </m:r>
                        </m:e>
                        <m:sub>
                          <m:r>
                            <a:rPr lang="en-US" sz="1800" i="1">
                              <a:effectLst/>
                              <a:latin typeface="Cambria Math" panose="02040503050406030204" pitchFamily="18" charset="0"/>
                              <a:ea typeface="MS Mincho" panose="02020609040205080304" pitchFamily="49" charset="-128"/>
                              <a:cs typeface="Times New Roman" panose="02020603050405020304" pitchFamily="18" charset="0"/>
                            </a:rPr>
                            <m:t>𝑟</m:t>
                          </m:r>
                        </m:sub>
                      </m:sSub>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oMath>
                  </m:oMathPara>
                </a14:m>
                <a:endParaRPr lang="en-GB" sz="1800" dirty="0">
                  <a:effectLst/>
                  <a:latin typeface="Calisto MT" panose="02040603050505030304" pitchFamily="18" charset="0"/>
                  <a:ea typeface="MS Mincho" panose="02020609040205080304" pitchFamily="49" charset="-128"/>
                  <a:cs typeface="Times New Roman" panose="02020603050405020304" pitchFamily="18" charset="0"/>
                </a:endParaRPr>
              </a:p>
            </p:txBody>
          </p:sp>
        </mc:Choice>
        <mc:Fallback xmlns="">
          <p:sp>
            <p:nvSpPr>
              <p:cNvPr id="6" name="Tekstvak 5">
                <a:extLst>
                  <a:ext uri="{FF2B5EF4-FFF2-40B4-BE49-F238E27FC236}">
                    <a16:creationId xmlns:a16="http://schemas.microsoft.com/office/drawing/2014/main" id="{73E22492-1FC3-6299-EBDF-A71AE566A291}"/>
                  </a:ext>
                </a:extLst>
              </p:cNvPr>
              <p:cNvSpPr txBox="1">
                <a:spLocks noRot="1" noChangeAspect="1" noMove="1" noResize="1" noEditPoints="1" noAdjustHandles="1" noChangeArrowheads="1" noChangeShapeType="1" noTextEdit="1"/>
              </p:cNvSpPr>
              <p:nvPr/>
            </p:nvSpPr>
            <p:spPr>
              <a:xfrm>
                <a:off x="3048699" y="4234852"/>
                <a:ext cx="6094602" cy="618246"/>
              </a:xfrm>
              <a:prstGeom prst="rect">
                <a:avLst/>
              </a:prstGeom>
              <a:blipFill>
                <a:blip r:embed="rId2"/>
                <a:stretch>
                  <a:fillRect/>
                </a:stretch>
              </a:blipFill>
            </p:spPr>
            <p:txBody>
              <a:bodyPr/>
              <a:lstStyle/>
              <a:p>
                <a:r>
                  <a:rPr lang="nl-NL">
                    <a:noFill/>
                  </a:rPr>
                  <a:t> </a:t>
                </a:r>
              </a:p>
            </p:txBody>
          </p:sp>
        </mc:Fallback>
      </mc:AlternateContent>
      <p:sp>
        <p:nvSpPr>
          <p:cNvPr id="5" name="Tekstvak 4">
            <a:extLst>
              <a:ext uri="{FF2B5EF4-FFF2-40B4-BE49-F238E27FC236}">
                <a16:creationId xmlns:a16="http://schemas.microsoft.com/office/drawing/2014/main" id="{CF6ED14A-91AC-2539-39BB-3430BDA4796C}"/>
              </a:ext>
            </a:extLst>
          </p:cNvPr>
          <p:cNvSpPr txBox="1"/>
          <p:nvPr/>
        </p:nvSpPr>
        <p:spPr>
          <a:xfrm>
            <a:off x="0" y="6627168"/>
            <a:ext cx="7382846" cy="230832"/>
          </a:xfrm>
          <a:prstGeom prst="rect">
            <a:avLst/>
          </a:prstGeom>
          <a:noFill/>
        </p:spPr>
        <p:txBody>
          <a:bodyPr wrap="square">
            <a:spAutoFit/>
          </a:bodyPr>
          <a:lstStyle/>
          <a:p>
            <a:r>
              <a:rPr lang="en-GB" sz="900" dirty="0"/>
              <a:t>Chandler, R. E., R. Herman and E.W. </a:t>
            </a:r>
            <a:r>
              <a:rPr lang="en-GB" sz="900" dirty="0" err="1"/>
              <a:t>Montroll</a:t>
            </a:r>
            <a:r>
              <a:rPr lang="en-GB" sz="900" dirty="0"/>
              <a:t> (1958), ‘Traffic dynamics: studies in car following’, Operations Research, 6, 165-184.</a:t>
            </a:r>
          </a:p>
        </p:txBody>
      </p:sp>
      <p:sp>
        <p:nvSpPr>
          <p:cNvPr id="4" name="Tekstvak 4">
            <a:extLst>
              <a:ext uri="{FF2B5EF4-FFF2-40B4-BE49-F238E27FC236}">
                <a16:creationId xmlns:a16="http://schemas.microsoft.com/office/drawing/2014/main" id="{1136A8A1-BC3A-12D8-201B-22D70CEA2476}"/>
              </a:ext>
            </a:extLst>
          </p:cNvPr>
          <p:cNvSpPr txBox="1"/>
          <p:nvPr/>
        </p:nvSpPr>
        <p:spPr>
          <a:xfrm>
            <a:off x="9581800" y="4359309"/>
            <a:ext cx="666750" cy="369332"/>
          </a:xfrm>
          <a:prstGeom prst="rect">
            <a:avLst/>
          </a:prstGeom>
          <a:noFill/>
        </p:spPr>
        <p:txBody>
          <a:bodyPr wrap="square" rtlCol="0">
            <a:spAutoFit/>
          </a:bodyPr>
          <a:lstStyle/>
          <a:p>
            <a:r>
              <a:rPr lang="en-GB" dirty="0">
                <a:latin typeface="+mj-lt"/>
              </a:rPr>
              <a:t>(17)</a:t>
            </a:r>
          </a:p>
        </p:txBody>
      </p:sp>
    </p:spTree>
    <p:extLst>
      <p:ext uri="{BB962C8B-B14F-4D97-AF65-F5344CB8AC3E}">
        <p14:creationId xmlns:p14="http://schemas.microsoft.com/office/powerpoint/2010/main" val="7788890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13A980C-45C4-C950-DBDE-AFD399772EA4}"/>
              </a:ext>
            </a:extLst>
          </p:cNvPr>
          <p:cNvSpPr>
            <a:spLocks noGrp="1"/>
          </p:cNvSpPr>
          <p:nvPr>
            <p:ph idx="1"/>
          </p:nvPr>
        </p:nvSpPr>
        <p:spPr>
          <a:xfrm>
            <a:off x="838200" y="2141537"/>
            <a:ext cx="10515600" cy="4351338"/>
          </a:xfrm>
        </p:spPr>
        <p:txBody>
          <a:bodyPr>
            <a:normAutofit/>
          </a:bodyPr>
          <a:lstStyle/>
          <a:p>
            <a:pPr marL="0" indent="0">
              <a:buNone/>
            </a:pPr>
            <a:r>
              <a:rPr lang="en-GB" sz="2400" b="1" dirty="0">
                <a:latin typeface="+mj-lt"/>
              </a:rPr>
              <a:t>Michaels (1963), cf. </a:t>
            </a:r>
            <a:r>
              <a:rPr lang="en-GB" sz="2400" b="1" dirty="0" err="1">
                <a:latin typeface="+mj-lt"/>
              </a:rPr>
              <a:t>Leutzbach</a:t>
            </a:r>
            <a:r>
              <a:rPr lang="en-GB" sz="2400" b="1" dirty="0">
                <a:latin typeface="+mj-lt"/>
              </a:rPr>
              <a:t> and Wiedemann(1986): Psycho-spacing models</a:t>
            </a:r>
          </a:p>
          <a:p>
            <a:pPr marL="0" indent="0">
              <a:buNone/>
            </a:pPr>
            <a:r>
              <a:rPr lang="en-GB" sz="2000" dirty="0">
                <a:latin typeface="+mj-lt"/>
              </a:rPr>
              <a:t>In addition to finite reaction time </a:t>
            </a:r>
            <a:r>
              <a:rPr lang="en-US" sz="2000" i="1" dirty="0">
                <a:effectLst/>
                <a:latin typeface="+mj-lt"/>
                <a:ea typeface="MS Mincho" panose="02020609040205080304" pitchFamily="49" charset="-128"/>
              </a:rPr>
              <a:t>T</a:t>
            </a:r>
            <a:r>
              <a:rPr lang="en-US" sz="2000" i="1" baseline="-25000" dirty="0">
                <a:effectLst/>
                <a:latin typeface="+mj-lt"/>
                <a:ea typeface="MS Mincho" panose="02020609040205080304" pitchFamily="49" charset="-128"/>
              </a:rPr>
              <a:t>r</a:t>
            </a:r>
            <a:r>
              <a:rPr lang="en-GB" sz="2000" dirty="0">
                <a:latin typeface="+mj-lt"/>
              </a:rPr>
              <a:t> , considered in previous 2 models, these models consider that drivers are not able to:</a:t>
            </a:r>
            <a:br>
              <a:rPr lang="en-GB" sz="2000" dirty="0">
                <a:latin typeface="+mj-lt"/>
              </a:rPr>
            </a:br>
            <a:endParaRPr lang="en-GB" sz="2000" dirty="0">
              <a:latin typeface="+mj-lt"/>
            </a:endParaRPr>
          </a:p>
          <a:p>
            <a:pPr marL="457200" indent="-457200">
              <a:buFont typeface="+mj-lt"/>
              <a:buAutoNum type="arabicPeriod"/>
            </a:pPr>
            <a:r>
              <a:rPr lang="en-GB" sz="2000" dirty="0">
                <a:latin typeface="+mj-lt"/>
              </a:rPr>
              <a:t>Observe a stimulus lower than the given values (perception threshold)</a:t>
            </a:r>
          </a:p>
          <a:p>
            <a:pPr marL="457200" indent="-457200">
              <a:buFont typeface="+mj-lt"/>
              <a:buAutoNum type="arabicPeriod"/>
            </a:pPr>
            <a:r>
              <a:rPr lang="en-GB" sz="2000" dirty="0">
                <a:latin typeface="+mj-lt"/>
              </a:rPr>
              <a:t>Evaluate a situation and determine the required response precisely</a:t>
            </a:r>
          </a:p>
          <a:p>
            <a:pPr marL="457200" indent="-457200">
              <a:buFont typeface="+mj-lt"/>
              <a:buAutoNum type="arabicPeriod"/>
            </a:pPr>
            <a:r>
              <a:rPr lang="en-GB" sz="2000" dirty="0">
                <a:latin typeface="+mj-lt"/>
              </a:rPr>
              <a:t>Manipulate the gas a brake pedal precisely     </a:t>
            </a:r>
          </a:p>
          <a:p>
            <a:pPr marL="0" indent="0">
              <a:buNone/>
            </a:pPr>
            <a:r>
              <a:rPr lang="en-GB" sz="2000" dirty="0">
                <a:latin typeface="+mj-lt"/>
                <a:sym typeface="Wingdings" panose="05000000000000000000" pitchFamily="2" charset="2"/>
              </a:rPr>
              <a:t>D</a:t>
            </a:r>
            <a:r>
              <a:rPr lang="en-GB" sz="2000" dirty="0">
                <a:latin typeface="+mj-lt"/>
              </a:rPr>
              <a:t>ue to the need to distribute his attention to different tasks, a driver will generally not be permanently occupied with the car-following task</a:t>
            </a:r>
          </a:p>
        </p:txBody>
      </p:sp>
      <p:sp>
        <p:nvSpPr>
          <p:cNvPr id="5" name="Tekstvak 4">
            <a:extLst>
              <a:ext uri="{FF2B5EF4-FFF2-40B4-BE49-F238E27FC236}">
                <a16:creationId xmlns:a16="http://schemas.microsoft.com/office/drawing/2014/main" id="{B37E7DA2-D2ED-9511-2C43-A8F5C86CBD15}"/>
              </a:ext>
            </a:extLst>
          </p:cNvPr>
          <p:cNvSpPr txBox="1"/>
          <p:nvPr/>
        </p:nvSpPr>
        <p:spPr>
          <a:xfrm>
            <a:off x="0" y="6627168"/>
            <a:ext cx="9143222" cy="230832"/>
          </a:xfrm>
          <a:prstGeom prst="rect">
            <a:avLst/>
          </a:prstGeom>
          <a:noFill/>
        </p:spPr>
        <p:txBody>
          <a:bodyPr wrap="square">
            <a:spAutoFit/>
          </a:bodyPr>
          <a:lstStyle/>
          <a:p>
            <a:r>
              <a:rPr lang="en-GB" sz="900" dirty="0"/>
              <a:t>Michaels, R. (1963), ‘Perceptual factors in car following’, in Proceedings of the Second International Symposium on the Theory of Road Traffic Flow, Paris: OECD, 44-59.</a:t>
            </a:r>
          </a:p>
        </p:txBody>
      </p:sp>
      <p:sp>
        <p:nvSpPr>
          <p:cNvPr id="7" name="Titel 1">
            <a:extLst>
              <a:ext uri="{FF2B5EF4-FFF2-40B4-BE49-F238E27FC236}">
                <a16:creationId xmlns:a16="http://schemas.microsoft.com/office/drawing/2014/main" id="{640B6480-1A83-4428-B731-1FCD4AB00A8F}"/>
              </a:ext>
            </a:extLst>
          </p:cNvPr>
          <p:cNvSpPr>
            <a:spLocks noGrp="1"/>
          </p:cNvSpPr>
          <p:nvPr>
            <p:ph type="title"/>
          </p:nvPr>
        </p:nvSpPr>
        <p:spPr>
          <a:xfrm>
            <a:off x="838200" y="365125"/>
            <a:ext cx="10515600" cy="1325563"/>
          </a:xfrm>
        </p:spPr>
        <p:txBody>
          <a:bodyPr/>
          <a:lstStyle/>
          <a:p>
            <a:r>
              <a:rPr lang="en-GB" dirty="0">
                <a:solidFill>
                  <a:srgbClr val="00B0F0"/>
                </a:solidFill>
              </a:rPr>
              <a:t>Microscopic traffic flow models – example 3/3</a:t>
            </a:r>
            <a:br>
              <a:rPr lang="en-GB" dirty="0">
                <a:solidFill>
                  <a:srgbClr val="00B0F0"/>
                </a:solidFill>
              </a:rPr>
            </a:br>
            <a:r>
              <a:rPr lang="en-GB" sz="2800" dirty="0">
                <a:solidFill>
                  <a:srgbClr val="00B0F0"/>
                </a:solidFill>
              </a:rPr>
              <a:t>Car-following models </a:t>
            </a:r>
          </a:p>
        </p:txBody>
      </p:sp>
    </p:spTree>
    <p:extLst>
      <p:ext uri="{BB962C8B-B14F-4D97-AF65-F5344CB8AC3E}">
        <p14:creationId xmlns:p14="http://schemas.microsoft.com/office/powerpoint/2010/main" val="914711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0D732300-4E63-F139-6DBB-480D0831D8E4}"/>
              </a:ext>
            </a:extLst>
          </p:cNvPr>
          <p:cNvGraphicFramePr>
            <a:graphicFrameLocks noGrp="1"/>
          </p:cNvGraphicFramePr>
          <p:nvPr>
            <p:extLst>
              <p:ext uri="{D42A27DB-BD31-4B8C-83A1-F6EECF244321}">
                <p14:modId xmlns:p14="http://schemas.microsoft.com/office/powerpoint/2010/main" val="4226372271"/>
              </p:ext>
            </p:extLst>
          </p:nvPr>
        </p:nvGraphicFramePr>
        <p:xfrm>
          <a:off x="2072292" y="5039207"/>
          <a:ext cx="8047416" cy="1453668"/>
        </p:xfrm>
        <a:graphic>
          <a:graphicData uri="http://schemas.openxmlformats.org/drawingml/2006/table">
            <a:tbl>
              <a:tblPr/>
              <a:tblGrid>
                <a:gridCol w="2687712">
                  <a:extLst>
                    <a:ext uri="{9D8B030D-6E8A-4147-A177-3AD203B41FA5}">
                      <a16:colId xmlns:a16="http://schemas.microsoft.com/office/drawing/2014/main" val="2215177410"/>
                    </a:ext>
                  </a:extLst>
                </a:gridCol>
                <a:gridCol w="2679852">
                  <a:extLst>
                    <a:ext uri="{9D8B030D-6E8A-4147-A177-3AD203B41FA5}">
                      <a16:colId xmlns:a16="http://schemas.microsoft.com/office/drawing/2014/main" val="2889235350"/>
                    </a:ext>
                  </a:extLst>
                </a:gridCol>
                <a:gridCol w="2679852">
                  <a:extLst>
                    <a:ext uri="{9D8B030D-6E8A-4147-A177-3AD203B41FA5}">
                      <a16:colId xmlns:a16="http://schemas.microsoft.com/office/drawing/2014/main" val="1882443195"/>
                    </a:ext>
                  </a:extLst>
                </a:gridCol>
              </a:tblGrid>
              <a:tr h="242278">
                <a:tc rowSpan="2">
                  <a:txBody>
                    <a:bodyPr/>
                    <a:lstStyle/>
                    <a:p>
                      <a:pPr algn="l">
                        <a:tabLst>
                          <a:tab pos="226695" algn="l"/>
                        </a:tabLst>
                      </a:pPr>
                      <a:r>
                        <a:rPr lang="en-US" sz="1200" b="1" dirty="0">
                          <a:solidFill>
                            <a:srgbClr val="00B050"/>
                          </a:solidFill>
                          <a:effectLst/>
                          <a:latin typeface="+mj-lt"/>
                          <a:ea typeface="MS Mincho" panose="02020609040205080304" pitchFamily="49" charset="-128"/>
                        </a:rPr>
                        <a:t>Representation</a:t>
                      </a:r>
                      <a:endParaRPr lang="en-GB" sz="1200" b="1" dirty="0">
                        <a:solidFill>
                          <a:srgbClr val="00B050"/>
                        </a:solidFill>
                        <a:effectLst/>
                        <a:latin typeface="+mj-lt"/>
                        <a:ea typeface="MS Mincho" panose="02020609040205080304" pitchFamily="49" charset="-12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tabLst>
                          <a:tab pos="226695" algn="l"/>
                        </a:tabLst>
                      </a:pPr>
                      <a:r>
                        <a:rPr lang="en-US" sz="1200" b="1" dirty="0" err="1">
                          <a:solidFill>
                            <a:schemeClr val="accent2">
                              <a:lumMod val="75000"/>
                            </a:schemeClr>
                          </a:solidFill>
                          <a:effectLst/>
                          <a:latin typeface="+mj-lt"/>
                          <a:ea typeface="MS Mincho" panose="02020609040205080304" pitchFamily="49" charset="-128"/>
                        </a:rPr>
                        <a:t>Behavioural</a:t>
                      </a:r>
                      <a:r>
                        <a:rPr lang="en-US" sz="1200" b="1" dirty="0">
                          <a:solidFill>
                            <a:schemeClr val="accent2">
                              <a:lumMod val="75000"/>
                            </a:schemeClr>
                          </a:solidFill>
                          <a:effectLst/>
                          <a:latin typeface="+mj-lt"/>
                          <a:ea typeface="MS Mincho" panose="02020609040205080304" pitchFamily="49" charset="-128"/>
                        </a:rPr>
                        <a:t> rules</a:t>
                      </a:r>
                      <a:endParaRPr lang="en-GB" sz="1200" b="1" dirty="0">
                        <a:solidFill>
                          <a:schemeClr val="accent2">
                            <a:lumMod val="75000"/>
                          </a:schemeClr>
                        </a:solidFill>
                        <a:effectLst/>
                        <a:latin typeface="+mj-lt"/>
                        <a:ea typeface="MS Mincho" panose="02020609040205080304" pitchFamily="49" charset="-128"/>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extLst>
                  <a:ext uri="{0D108BD9-81ED-4DB2-BD59-A6C34878D82A}">
                    <a16:rowId xmlns:a16="http://schemas.microsoft.com/office/drawing/2014/main" val="2678943338"/>
                  </a:ext>
                </a:extLst>
              </a:tr>
              <a:tr h="242278">
                <a:tc vMerge="1">
                  <a:txBody>
                    <a:bodyPr/>
                    <a:lstStyle/>
                    <a:p>
                      <a:endParaRPr lang="en-GB"/>
                    </a:p>
                  </a:txBody>
                  <a:tcPr/>
                </a:tc>
                <a:tc>
                  <a:txBody>
                    <a:bodyPr/>
                    <a:lstStyle/>
                    <a:p>
                      <a:pPr algn="ctr"/>
                      <a:r>
                        <a:rPr lang="en-US" sz="1200" dirty="0">
                          <a:effectLst/>
                          <a:latin typeface="+mj-lt"/>
                          <a:ea typeface="MS Mincho" panose="02020609040205080304" pitchFamily="49" charset="-128"/>
                          <a:cs typeface="Times New Roman" panose="02020603050405020304" pitchFamily="18" charset="0"/>
                        </a:rPr>
                        <a:t>Microscopic</a:t>
                      </a:r>
                      <a:endParaRPr lang="en-GB" sz="1200" dirty="0">
                        <a:effectLst/>
                        <a:latin typeface="+mj-lt"/>
                        <a:ea typeface="MS Mincho" panose="02020609040205080304" pitchFamily="49" charset="-128"/>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200">
                          <a:effectLst/>
                          <a:latin typeface="+mj-lt"/>
                          <a:ea typeface="MS Mincho" panose="02020609040205080304" pitchFamily="49" charset="-128"/>
                          <a:cs typeface="Times New Roman" panose="02020603050405020304" pitchFamily="18" charset="0"/>
                        </a:rPr>
                        <a:t>Macroscopic</a:t>
                      </a:r>
                      <a:endParaRPr lang="en-GB" sz="1200">
                        <a:effectLst/>
                        <a:latin typeface="+mj-lt"/>
                        <a:ea typeface="MS Mincho" panose="02020609040205080304" pitchFamily="49" charset="-128"/>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006343"/>
                  </a:ext>
                </a:extLst>
              </a:tr>
              <a:tr h="484556">
                <a:tc>
                  <a:txBody>
                    <a:bodyPr/>
                    <a:lstStyle/>
                    <a:p>
                      <a:pPr algn="l"/>
                      <a:r>
                        <a:rPr lang="en-US" sz="1200" dirty="0">
                          <a:effectLst/>
                          <a:latin typeface="+mj-lt"/>
                          <a:ea typeface="MS Mincho" panose="02020609040205080304" pitchFamily="49" charset="-128"/>
                          <a:cs typeface="Times New Roman" panose="02020603050405020304" pitchFamily="18" charset="0"/>
                        </a:rPr>
                        <a:t> </a:t>
                      </a:r>
                      <a:endParaRPr lang="en-GB" sz="1200" dirty="0">
                        <a:effectLst/>
                        <a:latin typeface="+mj-lt"/>
                        <a:ea typeface="MS Mincho" panose="02020609040205080304" pitchFamily="49" charset="-128"/>
                        <a:cs typeface="Times New Roman" panose="02020603050405020304" pitchFamily="18" charset="0"/>
                      </a:endParaRPr>
                    </a:p>
                    <a:p>
                      <a:pPr algn="l"/>
                      <a:r>
                        <a:rPr lang="en-US" sz="1200" dirty="0">
                          <a:effectLst/>
                          <a:latin typeface="+mj-lt"/>
                          <a:ea typeface="MS Mincho" panose="02020609040205080304" pitchFamily="49" charset="-128"/>
                          <a:cs typeface="Times New Roman" panose="02020603050405020304" pitchFamily="18" charset="0"/>
                        </a:rPr>
                        <a:t>Vehicle-based</a:t>
                      </a:r>
                      <a:endParaRPr lang="en-GB" sz="1200" dirty="0">
                        <a:effectLst/>
                        <a:latin typeface="+mj-lt"/>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r>
                        <a:rPr lang="en-US" sz="1200">
                          <a:effectLst/>
                          <a:latin typeface="+mj-lt"/>
                          <a:ea typeface="MS Mincho" panose="02020609040205080304" pitchFamily="49" charset="-128"/>
                          <a:cs typeface="Times New Roman" panose="02020603050405020304" pitchFamily="18" charset="0"/>
                        </a:rPr>
                        <a:t> </a:t>
                      </a:r>
                      <a:endParaRPr lang="en-GB" sz="1200">
                        <a:effectLst/>
                        <a:latin typeface="+mj-lt"/>
                        <a:ea typeface="MS Mincho" panose="02020609040205080304" pitchFamily="49" charset="-128"/>
                        <a:cs typeface="Times New Roman" panose="02020603050405020304" pitchFamily="18" charset="0"/>
                      </a:endParaRPr>
                    </a:p>
                    <a:p>
                      <a:r>
                        <a:rPr lang="en-US" sz="1200">
                          <a:effectLst/>
                          <a:latin typeface="+mj-lt"/>
                          <a:ea typeface="MS Mincho" panose="02020609040205080304" pitchFamily="49" charset="-128"/>
                          <a:cs typeface="Times New Roman" panose="02020603050405020304" pitchFamily="18" charset="0"/>
                        </a:rPr>
                        <a:t>Microscopic flow models </a:t>
                      </a:r>
                      <a:endParaRPr lang="en-GB" sz="1200">
                        <a:effectLst/>
                        <a:latin typeface="+mj-lt"/>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r>
                        <a:rPr lang="en-US" sz="1200" dirty="0">
                          <a:effectLst/>
                          <a:latin typeface="+mj-lt"/>
                          <a:ea typeface="MS Mincho" panose="02020609040205080304" pitchFamily="49" charset="-128"/>
                          <a:cs typeface="Times New Roman" panose="02020603050405020304" pitchFamily="18" charset="0"/>
                        </a:rPr>
                        <a:t> </a:t>
                      </a:r>
                      <a:endParaRPr lang="en-GB" sz="1200" dirty="0">
                        <a:effectLst/>
                        <a:latin typeface="+mj-lt"/>
                        <a:ea typeface="MS Mincho" panose="02020609040205080304" pitchFamily="49" charset="-128"/>
                        <a:cs typeface="Times New Roman" panose="02020603050405020304" pitchFamily="18" charset="0"/>
                      </a:endParaRPr>
                    </a:p>
                    <a:p>
                      <a:r>
                        <a:rPr lang="en-US" sz="1200" dirty="0">
                          <a:effectLst/>
                          <a:latin typeface="+mj-lt"/>
                          <a:ea typeface="MS Mincho" panose="02020609040205080304" pitchFamily="49" charset="-128"/>
                          <a:cs typeface="Times New Roman" panose="02020603050405020304" pitchFamily="18" charset="0"/>
                        </a:rPr>
                        <a:t>Particle models </a:t>
                      </a:r>
                      <a:endParaRPr lang="en-GB" sz="1200" dirty="0">
                        <a:effectLst/>
                        <a:latin typeface="+mj-lt"/>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19825715"/>
                  </a:ext>
                </a:extLst>
              </a:tr>
              <a:tr h="484556">
                <a:tc>
                  <a:txBody>
                    <a:bodyPr/>
                    <a:lstStyle/>
                    <a:p>
                      <a:pPr algn="l"/>
                      <a:r>
                        <a:rPr lang="en-US" sz="1200" dirty="0">
                          <a:effectLst/>
                          <a:latin typeface="+mj-lt"/>
                          <a:ea typeface="MS Mincho" panose="02020609040205080304" pitchFamily="49" charset="-128"/>
                          <a:cs typeface="Times New Roman" panose="02020603050405020304" pitchFamily="18" charset="0"/>
                        </a:rPr>
                        <a:t> </a:t>
                      </a:r>
                      <a:endParaRPr lang="en-GB" sz="1200" dirty="0">
                        <a:effectLst/>
                        <a:latin typeface="+mj-lt"/>
                        <a:ea typeface="MS Mincho" panose="02020609040205080304" pitchFamily="49" charset="-128"/>
                        <a:cs typeface="Times New Roman" panose="02020603050405020304" pitchFamily="18" charset="0"/>
                      </a:endParaRPr>
                    </a:p>
                    <a:p>
                      <a:pPr algn="l"/>
                      <a:r>
                        <a:rPr lang="en-US" sz="1200" dirty="0">
                          <a:effectLst/>
                          <a:latin typeface="+mj-lt"/>
                          <a:ea typeface="MS Mincho" panose="02020609040205080304" pitchFamily="49" charset="-128"/>
                          <a:cs typeface="Times New Roman" panose="02020603050405020304" pitchFamily="18" charset="0"/>
                        </a:rPr>
                        <a:t>Flow-based </a:t>
                      </a:r>
                      <a:endParaRPr lang="en-GB" sz="1200" dirty="0">
                        <a:effectLst/>
                        <a:latin typeface="+mj-lt"/>
                        <a:ea typeface="MS Mincho" panose="02020609040205080304" pitchFamily="49" charset="-128"/>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r>
                        <a:rPr lang="en-US" sz="1200" dirty="0">
                          <a:effectLst/>
                          <a:latin typeface="+mj-lt"/>
                          <a:ea typeface="MS Mincho" panose="02020609040205080304" pitchFamily="49" charset="-128"/>
                          <a:cs typeface="Times New Roman" panose="02020603050405020304" pitchFamily="18" charset="0"/>
                        </a:rPr>
                        <a:t> </a:t>
                      </a:r>
                      <a:endParaRPr lang="en-GB" sz="1200" dirty="0">
                        <a:effectLst/>
                        <a:latin typeface="+mj-lt"/>
                        <a:ea typeface="MS Mincho" panose="02020609040205080304" pitchFamily="49" charset="-128"/>
                        <a:cs typeface="Times New Roman" panose="02020603050405020304" pitchFamily="18" charset="0"/>
                      </a:endParaRPr>
                    </a:p>
                    <a:p>
                      <a:r>
                        <a:rPr lang="en-US" sz="1200" dirty="0">
                          <a:effectLst/>
                          <a:latin typeface="+mj-lt"/>
                          <a:ea typeface="MS Mincho" panose="02020609040205080304" pitchFamily="49" charset="-128"/>
                          <a:cs typeface="Times New Roman" panose="02020603050405020304" pitchFamily="18" charset="0"/>
                        </a:rPr>
                        <a:t>Gas-kinetic models </a:t>
                      </a:r>
                      <a:endParaRPr lang="en-GB" sz="1200" dirty="0">
                        <a:effectLst/>
                        <a:latin typeface="+mj-lt"/>
                        <a:ea typeface="MS Mincho" panose="02020609040205080304" pitchFamily="49" charset="-128"/>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r>
                        <a:rPr lang="en-US" sz="1200" dirty="0">
                          <a:effectLst/>
                          <a:latin typeface="+mj-lt"/>
                          <a:ea typeface="MS Mincho" panose="02020609040205080304" pitchFamily="49" charset="-128"/>
                          <a:cs typeface="Times New Roman" panose="02020603050405020304" pitchFamily="18" charset="0"/>
                        </a:rPr>
                        <a:t> </a:t>
                      </a:r>
                      <a:endParaRPr lang="en-GB" sz="1200" dirty="0">
                        <a:effectLst/>
                        <a:latin typeface="+mj-lt"/>
                        <a:ea typeface="MS Mincho" panose="02020609040205080304" pitchFamily="49" charset="-128"/>
                        <a:cs typeface="Times New Roman" panose="02020603050405020304" pitchFamily="18" charset="0"/>
                      </a:endParaRPr>
                    </a:p>
                    <a:p>
                      <a:r>
                        <a:rPr lang="en-US" sz="1200" dirty="0">
                          <a:effectLst/>
                          <a:latin typeface="+mj-lt"/>
                          <a:ea typeface="MS Mincho" panose="02020609040205080304" pitchFamily="49" charset="-128"/>
                          <a:cs typeface="Times New Roman" panose="02020603050405020304" pitchFamily="18" charset="0"/>
                        </a:rPr>
                        <a:t>Macroscopic models </a:t>
                      </a:r>
                      <a:endParaRPr lang="en-GB" sz="1200" dirty="0">
                        <a:effectLst/>
                        <a:latin typeface="+mj-lt"/>
                        <a:ea typeface="MS Mincho" panose="02020609040205080304" pitchFamily="49" charset="-128"/>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7387176"/>
                  </a:ext>
                </a:extLst>
              </a:tr>
            </a:tbl>
          </a:graphicData>
        </a:graphic>
      </p:graphicFrame>
      <p:sp>
        <p:nvSpPr>
          <p:cNvPr id="5" name="Tekstvak 4">
            <a:extLst>
              <a:ext uri="{FF2B5EF4-FFF2-40B4-BE49-F238E27FC236}">
                <a16:creationId xmlns:a16="http://schemas.microsoft.com/office/drawing/2014/main" id="{0B7CE193-D1B4-C879-4FDB-AEA03FC4717F}"/>
              </a:ext>
            </a:extLst>
          </p:cNvPr>
          <p:cNvSpPr txBox="1"/>
          <p:nvPr/>
        </p:nvSpPr>
        <p:spPr>
          <a:xfrm>
            <a:off x="2072292" y="4636969"/>
            <a:ext cx="2687418" cy="53860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227013" algn="l"/>
              </a:tabLst>
            </a:pPr>
            <a:r>
              <a:rPr kumimoji="0" lang="en-US" altLang="en-US" sz="900" b="0" i="0"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Table 7.1 </a:t>
            </a:r>
            <a:r>
              <a:rPr kumimoji="0" lang="en-US" altLang="en-US" sz="900" b="0" i="1"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Overview of traffic flow model classification</a:t>
            </a:r>
          </a:p>
          <a:p>
            <a:pPr marL="0" marR="0" lvl="0" indent="0" algn="l" defTabSz="914400" rtl="0" eaLnBrk="0" fontAlgn="base" latinLnBrk="0" hangingPunct="0">
              <a:lnSpc>
                <a:spcPct val="100000"/>
              </a:lnSpc>
              <a:spcBef>
                <a:spcPct val="0"/>
              </a:spcBef>
              <a:spcAft>
                <a:spcPct val="0"/>
              </a:spcAft>
              <a:buClrTx/>
              <a:buSzTx/>
              <a:buFontTx/>
              <a:buNone/>
              <a:tabLst>
                <a:tab pos="227013" algn="l"/>
              </a:tabLst>
            </a:pPr>
            <a:r>
              <a:rPr kumimoji="0" lang="en-US" altLang="en-US" sz="900" b="0" i="1"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(Taken from Chapter 7, page 181)</a:t>
            </a:r>
          </a:p>
          <a:p>
            <a:pPr marL="0" marR="0" lvl="0" indent="0" algn="l" defTabSz="914400" rtl="0" eaLnBrk="0" fontAlgn="base" latinLnBrk="0" hangingPunct="0">
              <a:lnSpc>
                <a:spcPct val="100000"/>
              </a:lnSpc>
              <a:spcBef>
                <a:spcPct val="0"/>
              </a:spcBef>
              <a:spcAft>
                <a:spcPct val="0"/>
              </a:spcAft>
              <a:buClrTx/>
              <a:buSzTx/>
              <a:buFontTx/>
              <a:buNone/>
              <a:tabLst>
                <a:tab pos="227013" algn="l"/>
              </a:tabLst>
            </a:pPr>
            <a:endParaRPr kumimoji="0" lang="en-US" altLang="en-US" sz="1100" b="0" i="1" u="none" strike="noStrike" cap="none" normalizeH="0" baseline="0" dirty="0">
              <a:ln>
                <a:noFill/>
              </a:ln>
              <a:solidFill>
                <a:schemeClr val="tx1"/>
              </a:solidFill>
              <a:effectLst/>
              <a:latin typeface="+mj-lt"/>
            </a:endParaRPr>
          </a:p>
        </p:txBody>
      </p:sp>
      <p:sp>
        <p:nvSpPr>
          <p:cNvPr id="2" name="Titel 1">
            <a:extLst>
              <a:ext uri="{FF2B5EF4-FFF2-40B4-BE49-F238E27FC236}">
                <a16:creationId xmlns:a16="http://schemas.microsoft.com/office/drawing/2014/main" id="{85FFA79B-9350-CBD5-CA79-786509D1E153}"/>
              </a:ext>
            </a:extLst>
          </p:cNvPr>
          <p:cNvSpPr>
            <a:spLocks noGrp="1"/>
          </p:cNvSpPr>
          <p:nvPr>
            <p:ph type="title"/>
          </p:nvPr>
        </p:nvSpPr>
        <p:spPr/>
        <p:txBody>
          <a:bodyPr/>
          <a:lstStyle/>
          <a:p>
            <a:r>
              <a:rPr lang="en-GB" dirty="0">
                <a:solidFill>
                  <a:srgbClr val="00B0F0"/>
                </a:solidFill>
              </a:rPr>
              <a:t>Macroscopic traffic flow models</a:t>
            </a:r>
          </a:p>
        </p:txBody>
      </p:sp>
      <p:sp>
        <p:nvSpPr>
          <p:cNvPr id="3" name="Tijdelijke aanduiding voor inhoud 2">
            <a:extLst>
              <a:ext uri="{FF2B5EF4-FFF2-40B4-BE49-F238E27FC236}">
                <a16:creationId xmlns:a16="http://schemas.microsoft.com/office/drawing/2014/main" id="{7D85A8A5-D542-51B1-142A-10C4D9CF7F79}"/>
              </a:ext>
            </a:extLst>
          </p:cNvPr>
          <p:cNvSpPr>
            <a:spLocks noGrp="1"/>
          </p:cNvSpPr>
          <p:nvPr>
            <p:ph idx="1"/>
          </p:nvPr>
        </p:nvSpPr>
        <p:spPr/>
        <p:txBody>
          <a:bodyPr>
            <a:normAutofit/>
          </a:bodyPr>
          <a:lstStyle/>
          <a:p>
            <a:pPr marL="0" indent="0">
              <a:buNone/>
            </a:pPr>
            <a:r>
              <a:rPr lang="en-GB" sz="2400" dirty="0">
                <a:latin typeface="+mj-lt"/>
              </a:rPr>
              <a:t>Now, some examples of macroscopic traffic flow models will be discussed:</a:t>
            </a:r>
          </a:p>
          <a:p>
            <a:r>
              <a:rPr lang="en-GB" sz="2400" dirty="0">
                <a:latin typeface="+mj-lt"/>
              </a:rPr>
              <a:t>Deterministic and stochastic queuing theory</a:t>
            </a:r>
          </a:p>
          <a:p>
            <a:r>
              <a:rPr lang="en-GB" sz="2400" dirty="0">
                <a:latin typeface="+mj-lt"/>
              </a:rPr>
              <a:t>Shockwave theory</a:t>
            </a:r>
          </a:p>
          <a:p>
            <a:r>
              <a:rPr lang="en-GB" sz="2400" dirty="0">
                <a:latin typeface="+mj-lt"/>
              </a:rPr>
              <a:t>Continuum traffic flow models</a:t>
            </a:r>
            <a:endParaRPr lang="en-GB" dirty="0">
              <a:latin typeface="+mj-lt"/>
            </a:endParaRPr>
          </a:p>
        </p:txBody>
      </p:sp>
      <p:sp>
        <p:nvSpPr>
          <p:cNvPr id="14" name="Rechthoek 13">
            <a:extLst>
              <a:ext uri="{FF2B5EF4-FFF2-40B4-BE49-F238E27FC236}">
                <a16:creationId xmlns:a16="http://schemas.microsoft.com/office/drawing/2014/main" id="{747A60C1-06DE-E053-CBBC-038A542DF619}"/>
              </a:ext>
            </a:extLst>
          </p:cNvPr>
          <p:cNvSpPr/>
          <p:nvPr/>
        </p:nvSpPr>
        <p:spPr>
          <a:xfrm>
            <a:off x="7234085" y="6136897"/>
            <a:ext cx="1749725" cy="3012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3671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23EA72A7-B3B8-F321-9782-0F1403337745}"/>
                  </a:ext>
                </a:extLst>
              </p:cNvPr>
              <p:cNvSpPr>
                <a:spLocks noGrp="1"/>
              </p:cNvSpPr>
              <p:nvPr>
                <p:ph idx="1"/>
              </p:nvPr>
            </p:nvSpPr>
            <p:spPr>
              <a:xfrm>
                <a:off x="838200" y="1506447"/>
                <a:ext cx="5133392" cy="5213531"/>
              </a:xfrm>
            </p:spPr>
            <p:txBody>
              <a:bodyPr>
                <a:normAutofit fontScale="32500" lnSpcReduction="20000"/>
              </a:bodyPr>
              <a:lstStyle/>
              <a:p>
                <a:pPr marL="0" indent="0">
                  <a:buNone/>
                </a:pPr>
                <a:r>
                  <a:rPr lang="en-GB" sz="5500" dirty="0">
                    <a:latin typeface="+mj-lt"/>
                  </a:rPr>
                  <a:t>In </a:t>
                </a:r>
                <a:r>
                  <a:rPr lang="en-GB" sz="5500" i="1" dirty="0">
                    <a:latin typeface="+mj-lt"/>
                  </a:rPr>
                  <a:t>queuing theory</a:t>
                </a:r>
                <a:r>
                  <a:rPr lang="en-GB" sz="5500" dirty="0">
                    <a:latin typeface="+mj-lt"/>
                  </a:rPr>
                  <a:t>, the number of vehicles in a queue (</a:t>
                </a:r>
                <a14:m>
                  <m:oMath xmlns:m="http://schemas.openxmlformats.org/officeDocument/2006/math">
                    <m:r>
                      <a:rPr lang="en-GB" sz="5500" i="1" dirty="0" smtClean="0">
                        <a:latin typeface="Cambria Math" panose="02040503050406030204" pitchFamily="18" charset="0"/>
                      </a:rPr>
                      <m:t>𝑛</m:t>
                    </m:r>
                  </m:oMath>
                </a14:m>
                <a:r>
                  <a:rPr lang="en-GB" sz="5500" dirty="0">
                    <a:latin typeface="+mj-lt"/>
                  </a:rPr>
                  <a:t>) is tracked</a:t>
                </a:r>
              </a:p>
              <a:p>
                <a:pPr marL="0" indent="0">
                  <a:buNone/>
                </a:pPr>
                <a:r>
                  <a:rPr lang="en-GB" sz="5500" dirty="0">
                    <a:latin typeface="+mj-lt"/>
                  </a:rPr>
                  <a:t>A queue starts whenever the flow to a bottleneck is larger than the bottleneck capacity</a:t>
                </a:r>
              </a:p>
              <a:p>
                <a:pPr marL="0" indent="0">
                  <a:buNone/>
                </a:pPr>
                <a:r>
                  <a:rPr lang="en-GB" sz="5500" dirty="0">
                    <a:latin typeface="+mj-lt"/>
                  </a:rPr>
                  <a:t>The outflow of the queue is </a:t>
                </a:r>
                <a14:m>
                  <m:oMath xmlns:m="http://schemas.openxmlformats.org/officeDocument/2006/math">
                    <m:r>
                      <a:rPr lang="en-GB" sz="5500" b="0" i="1" smtClean="0">
                        <a:latin typeface="Cambria Math" panose="02040503050406030204" pitchFamily="18" charset="0"/>
                      </a:rPr>
                      <m:t>𝐶</m:t>
                    </m:r>
                    <m:r>
                      <a:rPr lang="en-GB" sz="5500" b="0" i="1" smtClean="0">
                        <a:latin typeface="Cambria Math" panose="02040503050406030204" pitchFamily="18" charset="0"/>
                      </a:rPr>
                      <m:t>(</m:t>
                    </m:r>
                    <m:r>
                      <a:rPr lang="en-GB" sz="5500" b="0" i="1" smtClean="0">
                        <a:latin typeface="Cambria Math" panose="02040503050406030204" pitchFamily="18" charset="0"/>
                      </a:rPr>
                      <m:t>𝑡</m:t>
                    </m:r>
                    <m:r>
                      <a:rPr lang="en-GB" sz="5500" b="0" i="1" smtClean="0">
                        <a:latin typeface="Cambria Math" panose="02040503050406030204" pitchFamily="18" charset="0"/>
                      </a:rPr>
                      <m:t>)</m:t>
                    </m:r>
                  </m:oMath>
                </a14:m>
                <a:r>
                  <a:rPr lang="en-GB" sz="5500" dirty="0">
                    <a:latin typeface="+mj-lt"/>
                  </a:rPr>
                  <a:t>; </a:t>
                </a:r>
                <a:br>
                  <a:rPr lang="en-GB" sz="5500" dirty="0">
                    <a:latin typeface="+mj-lt"/>
                  </a:rPr>
                </a:br>
                <a:r>
                  <a:rPr lang="en-GB" sz="5500" dirty="0">
                    <a:latin typeface="+mj-lt"/>
                  </a:rPr>
                  <a:t>the inflow is the flow towards the bottleneck </a:t>
                </a:r>
                <a14:m>
                  <m:oMath xmlns:m="http://schemas.openxmlformats.org/officeDocument/2006/math">
                    <m:r>
                      <a:rPr lang="en-GB" sz="5500" b="0" i="1" smtClean="0">
                        <a:latin typeface="Cambria Math" panose="02040503050406030204" pitchFamily="18" charset="0"/>
                      </a:rPr>
                      <m:t>𝑞</m:t>
                    </m:r>
                    <m:r>
                      <a:rPr lang="en-GB" sz="5500" b="0" i="1" smtClean="0">
                        <a:latin typeface="Cambria Math" panose="02040503050406030204" pitchFamily="18" charset="0"/>
                      </a:rPr>
                      <m:t>(</m:t>
                    </m:r>
                    <m:r>
                      <a:rPr lang="en-GB" sz="5500" b="0" i="1" smtClean="0">
                        <a:latin typeface="Cambria Math" panose="02040503050406030204" pitchFamily="18" charset="0"/>
                      </a:rPr>
                      <m:t>𝑡</m:t>
                    </m:r>
                    <m:r>
                      <a:rPr lang="en-GB" sz="5500" b="0" i="1" smtClean="0">
                        <a:latin typeface="Cambria Math" panose="02040503050406030204" pitchFamily="18" charset="0"/>
                      </a:rPr>
                      <m:t>)</m:t>
                    </m:r>
                  </m:oMath>
                </a14:m>
                <a:r>
                  <a:rPr lang="en-GB" sz="5500" dirty="0">
                    <a:latin typeface="+mj-lt"/>
                  </a:rPr>
                  <a:t>.</a:t>
                </a:r>
                <a:br>
                  <a:rPr lang="en-GB" sz="5500" dirty="0">
                    <a:latin typeface="+mj-lt"/>
                  </a:rPr>
                </a:br>
                <a:r>
                  <a:rPr lang="en-GB" sz="5500" dirty="0">
                    <a:latin typeface="+mj-lt"/>
                  </a:rPr>
                  <a:t>Both inflow and outflow depend on time </a:t>
                </a:r>
                <a14:m>
                  <m:oMath xmlns:m="http://schemas.openxmlformats.org/officeDocument/2006/math">
                    <m:r>
                      <a:rPr lang="en-GB" sz="5500" b="0" i="1" smtClean="0">
                        <a:latin typeface="Cambria Math" panose="02040503050406030204" pitchFamily="18" charset="0"/>
                      </a:rPr>
                      <m:t>𝑡</m:t>
                    </m:r>
                  </m:oMath>
                </a14:m>
                <a:r>
                  <a:rPr lang="en-GB" sz="5500" dirty="0">
                    <a:latin typeface="+mj-lt"/>
                  </a:rPr>
                  <a:t>.</a:t>
                </a:r>
              </a:p>
              <a:p>
                <a:pPr marL="0" indent="0">
                  <a:buNone/>
                </a:pPr>
                <a:endParaRPr lang="en-GB" sz="5500" dirty="0">
                  <a:latin typeface="+mj-lt"/>
                </a:endParaRPr>
              </a:p>
              <a:p>
                <a:pPr marL="0" indent="0" algn="ctr">
                  <a:buNone/>
                </a:pPr>
                <a14:m>
                  <m:oMath xmlns:m="http://schemas.openxmlformats.org/officeDocument/2006/math">
                    <m:r>
                      <a:rPr lang="en-US" sz="5500" i="1" smtClean="0">
                        <a:effectLst/>
                        <a:latin typeface="Cambria Math" panose="02040503050406030204" pitchFamily="18" charset="0"/>
                        <a:ea typeface="MS Mincho" panose="02020609040205080304" pitchFamily="49" charset="-128"/>
                        <a:cs typeface="Times New Roman" panose="02020603050405020304" pitchFamily="18" charset="0"/>
                      </a:rPr>
                      <m:t>𝑑𝑛</m:t>
                    </m:r>
                    <m:r>
                      <a:rPr lang="en-US" sz="5500" i="1" smtClean="0">
                        <a:effectLst/>
                        <a:latin typeface="Cambria Math" panose="02040503050406030204" pitchFamily="18" charset="0"/>
                        <a:ea typeface="MS Mincho" panose="02020609040205080304" pitchFamily="49" charset="-128"/>
                        <a:cs typeface="Times New Roman" panose="02020603050405020304" pitchFamily="18" charset="0"/>
                      </a:rPr>
                      <m:t>=</m:t>
                    </m:r>
                    <m:r>
                      <a:rPr lang="en-US" sz="5500" i="1" smtClean="0">
                        <a:effectLst/>
                        <a:latin typeface="Cambria Math" panose="02040503050406030204" pitchFamily="18" charset="0"/>
                        <a:ea typeface="MS Mincho" panose="02020609040205080304" pitchFamily="49" charset="-128"/>
                        <a:cs typeface="Times New Roman" panose="02020603050405020304" pitchFamily="18" charset="0"/>
                      </a:rPr>
                      <m:t>𝑞</m:t>
                    </m:r>
                    <m:d>
                      <m:dPr>
                        <m:ctrlPr>
                          <a:rPr lang="en-GB" sz="5500" i="1">
                            <a:effectLst/>
                            <a:latin typeface="Cambria Math" panose="02040503050406030204" pitchFamily="18" charset="0"/>
                            <a:ea typeface="MS Mincho" panose="02020609040205080304" pitchFamily="49" charset="-128"/>
                            <a:cs typeface="Times New Roman" panose="02020603050405020304" pitchFamily="18" charset="0"/>
                          </a:rPr>
                        </m:ctrlPr>
                      </m:dPr>
                      <m:e>
                        <m:r>
                          <a:rPr lang="en-US" sz="5500" i="1">
                            <a:effectLst/>
                            <a:latin typeface="Cambria Math" panose="02040503050406030204" pitchFamily="18" charset="0"/>
                            <a:ea typeface="MS Mincho" panose="02020609040205080304" pitchFamily="49" charset="-128"/>
                            <a:cs typeface="Times New Roman" panose="02020603050405020304" pitchFamily="18" charset="0"/>
                          </a:rPr>
                          <m:t>𝑡</m:t>
                        </m:r>
                      </m:e>
                    </m:d>
                    <m:r>
                      <a:rPr lang="en-US" sz="5500" i="1">
                        <a:effectLst/>
                        <a:latin typeface="Cambria Math" panose="02040503050406030204" pitchFamily="18" charset="0"/>
                        <a:ea typeface="MS Mincho" panose="02020609040205080304" pitchFamily="49" charset="-128"/>
                        <a:cs typeface="Times New Roman" panose="02020603050405020304" pitchFamily="18" charset="0"/>
                      </a:rPr>
                      <m:t>𝑑𝑡</m:t>
                    </m:r>
                    <m:r>
                      <a:rPr lang="en-US" sz="5500" i="1">
                        <a:effectLst/>
                        <a:latin typeface="Cambria Math" panose="02040503050406030204" pitchFamily="18" charset="0"/>
                        <a:ea typeface="MS Mincho" panose="02020609040205080304" pitchFamily="49" charset="-128"/>
                        <a:cs typeface="Times New Roman" panose="02020603050405020304" pitchFamily="18" charset="0"/>
                      </a:rPr>
                      <m:t>−</m:t>
                    </m:r>
                    <m:r>
                      <a:rPr lang="en-US" sz="5500" i="1">
                        <a:effectLst/>
                        <a:latin typeface="Cambria Math" panose="02040503050406030204" pitchFamily="18" charset="0"/>
                        <a:ea typeface="MS Mincho" panose="02020609040205080304" pitchFamily="49" charset="-128"/>
                        <a:cs typeface="Times New Roman" panose="02020603050405020304" pitchFamily="18" charset="0"/>
                      </a:rPr>
                      <m:t>𝐶</m:t>
                    </m:r>
                    <m:d>
                      <m:dPr>
                        <m:ctrlPr>
                          <a:rPr lang="en-GB" sz="5500" i="1">
                            <a:effectLst/>
                            <a:latin typeface="Cambria Math" panose="02040503050406030204" pitchFamily="18" charset="0"/>
                            <a:ea typeface="MS Mincho" panose="02020609040205080304" pitchFamily="49" charset="-128"/>
                            <a:cs typeface="Times New Roman" panose="02020603050405020304" pitchFamily="18" charset="0"/>
                          </a:rPr>
                        </m:ctrlPr>
                      </m:dPr>
                      <m:e>
                        <m:r>
                          <a:rPr lang="en-US" sz="5500" i="1">
                            <a:effectLst/>
                            <a:latin typeface="Cambria Math" panose="02040503050406030204" pitchFamily="18" charset="0"/>
                            <a:ea typeface="MS Mincho" panose="02020609040205080304" pitchFamily="49" charset="-128"/>
                            <a:cs typeface="Times New Roman" panose="02020603050405020304" pitchFamily="18" charset="0"/>
                          </a:rPr>
                          <m:t>𝑡</m:t>
                        </m:r>
                      </m:e>
                    </m:d>
                    <m:r>
                      <a:rPr lang="en-US" sz="5500" i="1">
                        <a:effectLst/>
                        <a:latin typeface="Cambria Math" panose="02040503050406030204" pitchFamily="18" charset="0"/>
                        <a:ea typeface="MS Mincho" panose="02020609040205080304" pitchFamily="49" charset="-128"/>
                        <a:cs typeface="Times New Roman" panose="02020603050405020304" pitchFamily="18" charset="0"/>
                      </a:rPr>
                      <m:t>𝑑𝑡</m:t>
                    </m:r>
                  </m:oMath>
                </a14:m>
                <a:r>
                  <a:rPr lang="en-US" sz="5500" dirty="0">
                    <a:effectLst/>
                    <a:latin typeface="+mj-lt"/>
                    <a:ea typeface="MS Mincho" panose="02020609040205080304" pitchFamily="49" charset="-128"/>
                    <a:cs typeface="Times New Roman" panose="02020603050405020304" pitchFamily="18" charset="0"/>
                  </a:rPr>
                  <a:t>                                       (18)</a:t>
                </a:r>
              </a:p>
              <a:p>
                <a:pPr marL="0" indent="0">
                  <a:buNone/>
                </a:pPr>
                <a:endParaRPr kumimoji="0" lang="en-US" altLang="en-US" sz="5500" b="0"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endParaRPr>
              </a:p>
              <a:p>
                <a:pPr marL="0" indent="0">
                  <a:buNone/>
                </a:pPr>
                <a:r>
                  <a:rPr kumimoji="0" lang="en-US" altLang="en-US" sz="5500" b="0"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Figure (</a:t>
                </a:r>
                <a:r>
                  <a:rPr kumimoji="0" lang="en-US" altLang="en-US" sz="5500" b="0"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sym typeface="Wingdings" panose="05000000000000000000" pitchFamily="2" charset="2"/>
                  </a:rPr>
                  <a:t>)</a:t>
                </a:r>
                <a:r>
                  <a:rPr kumimoji="0" lang="en-US" altLang="en-US" sz="5500" b="0"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 shows how the number of vehicles in the queue, </a:t>
                </a:r>
                <a14:m>
                  <m:oMath xmlns:m="http://schemas.openxmlformats.org/officeDocument/2006/math">
                    <m:r>
                      <a:rPr kumimoji="0" lang="en-GB" altLang="en-US" sz="5500" b="0" i="1" u="none" strike="noStrike" cap="none" normalizeH="0" baseline="0" smtClean="0">
                        <a:ln>
                          <a:noFill/>
                        </a:ln>
                        <a:solidFill>
                          <a:schemeClr val="tx1"/>
                        </a:solidFill>
                        <a:effectLst/>
                        <a:latin typeface="Cambria Math" panose="02040503050406030204" pitchFamily="18" charset="0"/>
                        <a:ea typeface="MS Mincho" panose="02020609040205080304" pitchFamily="49" charset="-128"/>
                        <a:cs typeface="Times New Roman" panose="02020603050405020304" pitchFamily="18" charset="0"/>
                      </a:rPr>
                      <m:t>𝑛</m:t>
                    </m:r>
                  </m:oMath>
                </a14:m>
                <a:r>
                  <a:rPr kumimoji="0" lang="en-US" altLang="en-US" sz="5500" b="0"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 fluctuates with time for a given inflow- and outflow curve</a:t>
                </a:r>
                <a:r>
                  <a:rPr kumimoji="0" lang="en-GB" altLang="en-US" sz="5500" b="0" u="none" strike="noStrike" cap="none" normalizeH="0" baseline="0" dirty="0">
                    <a:ln>
                      <a:noFill/>
                    </a:ln>
                    <a:solidFill>
                      <a:schemeClr val="tx1"/>
                    </a:solidFill>
                    <a:effectLst/>
                    <a:latin typeface="+mj-lt"/>
                  </a:rPr>
                  <a:t> </a:t>
                </a:r>
              </a:p>
              <a:p>
                <a:pPr marL="0" indent="0">
                  <a:buNone/>
                </a:pPr>
                <a:endParaRPr kumimoji="0" lang="en-GB" altLang="en-US" sz="5500" b="0" u="none" strike="noStrike" cap="none" normalizeH="0" baseline="0" dirty="0">
                  <a:ln>
                    <a:noFill/>
                  </a:ln>
                  <a:solidFill>
                    <a:schemeClr val="tx1"/>
                  </a:solidFill>
                  <a:effectLst/>
                  <a:latin typeface="+mj-lt"/>
                </a:endParaRPr>
              </a:p>
              <a:p>
                <a:pPr marL="0" indent="0">
                  <a:buNone/>
                </a:pPr>
                <a:r>
                  <a:rPr lang="en-GB" altLang="en-US" sz="5500" dirty="0">
                    <a:latin typeface="+mj-lt"/>
                  </a:rPr>
                  <a:t>Advantage of the queueing theory: the most straight-forward approach</a:t>
                </a:r>
                <a:endParaRPr kumimoji="0" lang="en-GB" altLang="en-US" sz="5500" b="0" u="none" strike="noStrike" cap="none" normalizeH="0" baseline="0" dirty="0">
                  <a:ln>
                    <a:noFill/>
                  </a:ln>
                  <a:solidFill>
                    <a:schemeClr val="tx1"/>
                  </a:solidFill>
                  <a:effectLst/>
                  <a:latin typeface="+mj-lt"/>
                </a:endParaRPr>
              </a:p>
              <a:p>
                <a:pPr marL="0" indent="0">
                  <a:buNone/>
                </a:pPr>
                <a:r>
                  <a:rPr kumimoji="0" lang="en-GB" altLang="en-US" sz="5500" b="0" u="none" strike="noStrike" cap="none" normalizeH="0" baseline="0" dirty="0">
                    <a:ln>
                      <a:noFill/>
                    </a:ln>
                    <a:solidFill>
                      <a:schemeClr val="tx1"/>
                    </a:solidFill>
                    <a:effectLst/>
                    <a:latin typeface="+mj-lt"/>
                  </a:rPr>
                  <a:t>Disadvantage: model does not see the spatial dimension of the queues; they do not ‘occupy space’. </a:t>
                </a:r>
              </a:p>
              <a:p>
                <a:pPr marL="0" indent="0">
                  <a:buNone/>
                </a:pPr>
                <a:r>
                  <a:rPr lang="en-GB" altLang="en-US" sz="5500" dirty="0">
                    <a:latin typeface="+mj-lt"/>
                  </a:rPr>
                  <a:t>More advanced</a:t>
                </a:r>
                <a:r>
                  <a:rPr kumimoji="0" lang="en-GB" altLang="en-US" sz="5500" b="0" u="none" strike="noStrike" cap="none" normalizeH="0" baseline="0" dirty="0">
                    <a:ln>
                      <a:noFill/>
                    </a:ln>
                    <a:solidFill>
                      <a:schemeClr val="tx1"/>
                    </a:solidFill>
                    <a:effectLst/>
                    <a:latin typeface="+mj-lt"/>
                  </a:rPr>
                  <a:t> models (next) overcome these problems.</a:t>
                </a:r>
              </a:p>
              <a:p>
                <a:pPr marL="0" indent="0">
                  <a:buNone/>
                </a:pPr>
                <a:endParaRPr lang="en-GB" sz="2000" dirty="0">
                  <a:effectLst/>
                  <a:latin typeface="Calisto MT" panose="02040603050505030304" pitchFamily="18" charset="0"/>
                  <a:ea typeface="MS Mincho" panose="02020609040205080304" pitchFamily="49" charset="-128"/>
                  <a:cs typeface="Times New Roman" panose="02020603050405020304" pitchFamily="18" charset="0"/>
                </a:endParaRPr>
              </a:p>
              <a:p>
                <a:pPr marL="0" indent="0">
                  <a:buNone/>
                </a:pPr>
                <a:endParaRPr lang="en-GB" dirty="0"/>
              </a:p>
            </p:txBody>
          </p:sp>
        </mc:Choice>
        <mc:Fallback xmlns="">
          <p:sp>
            <p:nvSpPr>
              <p:cNvPr id="3" name="Tijdelijke aanduiding voor inhoud 2">
                <a:extLst>
                  <a:ext uri="{FF2B5EF4-FFF2-40B4-BE49-F238E27FC236}">
                    <a16:creationId xmlns:a16="http://schemas.microsoft.com/office/drawing/2014/main" id="{23EA72A7-B3B8-F321-9782-0F1403337745}"/>
                  </a:ext>
                </a:extLst>
              </p:cNvPr>
              <p:cNvSpPr>
                <a:spLocks noGrp="1" noRot="1" noChangeAspect="1" noMove="1" noResize="1" noEditPoints="1" noAdjustHandles="1" noChangeArrowheads="1" noChangeShapeType="1" noTextEdit="1"/>
              </p:cNvSpPr>
              <p:nvPr>
                <p:ph idx="1"/>
              </p:nvPr>
            </p:nvSpPr>
            <p:spPr>
              <a:xfrm>
                <a:off x="838200" y="1506447"/>
                <a:ext cx="5133392" cy="5213531"/>
              </a:xfrm>
              <a:blipFill>
                <a:blip r:embed="rId2"/>
                <a:stretch>
                  <a:fillRect l="-1069" t="-1871" r="-475" b="-1871"/>
                </a:stretch>
              </a:blipFill>
            </p:spPr>
            <p:txBody>
              <a:bodyPr/>
              <a:lstStyle/>
              <a:p>
                <a:r>
                  <a:rPr lang="nl-NL">
                    <a:noFill/>
                  </a:rPr>
                  <a:t> </a:t>
                </a:r>
              </a:p>
            </p:txBody>
          </p:sp>
        </mc:Fallback>
      </mc:AlternateContent>
      <p:pic>
        <p:nvPicPr>
          <p:cNvPr id="4" name="Picture 55">
            <a:extLst>
              <a:ext uri="{FF2B5EF4-FFF2-40B4-BE49-F238E27FC236}">
                <a16:creationId xmlns:a16="http://schemas.microsoft.com/office/drawing/2014/main" id="{A61DBE74-FD79-EFB2-A96D-35C426D9EFD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0" y="2365374"/>
            <a:ext cx="5257800" cy="3495675"/>
          </a:xfrm>
          <a:prstGeom prst="rect">
            <a:avLst/>
          </a:prstGeom>
          <a:noFill/>
          <a:ln>
            <a:noFill/>
          </a:ln>
        </p:spPr>
      </p:pic>
      <p:sp>
        <p:nvSpPr>
          <p:cNvPr id="9" name="Tekstvak 8">
            <a:extLst>
              <a:ext uri="{FF2B5EF4-FFF2-40B4-BE49-F238E27FC236}">
                <a16:creationId xmlns:a16="http://schemas.microsoft.com/office/drawing/2014/main" id="{AF784CD2-ABC7-F999-6793-B39A705089F3}"/>
              </a:ext>
            </a:extLst>
          </p:cNvPr>
          <p:cNvSpPr txBox="1"/>
          <p:nvPr/>
        </p:nvSpPr>
        <p:spPr>
          <a:xfrm>
            <a:off x="6096000" y="5861049"/>
            <a:ext cx="2375140" cy="369332"/>
          </a:xfrm>
          <a:prstGeom prst="rect">
            <a:avLst/>
          </a:prstGeom>
          <a:noFill/>
        </p:spPr>
        <p:txBody>
          <a:bodyPr wrap="square">
            <a:spAutoFit/>
          </a:bodyPr>
          <a:lstStyle/>
          <a:p>
            <a:r>
              <a:rPr lang="en-GB" sz="900" dirty="0"/>
              <a:t>Figure 7.11 </a:t>
            </a:r>
            <a:r>
              <a:rPr lang="en-GB" sz="900" i="1" dirty="0"/>
              <a:t>Functioning of queuing theory</a:t>
            </a:r>
          </a:p>
          <a:p>
            <a:r>
              <a:rPr lang="en-GB" sz="900" dirty="0"/>
              <a:t>(Taken from Chapter 7, page 143)</a:t>
            </a:r>
          </a:p>
        </p:txBody>
      </p:sp>
      <p:sp>
        <p:nvSpPr>
          <p:cNvPr id="5" name="Titel 1">
            <a:extLst>
              <a:ext uri="{FF2B5EF4-FFF2-40B4-BE49-F238E27FC236}">
                <a16:creationId xmlns:a16="http://schemas.microsoft.com/office/drawing/2014/main" id="{83BE2BFA-A6C4-0221-B45A-C32FCE15A043}"/>
              </a:ext>
            </a:extLst>
          </p:cNvPr>
          <p:cNvSpPr txBox="1">
            <a:spLocks/>
          </p:cNvSpPr>
          <p:nvPr/>
        </p:nvSpPr>
        <p:spPr>
          <a:xfrm>
            <a:off x="838200" y="167742"/>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0B0F0"/>
                </a:solidFill>
              </a:rPr>
              <a:t>Macroscopic traffic flow models – example 1/3</a:t>
            </a:r>
            <a:br>
              <a:rPr lang="en-GB" dirty="0">
                <a:solidFill>
                  <a:srgbClr val="00B0F0"/>
                </a:solidFill>
              </a:rPr>
            </a:br>
            <a:r>
              <a:rPr lang="en-GB" sz="2800" dirty="0">
                <a:solidFill>
                  <a:srgbClr val="00B0F0"/>
                </a:solidFill>
              </a:rPr>
              <a:t>Deterministic and stochastic queuing theory</a:t>
            </a:r>
          </a:p>
        </p:txBody>
      </p:sp>
    </p:spTree>
    <p:extLst>
      <p:ext uri="{BB962C8B-B14F-4D97-AF65-F5344CB8AC3E}">
        <p14:creationId xmlns:p14="http://schemas.microsoft.com/office/powerpoint/2010/main" val="2934023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013B7C81-6C79-45F7-93F8-1E7327E2CB29}"/>
                  </a:ext>
                </a:extLst>
              </p:cNvPr>
              <p:cNvSpPr>
                <a:spLocks noGrp="1"/>
              </p:cNvSpPr>
              <p:nvPr>
                <p:ph idx="1"/>
              </p:nvPr>
            </p:nvSpPr>
            <p:spPr/>
            <p:txBody>
              <a:bodyPr>
                <a:normAutofit fontScale="92500" lnSpcReduction="10000"/>
              </a:bodyPr>
              <a:lstStyle/>
              <a:p>
                <a:pPr marL="0" indent="0">
                  <a:buNone/>
                </a:pPr>
                <a:r>
                  <a:rPr lang="en-GB" sz="2000" dirty="0">
                    <a:latin typeface="+mj-lt"/>
                  </a:rPr>
                  <a:t>The </a:t>
                </a:r>
                <a:r>
                  <a:rPr lang="en-GB" sz="2000" i="1" dirty="0">
                    <a:latin typeface="+mj-lt"/>
                  </a:rPr>
                  <a:t>shockwave theory </a:t>
                </a:r>
                <a:r>
                  <a:rPr lang="en-GB" sz="2000" dirty="0">
                    <a:latin typeface="+mj-lt"/>
                  </a:rPr>
                  <a:t>can describe the </a:t>
                </a:r>
                <a:r>
                  <a:rPr lang="en-GB" sz="2000" dirty="0" err="1">
                    <a:latin typeface="+mj-lt"/>
                  </a:rPr>
                  <a:t>spatio</a:t>
                </a:r>
                <a:r>
                  <a:rPr lang="en-GB" sz="2000" dirty="0">
                    <a:latin typeface="+mj-lt"/>
                  </a:rPr>
                  <a:t>-temporal properties of queues more accurately than the queuing theory.</a:t>
                </a:r>
                <a:br>
                  <a:rPr lang="en-GB" sz="2000" dirty="0">
                    <a:latin typeface="+mj-lt"/>
                    <a:sym typeface="Wingdings" panose="05000000000000000000" pitchFamily="2" charset="2"/>
                  </a:rPr>
                </a:br>
                <a:endParaRPr lang="en-GB" sz="2000" dirty="0">
                  <a:latin typeface="+mj-lt"/>
                </a:endParaRPr>
              </a:p>
              <a:p>
                <a:pPr marL="0" indent="0">
                  <a:buNone/>
                </a:pPr>
                <a:r>
                  <a:rPr lang="en-GB" sz="2000" b="1" dirty="0">
                    <a:latin typeface="+mj-lt"/>
                  </a:rPr>
                  <a:t>Definition:</a:t>
                </a:r>
              </a:p>
              <a:p>
                <a:pPr marL="0" indent="0">
                  <a:buNone/>
                </a:pPr>
                <a:r>
                  <a:rPr lang="en-GB" sz="2000" dirty="0">
                    <a:latin typeface="+mj-lt"/>
                  </a:rPr>
                  <a:t>A shockwave describes the boundary between two traffic states that are characterized by different densities, speeds and /or flow rates.</a:t>
                </a:r>
              </a:p>
              <a:p>
                <a:pPr marL="0" indent="0">
                  <a:buNone/>
                </a:pPr>
                <a:endParaRPr lang="en-GB" sz="2000" dirty="0">
                  <a:latin typeface="+mj-lt"/>
                </a:endParaRPr>
              </a:p>
              <a:p>
                <a:pPr marL="0" indent="0">
                  <a:buNone/>
                </a:pPr>
                <a:r>
                  <a:rPr lang="en-GB" sz="2000" dirty="0">
                    <a:latin typeface="+mj-lt"/>
                  </a:rPr>
                  <a:t>Suppose that we have two traffic states: state 1 and 2. </a:t>
                </a:r>
                <a:br>
                  <a:rPr lang="en-GB" sz="2000" dirty="0">
                    <a:latin typeface="+mj-lt"/>
                  </a:rPr>
                </a:br>
                <a:r>
                  <a:rPr lang="en-GB" sz="2000" dirty="0">
                    <a:latin typeface="+mj-lt"/>
                  </a:rPr>
                  <a:t>The speed of the shockwave S – which separates these two states – can be computed by: </a:t>
                </a:r>
                <a:br>
                  <a:rPr lang="en-GB" sz="2000" dirty="0">
                    <a:latin typeface="+mj-lt"/>
                  </a:rPr>
                </a:br>
                <a:endParaRPr lang="en-GB" sz="2000" dirty="0">
                  <a:latin typeface="+mj-lt"/>
                </a:endParaRPr>
              </a:p>
              <a:p>
                <a:pPr marL="0" indent="0">
                  <a:buNone/>
                </a:pPr>
                <a14:m>
                  <m:oMathPara xmlns:m="http://schemas.openxmlformats.org/officeDocument/2006/math">
                    <m:oMathParaPr>
                      <m:jc m:val="centerGroup"/>
                    </m:oMathParaPr>
                    <m:oMath xmlns:m="http://schemas.openxmlformats.org/officeDocument/2006/math">
                      <m:sSub>
                        <m:sSubPr>
                          <m:ctrlPr>
                            <a:rPr lang="en-GB" sz="1800" i="1" smtClean="0">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𝑤</m:t>
                          </m:r>
                        </m:e>
                        <m:sub>
                          <m:r>
                            <a:rPr lang="en-US" sz="1800" i="1">
                              <a:effectLst/>
                              <a:latin typeface="Cambria Math" panose="02040503050406030204" pitchFamily="18" charset="0"/>
                              <a:ea typeface="MS Mincho" panose="02020609040205080304" pitchFamily="49" charset="-128"/>
                              <a:cs typeface="Times New Roman" panose="02020603050405020304" pitchFamily="18" charset="0"/>
                            </a:rPr>
                            <m:t>12</m:t>
                          </m:r>
                        </m:sub>
                      </m:sSub>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GB" sz="1800" i="1">
                              <a:effectLst/>
                              <a:latin typeface="Cambria Math" panose="02040503050406030204" pitchFamily="18" charset="0"/>
                              <a:ea typeface="MS Mincho" panose="02020609040205080304" pitchFamily="49" charset="-128"/>
                              <a:cs typeface="Times New Roman" panose="02020603050405020304" pitchFamily="18" charset="0"/>
                            </a:rPr>
                          </m:ctrlPr>
                        </m:fPr>
                        <m:num>
                          <m:sSub>
                            <m:sSubPr>
                              <m:ctrlPr>
                                <a:rPr lang="en-GB" sz="18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𝑞</m:t>
                              </m:r>
                            </m:e>
                            <m:sub>
                              <m:r>
                                <a:rPr lang="en-US" sz="1800" i="1">
                                  <a:effectLst/>
                                  <a:latin typeface="Cambria Math" panose="02040503050406030204" pitchFamily="18" charset="0"/>
                                  <a:ea typeface="MS Mincho" panose="02020609040205080304" pitchFamily="49" charset="-128"/>
                                  <a:cs typeface="Times New Roman" panose="02020603050405020304" pitchFamily="18" charset="0"/>
                                </a:rPr>
                                <m:t>2</m:t>
                              </m:r>
                            </m:sub>
                          </m:sSub>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sSub>
                            <m:sSubPr>
                              <m:ctrlPr>
                                <a:rPr lang="en-GB" sz="18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𝑞</m:t>
                              </m:r>
                            </m:e>
                            <m:sub>
                              <m:r>
                                <a:rPr lang="en-US" sz="1800" i="1">
                                  <a:effectLst/>
                                  <a:latin typeface="Cambria Math" panose="02040503050406030204" pitchFamily="18" charset="0"/>
                                  <a:ea typeface="MS Mincho" panose="02020609040205080304" pitchFamily="49" charset="-128"/>
                                  <a:cs typeface="Times New Roman" panose="02020603050405020304" pitchFamily="18" charset="0"/>
                                </a:rPr>
                                <m:t>1</m:t>
                              </m:r>
                            </m:sub>
                          </m:sSub>
                        </m:num>
                        <m:den>
                          <m:sSub>
                            <m:sSubPr>
                              <m:ctrlPr>
                                <a:rPr lang="en-GB" sz="18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𝑘</m:t>
                              </m:r>
                            </m:e>
                            <m:sub>
                              <m:r>
                                <a:rPr lang="en-US" sz="1800" i="1">
                                  <a:effectLst/>
                                  <a:latin typeface="Cambria Math" panose="02040503050406030204" pitchFamily="18" charset="0"/>
                                  <a:ea typeface="MS Mincho" panose="02020609040205080304" pitchFamily="49" charset="-128"/>
                                  <a:cs typeface="Times New Roman" panose="02020603050405020304" pitchFamily="18" charset="0"/>
                                </a:rPr>
                                <m:t>2</m:t>
                              </m:r>
                            </m:sub>
                          </m:sSub>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sSub>
                            <m:sSubPr>
                              <m:ctrlPr>
                                <a:rPr lang="en-GB" sz="18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𝑘</m:t>
                              </m:r>
                            </m:e>
                            <m:sub>
                              <m:r>
                                <a:rPr lang="en-US" sz="1800" i="1">
                                  <a:effectLst/>
                                  <a:latin typeface="Cambria Math" panose="02040503050406030204" pitchFamily="18" charset="0"/>
                                  <a:ea typeface="MS Mincho" panose="02020609040205080304" pitchFamily="49" charset="-128"/>
                                  <a:cs typeface="Times New Roman" panose="02020603050405020304" pitchFamily="18" charset="0"/>
                                </a:rPr>
                                <m:t>1</m:t>
                              </m:r>
                            </m:sub>
                          </m:sSub>
                        </m:den>
                      </m:f>
                    </m:oMath>
                  </m:oMathPara>
                </a14:m>
                <a:endParaRPr lang="en-GB" sz="1800" dirty="0">
                  <a:effectLst/>
                  <a:latin typeface="Calisto MT" panose="02040603050505030304" pitchFamily="18" charset="0"/>
                  <a:ea typeface="MS Mincho" panose="02020609040205080304" pitchFamily="49" charset="-128"/>
                  <a:cs typeface="Times New Roman" panose="02020603050405020304" pitchFamily="18" charset="0"/>
                </a:endParaRPr>
              </a:p>
              <a:p>
                <a:pPr marL="0" indent="0">
                  <a:buNone/>
                </a:pPr>
                <a:endParaRPr lang="en-GB" sz="2000" dirty="0">
                  <a:latin typeface="+mj-lt"/>
                </a:endParaRPr>
              </a:p>
              <a:p>
                <a:pPr marL="0" indent="0">
                  <a:buNone/>
                </a:pPr>
                <a:r>
                  <a:rPr lang="en-GB" sz="2000" dirty="0">
                    <a:latin typeface="+mj-lt"/>
                  </a:rPr>
                  <a:t>The speed of the shockwave equals the jump in the flow over the wave divided by the jump in the density</a:t>
                </a:r>
              </a:p>
              <a:p>
                <a:pPr marL="0" indent="0">
                  <a:buNone/>
                </a:pPr>
                <a:endParaRPr lang="en-GB" dirty="0"/>
              </a:p>
              <a:p>
                <a:pPr marL="0" indent="0">
                  <a:buNone/>
                </a:pPr>
                <a:endParaRPr lang="en-GB" dirty="0"/>
              </a:p>
            </p:txBody>
          </p:sp>
        </mc:Choice>
        <mc:Fallback xmlns="">
          <p:sp>
            <p:nvSpPr>
              <p:cNvPr id="3" name="Tijdelijke aanduiding voor inhoud 2">
                <a:extLst>
                  <a:ext uri="{FF2B5EF4-FFF2-40B4-BE49-F238E27FC236}">
                    <a16:creationId xmlns:a16="http://schemas.microsoft.com/office/drawing/2014/main" id="{013B7C81-6C79-45F7-93F8-1E7327E2CB29}"/>
                  </a:ext>
                </a:extLst>
              </p:cNvPr>
              <p:cNvSpPr>
                <a:spLocks noGrp="1" noRot="1" noChangeAspect="1" noMove="1" noResize="1" noEditPoints="1" noAdjustHandles="1" noChangeArrowheads="1" noChangeShapeType="1" noTextEdit="1"/>
              </p:cNvSpPr>
              <p:nvPr>
                <p:ph idx="1"/>
              </p:nvPr>
            </p:nvSpPr>
            <p:spPr>
              <a:blipFill>
                <a:blip r:embed="rId2"/>
                <a:stretch>
                  <a:fillRect l="-580" t="-1821"/>
                </a:stretch>
              </a:blipFill>
            </p:spPr>
            <p:txBody>
              <a:bodyPr/>
              <a:lstStyle/>
              <a:p>
                <a:r>
                  <a:rPr lang="nl-NL">
                    <a:noFill/>
                  </a:rPr>
                  <a:t> </a:t>
                </a:r>
              </a:p>
            </p:txBody>
          </p:sp>
        </mc:Fallback>
      </mc:AlternateContent>
      <p:sp>
        <p:nvSpPr>
          <p:cNvPr id="4" name="Tekstvak 3">
            <a:extLst>
              <a:ext uri="{FF2B5EF4-FFF2-40B4-BE49-F238E27FC236}">
                <a16:creationId xmlns:a16="http://schemas.microsoft.com/office/drawing/2014/main" id="{75B3D51A-B2B0-05B4-467D-3BF0EF47999F}"/>
              </a:ext>
            </a:extLst>
          </p:cNvPr>
          <p:cNvSpPr txBox="1"/>
          <p:nvPr/>
        </p:nvSpPr>
        <p:spPr>
          <a:xfrm>
            <a:off x="10112625" y="4748564"/>
            <a:ext cx="666750" cy="369332"/>
          </a:xfrm>
          <a:prstGeom prst="rect">
            <a:avLst/>
          </a:prstGeom>
          <a:noFill/>
        </p:spPr>
        <p:txBody>
          <a:bodyPr wrap="square" rtlCol="0">
            <a:spAutoFit/>
          </a:bodyPr>
          <a:lstStyle/>
          <a:p>
            <a:r>
              <a:rPr lang="en-GB" dirty="0">
                <a:latin typeface="+mj-lt"/>
              </a:rPr>
              <a:t>(19)</a:t>
            </a:r>
          </a:p>
        </p:txBody>
      </p:sp>
      <p:sp>
        <p:nvSpPr>
          <p:cNvPr id="5" name="Rechthoek 4">
            <a:extLst>
              <a:ext uri="{FF2B5EF4-FFF2-40B4-BE49-F238E27FC236}">
                <a16:creationId xmlns:a16="http://schemas.microsoft.com/office/drawing/2014/main" id="{46D253C3-F827-AAE7-52EF-FD62B0F82359}"/>
              </a:ext>
            </a:extLst>
          </p:cNvPr>
          <p:cNvSpPr/>
          <p:nvPr/>
        </p:nvSpPr>
        <p:spPr>
          <a:xfrm>
            <a:off x="896190" y="2654444"/>
            <a:ext cx="10229491" cy="10350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el 1">
            <a:extLst>
              <a:ext uri="{FF2B5EF4-FFF2-40B4-BE49-F238E27FC236}">
                <a16:creationId xmlns:a16="http://schemas.microsoft.com/office/drawing/2014/main" id="{9518384B-9686-D36C-2F6D-0088DA9DCD87}"/>
              </a:ext>
            </a:extLst>
          </p:cNvPr>
          <p:cNvSpPr txBox="1">
            <a:spLocks/>
          </p:cNvSpPr>
          <p:nvPr/>
        </p:nvSpPr>
        <p:spPr>
          <a:xfrm>
            <a:off x="838200" y="368576"/>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0B0F0"/>
                </a:solidFill>
              </a:rPr>
              <a:t>Macroscopic traffic flow models – example 2/3</a:t>
            </a:r>
            <a:br>
              <a:rPr lang="en-GB" dirty="0">
                <a:solidFill>
                  <a:srgbClr val="00B0F0"/>
                </a:solidFill>
              </a:rPr>
            </a:br>
            <a:r>
              <a:rPr lang="en-GB" sz="2800" dirty="0">
                <a:solidFill>
                  <a:srgbClr val="00B0F0"/>
                </a:solidFill>
              </a:rPr>
              <a:t>Shockwave theory</a:t>
            </a:r>
          </a:p>
        </p:txBody>
      </p:sp>
    </p:spTree>
    <p:extLst>
      <p:ext uri="{BB962C8B-B14F-4D97-AF65-F5344CB8AC3E}">
        <p14:creationId xmlns:p14="http://schemas.microsoft.com/office/powerpoint/2010/main" val="26923669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F406717B-EF47-DF52-06B3-B11B3187EC6D}"/>
              </a:ext>
            </a:extLst>
          </p:cNvPr>
          <p:cNvPicPr>
            <a:picLocks noChangeAspect="1"/>
          </p:cNvPicPr>
          <p:nvPr/>
        </p:nvPicPr>
        <p:blipFill>
          <a:blip r:embed="rId2"/>
          <a:stretch>
            <a:fillRect/>
          </a:stretch>
        </p:blipFill>
        <p:spPr>
          <a:xfrm>
            <a:off x="5954701" y="2530731"/>
            <a:ext cx="6237299" cy="3239608"/>
          </a:xfrm>
          <a:prstGeom prst="rect">
            <a:avLst/>
          </a:prstGeom>
        </p:spPr>
      </p:pic>
      <p:sp>
        <p:nvSpPr>
          <p:cNvPr id="5" name="Tekstvak 4">
            <a:extLst>
              <a:ext uri="{FF2B5EF4-FFF2-40B4-BE49-F238E27FC236}">
                <a16:creationId xmlns:a16="http://schemas.microsoft.com/office/drawing/2014/main" id="{9EA36CA4-6328-EE49-B378-D736F54DEB40}"/>
              </a:ext>
            </a:extLst>
          </p:cNvPr>
          <p:cNvSpPr txBox="1"/>
          <p:nvPr/>
        </p:nvSpPr>
        <p:spPr>
          <a:xfrm>
            <a:off x="6253066" y="5770339"/>
            <a:ext cx="3684036" cy="369332"/>
          </a:xfrm>
          <a:prstGeom prst="rect">
            <a:avLst/>
          </a:prstGeom>
          <a:noFill/>
        </p:spPr>
        <p:txBody>
          <a:bodyPr wrap="square">
            <a:spAutoFit/>
          </a:bodyPr>
          <a:lstStyle/>
          <a:p>
            <a:r>
              <a:rPr lang="en-US" sz="900" dirty="0">
                <a:effectLst/>
                <a:latin typeface="+mj-lt"/>
                <a:ea typeface="MS Mincho" panose="02020609040205080304" pitchFamily="49" charset="-128"/>
              </a:rPr>
              <a:t>Figure 7.12 </a:t>
            </a:r>
            <a:r>
              <a:rPr lang="en-US" sz="900" i="1" dirty="0">
                <a:effectLst/>
                <a:latin typeface="+mj-lt"/>
                <a:ea typeface="MS Mincho" panose="02020609040205080304" pitchFamily="49" charset="-128"/>
              </a:rPr>
              <a:t>Graphical interpretation of shockwave speed</a:t>
            </a:r>
          </a:p>
          <a:p>
            <a:r>
              <a:rPr lang="en-US" sz="900" dirty="0">
                <a:latin typeface="+mj-lt"/>
                <a:ea typeface="MS Mincho" panose="02020609040205080304" pitchFamily="49" charset="-128"/>
              </a:rPr>
              <a:t>(Taken from Chapter 7, page 144)</a:t>
            </a:r>
            <a:endParaRPr lang="en-GB" sz="900" dirty="0">
              <a:latin typeface="+mj-lt"/>
            </a:endParaRPr>
          </a:p>
        </p:txBody>
      </p:sp>
      <p:sp>
        <p:nvSpPr>
          <p:cNvPr id="12" name="Titel 1">
            <a:extLst>
              <a:ext uri="{FF2B5EF4-FFF2-40B4-BE49-F238E27FC236}">
                <a16:creationId xmlns:a16="http://schemas.microsoft.com/office/drawing/2014/main" id="{C6C2E820-8B3A-867F-8985-3201364E0C75}"/>
              </a:ext>
            </a:extLst>
          </p:cNvPr>
          <p:cNvSpPr txBox="1">
            <a:spLocks/>
          </p:cNvSpPr>
          <p:nvPr/>
        </p:nvSpPr>
        <p:spPr>
          <a:xfrm>
            <a:off x="838200" y="368576"/>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0B0F0"/>
                </a:solidFill>
              </a:rPr>
              <a:t>Macroscopic traffic flow models – example 2/3</a:t>
            </a:r>
            <a:br>
              <a:rPr lang="en-GB" dirty="0">
                <a:solidFill>
                  <a:srgbClr val="00B0F0"/>
                </a:solidFill>
              </a:rPr>
            </a:br>
            <a:r>
              <a:rPr lang="en-GB" sz="2800" dirty="0">
                <a:solidFill>
                  <a:srgbClr val="00B0F0"/>
                </a:solidFill>
              </a:rPr>
              <a:t>Shockwave theory</a:t>
            </a:r>
          </a:p>
        </p:txBody>
      </p:sp>
      <p:sp>
        <p:nvSpPr>
          <p:cNvPr id="3" name="Tijdelijke aanduiding voor inhoud 2">
            <a:extLst>
              <a:ext uri="{FF2B5EF4-FFF2-40B4-BE49-F238E27FC236}">
                <a16:creationId xmlns:a16="http://schemas.microsoft.com/office/drawing/2014/main" id="{013B7C81-6C79-45F7-93F8-1E7327E2CB29}"/>
              </a:ext>
            </a:extLst>
          </p:cNvPr>
          <p:cNvSpPr>
            <a:spLocks noGrp="1"/>
          </p:cNvSpPr>
          <p:nvPr>
            <p:ph idx="1"/>
          </p:nvPr>
        </p:nvSpPr>
        <p:spPr>
          <a:xfrm>
            <a:off x="838200" y="1443070"/>
            <a:ext cx="5257800" cy="5414930"/>
          </a:xfrm>
        </p:spPr>
        <p:txBody>
          <a:bodyPr>
            <a:normAutofit/>
          </a:bodyPr>
          <a:lstStyle/>
          <a:p>
            <a:pPr marL="0" indent="0">
              <a:buNone/>
            </a:pPr>
            <a:r>
              <a:rPr lang="en-GB" sz="1800" dirty="0">
                <a:latin typeface="+mj-lt"/>
              </a:rPr>
              <a:t>Consider the line that connects the two traffic states 1 and 2 in the fundamental diagram (left side of figure </a:t>
            </a:r>
            <a:r>
              <a:rPr lang="en-GB" sz="1800" dirty="0">
                <a:latin typeface="+mj-lt"/>
                <a:sym typeface="Wingdings" panose="05000000000000000000" pitchFamily="2" charset="2"/>
              </a:rPr>
              <a:t>).</a:t>
            </a:r>
            <a:r>
              <a:rPr lang="en-GB" sz="1800" dirty="0">
                <a:latin typeface="+mj-lt"/>
              </a:rPr>
              <a:t> </a:t>
            </a:r>
            <a:br>
              <a:rPr lang="en-GB" sz="1800" dirty="0">
                <a:latin typeface="+mj-lt"/>
              </a:rPr>
            </a:br>
            <a:r>
              <a:rPr lang="en-GB" sz="1800" dirty="0">
                <a:latin typeface="+mj-lt"/>
              </a:rPr>
              <a:t>The slope of this line is the same as the speed of the shock in the time-space plane (right side of figure </a:t>
            </a:r>
            <a:r>
              <a:rPr lang="en-GB" sz="1800" dirty="0">
                <a:latin typeface="+mj-lt"/>
                <a:sym typeface="Wingdings" panose="05000000000000000000" pitchFamily="2" charset="2"/>
              </a:rPr>
              <a:t>).</a:t>
            </a:r>
            <a:endParaRPr lang="en-GB" sz="1800" dirty="0">
              <a:latin typeface="+mj-lt"/>
            </a:endParaRPr>
          </a:p>
          <a:p>
            <a:pPr marL="0" indent="0">
              <a:buNone/>
            </a:pPr>
            <a:r>
              <a:rPr lang="en-GB" sz="1800" dirty="0">
                <a:latin typeface="+mj-lt"/>
              </a:rPr>
              <a:t>Limitations of the shockwave theory: </a:t>
            </a:r>
          </a:p>
          <a:p>
            <a:pPr marL="514350" indent="-514350">
              <a:buAutoNum type="arabicPeriod"/>
            </a:pPr>
            <a:r>
              <a:rPr lang="en-GB" sz="1800" dirty="0">
                <a:latin typeface="+mj-lt"/>
              </a:rPr>
              <a:t>The traffic driving away from congestion does not smoothly accelerate towards the free speed but keeps driving at the critical speed</a:t>
            </a:r>
          </a:p>
          <a:p>
            <a:pPr marL="514350" indent="-514350">
              <a:buAutoNum type="arabicPeriod"/>
            </a:pPr>
            <a:r>
              <a:rPr lang="en-GB" sz="1800" dirty="0">
                <a:latin typeface="+mj-lt"/>
              </a:rPr>
              <a:t>Transition from the one state to the other occurs jump-wise, not considering the bounded acceleration characteristics of real traffic </a:t>
            </a:r>
          </a:p>
          <a:p>
            <a:pPr marL="514350" indent="-514350">
              <a:buAutoNum type="arabicPeriod"/>
            </a:pPr>
            <a:r>
              <a:rPr lang="en-GB" sz="1800" dirty="0">
                <a:latin typeface="+mj-lt"/>
              </a:rPr>
              <a:t>There is no consideration of hysteresis</a:t>
            </a:r>
          </a:p>
          <a:p>
            <a:pPr marL="514350" indent="-514350">
              <a:buAutoNum type="arabicPeriod"/>
            </a:pPr>
            <a:r>
              <a:rPr lang="en-GB" sz="1800" dirty="0">
                <a:latin typeface="+mj-lt"/>
              </a:rPr>
              <a:t>There is no spontaneous transitions from the one state to the other </a:t>
            </a:r>
          </a:p>
          <a:p>
            <a:pPr marL="514350" indent="-514350">
              <a:buAutoNum type="arabicPeriod"/>
            </a:pPr>
            <a:r>
              <a:rPr lang="en-GB" sz="1800" dirty="0">
                <a:latin typeface="+mj-lt"/>
              </a:rPr>
              <a:t>The location of congestion occurrence is not in line with reality</a:t>
            </a:r>
          </a:p>
        </p:txBody>
      </p:sp>
    </p:spTree>
    <p:extLst>
      <p:ext uri="{BB962C8B-B14F-4D97-AF65-F5344CB8AC3E}">
        <p14:creationId xmlns:p14="http://schemas.microsoft.com/office/powerpoint/2010/main" val="2836459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13D46-A9A2-1895-0D58-4E73A1C616E3}"/>
              </a:ext>
            </a:extLst>
          </p:cNvPr>
          <p:cNvSpPr>
            <a:spLocks noGrp="1"/>
          </p:cNvSpPr>
          <p:nvPr>
            <p:ph type="title"/>
          </p:nvPr>
        </p:nvSpPr>
        <p:spPr/>
        <p:txBody>
          <a:bodyPr/>
          <a:lstStyle/>
          <a:p>
            <a:r>
              <a:rPr lang="en-GB" dirty="0">
                <a:solidFill>
                  <a:srgbClr val="00B0F0"/>
                </a:solidFill>
              </a:rPr>
              <a:t>What this chapter covers…</a:t>
            </a:r>
          </a:p>
        </p:txBody>
      </p:sp>
      <p:pic>
        <p:nvPicPr>
          <p:cNvPr id="6" name="Picture 2">
            <a:extLst>
              <a:ext uri="{FF2B5EF4-FFF2-40B4-BE49-F238E27FC236}">
                <a16:creationId xmlns:a16="http://schemas.microsoft.com/office/drawing/2014/main" id="{644422E0-6946-C1B5-1AAD-BD0A57C63DA6}"/>
              </a:ext>
            </a:extLst>
          </p:cNvPr>
          <p:cNvPicPr>
            <a:picLocks noChangeAspect="1"/>
          </p:cNvPicPr>
          <p:nvPr/>
        </p:nvPicPr>
        <p:blipFill>
          <a:blip r:embed="rId2"/>
          <a:stretch>
            <a:fillRect/>
          </a:stretch>
        </p:blipFill>
        <p:spPr>
          <a:xfrm>
            <a:off x="838200" y="1690688"/>
            <a:ext cx="6813336" cy="4701723"/>
          </a:xfrm>
          <a:prstGeom prst="rect">
            <a:avLst/>
          </a:prstGeom>
        </p:spPr>
      </p:pic>
      <p:sp>
        <p:nvSpPr>
          <p:cNvPr id="3" name="Ovaal 2">
            <a:extLst>
              <a:ext uri="{FF2B5EF4-FFF2-40B4-BE49-F238E27FC236}">
                <a16:creationId xmlns:a16="http://schemas.microsoft.com/office/drawing/2014/main" id="{FF5A89D9-6F15-301D-B1F5-6FBCAEB02F5B}"/>
              </a:ext>
            </a:extLst>
          </p:cNvPr>
          <p:cNvSpPr/>
          <p:nvPr/>
        </p:nvSpPr>
        <p:spPr>
          <a:xfrm>
            <a:off x="2143638" y="2401509"/>
            <a:ext cx="835055" cy="614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Verbindingslijn: gebogen 7">
            <a:extLst>
              <a:ext uri="{FF2B5EF4-FFF2-40B4-BE49-F238E27FC236}">
                <a16:creationId xmlns:a16="http://schemas.microsoft.com/office/drawing/2014/main" id="{4BE367E4-9B1F-BD45-B159-DC280C897EF1}"/>
              </a:ext>
            </a:extLst>
          </p:cNvPr>
          <p:cNvCxnSpPr>
            <a:cxnSpLocks/>
          </p:cNvCxnSpPr>
          <p:nvPr/>
        </p:nvCxnSpPr>
        <p:spPr>
          <a:xfrm rot="10800000">
            <a:off x="2895240" y="2562744"/>
            <a:ext cx="1733550" cy="425449"/>
          </a:xfrm>
          <a:prstGeom prst="bentConnector3">
            <a:avLst>
              <a:gd name="adj1" fmla="val 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kstvak 15">
            <a:extLst>
              <a:ext uri="{FF2B5EF4-FFF2-40B4-BE49-F238E27FC236}">
                <a16:creationId xmlns:a16="http://schemas.microsoft.com/office/drawing/2014/main" id="{5226AA62-C8AE-7896-D377-C68B984504CC}"/>
              </a:ext>
            </a:extLst>
          </p:cNvPr>
          <p:cNvSpPr txBox="1"/>
          <p:nvPr/>
        </p:nvSpPr>
        <p:spPr>
          <a:xfrm>
            <a:off x="6973922" y="2708880"/>
            <a:ext cx="4379878" cy="1477328"/>
          </a:xfrm>
          <a:prstGeom prst="rect">
            <a:avLst/>
          </a:prstGeom>
          <a:noFill/>
        </p:spPr>
        <p:txBody>
          <a:bodyPr wrap="square" rtlCol="0">
            <a:spAutoFit/>
          </a:bodyPr>
          <a:lstStyle/>
          <a:p>
            <a:r>
              <a:rPr lang="en-GB" dirty="0">
                <a:solidFill>
                  <a:srgbClr val="FF0000"/>
                </a:solidFill>
                <a:latin typeface="+mj-lt"/>
              </a:rPr>
              <a:t>Road traffic flows on certain road stretches during certain time periods can either be free or congested and/or the flows can be unreliable </a:t>
            </a:r>
            <a:r>
              <a:rPr lang="en-GB" dirty="0">
                <a:solidFill>
                  <a:srgbClr val="FF0000"/>
                </a:solidFill>
                <a:latin typeface="+mj-lt"/>
                <a:sym typeface="Wingdings" panose="05000000000000000000" pitchFamily="2" charset="2"/>
              </a:rPr>
              <a:t> transport resistance (Chapter 6) will be relatively high in the latter two cases </a:t>
            </a:r>
            <a:endParaRPr lang="en-GB" dirty="0">
              <a:solidFill>
                <a:srgbClr val="FF0000"/>
              </a:solidFill>
              <a:latin typeface="+mj-lt"/>
            </a:endParaRPr>
          </a:p>
        </p:txBody>
      </p:sp>
      <p:sp>
        <p:nvSpPr>
          <p:cNvPr id="4" name="Tekstvak 3">
            <a:extLst>
              <a:ext uri="{FF2B5EF4-FFF2-40B4-BE49-F238E27FC236}">
                <a16:creationId xmlns:a16="http://schemas.microsoft.com/office/drawing/2014/main" id="{9F9BA083-7E30-2625-D074-FE761394F1BD}"/>
              </a:ext>
            </a:extLst>
          </p:cNvPr>
          <p:cNvSpPr txBox="1"/>
          <p:nvPr/>
        </p:nvSpPr>
        <p:spPr>
          <a:xfrm>
            <a:off x="838201" y="6392411"/>
            <a:ext cx="6898732" cy="369332"/>
          </a:xfrm>
          <a:prstGeom prst="rect">
            <a:avLst/>
          </a:prstGeom>
          <a:noFill/>
        </p:spPr>
        <p:txBody>
          <a:bodyPr wrap="square">
            <a:spAutoFit/>
          </a:bodyPr>
          <a:lstStyle/>
          <a:p>
            <a:r>
              <a:rPr lang="en-GB" sz="900" dirty="0">
                <a:latin typeface="+mj-lt"/>
              </a:rPr>
              <a:t>Figure 7.1 </a:t>
            </a:r>
            <a:r>
              <a:rPr lang="en-GB" sz="900" i="1" dirty="0">
                <a:latin typeface="+mj-lt"/>
              </a:rPr>
              <a:t>The connection of this chapter (grey area) with the simplified conceptual framework (top left) as described in Chapter 2 </a:t>
            </a:r>
          </a:p>
          <a:p>
            <a:r>
              <a:rPr lang="en-GB" sz="900" dirty="0">
                <a:latin typeface="+mj-lt"/>
              </a:rPr>
              <a:t>(Taken from Chapter 7, page 119)</a:t>
            </a:r>
          </a:p>
        </p:txBody>
      </p:sp>
      <p:sp>
        <p:nvSpPr>
          <p:cNvPr id="5" name="Tijdelijke aanduiding voor inhoud 6">
            <a:extLst>
              <a:ext uri="{FF2B5EF4-FFF2-40B4-BE49-F238E27FC236}">
                <a16:creationId xmlns:a16="http://schemas.microsoft.com/office/drawing/2014/main" id="{1062C731-B3BB-B9BD-C560-EE3B20427300}"/>
              </a:ext>
            </a:extLst>
          </p:cNvPr>
          <p:cNvSpPr>
            <a:spLocks noGrp="1"/>
          </p:cNvSpPr>
          <p:nvPr>
            <p:ph idx="1"/>
          </p:nvPr>
        </p:nvSpPr>
        <p:spPr>
          <a:xfrm>
            <a:off x="6973922" y="1493138"/>
            <a:ext cx="5205135" cy="1546826"/>
          </a:xfrm>
        </p:spPr>
        <p:txBody>
          <a:bodyPr>
            <a:normAutofit/>
          </a:bodyPr>
          <a:lstStyle/>
          <a:p>
            <a:pPr marL="0" indent="0">
              <a:buNone/>
            </a:pPr>
            <a:r>
              <a:rPr lang="en-GB" sz="1800" dirty="0">
                <a:solidFill>
                  <a:schemeClr val="accent1"/>
                </a:solidFill>
                <a:latin typeface="+mj-lt"/>
              </a:rPr>
              <a:t>Road traffic volume results from the interplay between needs and desires of people’s and shippers’, locations of activities and the transport resistance factors (see Chapter 2 for the full conceptual model)</a:t>
            </a:r>
          </a:p>
        </p:txBody>
      </p:sp>
      <p:sp>
        <p:nvSpPr>
          <p:cNvPr id="7" name="Ovaal 2">
            <a:extLst>
              <a:ext uri="{FF2B5EF4-FFF2-40B4-BE49-F238E27FC236}">
                <a16:creationId xmlns:a16="http://schemas.microsoft.com/office/drawing/2014/main" id="{805A8B56-C33C-A200-D2F7-B100B82984F7}"/>
              </a:ext>
            </a:extLst>
          </p:cNvPr>
          <p:cNvSpPr/>
          <p:nvPr/>
        </p:nvSpPr>
        <p:spPr>
          <a:xfrm>
            <a:off x="738051" y="1483981"/>
            <a:ext cx="2365876" cy="201422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al 2">
            <a:extLst>
              <a:ext uri="{FF2B5EF4-FFF2-40B4-BE49-F238E27FC236}">
                <a16:creationId xmlns:a16="http://schemas.microsoft.com/office/drawing/2014/main" id="{A4437ACF-223D-8396-7962-1ED21FC85B57}"/>
              </a:ext>
            </a:extLst>
          </p:cNvPr>
          <p:cNvSpPr/>
          <p:nvPr/>
        </p:nvSpPr>
        <p:spPr>
          <a:xfrm>
            <a:off x="2004968" y="4186208"/>
            <a:ext cx="3531765" cy="981104"/>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B9CC7B3-DA30-672E-FB3C-F8E2A808ECDC}"/>
              </a:ext>
            </a:extLst>
          </p:cNvPr>
          <p:cNvSpPr/>
          <p:nvPr/>
        </p:nvSpPr>
        <p:spPr>
          <a:xfrm>
            <a:off x="4269996" y="2988194"/>
            <a:ext cx="1110396" cy="979799"/>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5">
            <a:extLst>
              <a:ext uri="{FF2B5EF4-FFF2-40B4-BE49-F238E27FC236}">
                <a16:creationId xmlns:a16="http://schemas.microsoft.com/office/drawing/2014/main" id="{3EA98A94-7FA0-9E1B-195D-38D3D6A2D9AE}"/>
              </a:ext>
            </a:extLst>
          </p:cNvPr>
          <p:cNvSpPr txBox="1"/>
          <p:nvPr/>
        </p:nvSpPr>
        <p:spPr>
          <a:xfrm>
            <a:off x="7503827" y="4361085"/>
            <a:ext cx="4379878" cy="1477328"/>
          </a:xfrm>
          <a:prstGeom prst="rect">
            <a:avLst/>
          </a:prstGeom>
          <a:noFill/>
        </p:spPr>
        <p:txBody>
          <a:bodyPr wrap="square" rtlCol="0">
            <a:spAutoFit/>
          </a:bodyPr>
          <a:lstStyle/>
          <a:p>
            <a:r>
              <a:rPr lang="en-GB" dirty="0">
                <a:solidFill>
                  <a:schemeClr val="accent6"/>
                </a:solidFill>
                <a:latin typeface="+mj-lt"/>
              </a:rPr>
              <a:t>Flow variables (e.g., speed and density) describe the road traffic. </a:t>
            </a:r>
            <a:br>
              <a:rPr lang="en-GB" dirty="0">
                <a:solidFill>
                  <a:schemeClr val="accent6"/>
                </a:solidFill>
                <a:latin typeface="+mj-lt"/>
              </a:rPr>
            </a:br>
            <a:r>
              <a:rPr lang="en-GB" b="1" dirty="0">
                <a:solidFill>
                  <a:schemeClr val="accent6"/>
                </a:solidFill>
                <a:latin typeface="+mj-lt"/>
              </a:rPr>
              <a:t>This chapter introduces these variables</a:t>
            </a:r>
            <a:r>
              <a:rPr lang="en-GB" dirty="0">
                <a:solidFill>
                  <a:schemeClr val="accent6"/>
                </a:solidFill>
                <a:latin typeface="+mj-lt"/>
              </a:rPr>
              <a:t> and their relationships with external variables, such as driving behaviour and weather.</a:t>
            </a:r>
            <a:r>
              <a:rPr lang="en-GB" dirty="0">
                <a:solidFill>
                  <a:schemeClr val="accent6"/>
                </a:solidFill>
                <a:latin typeface="+mj-lt"/>
                <a:sym typeface="Wingdings" panose="05000000000000000000" pitchFamily="2" charset="2"/>
              </a:rPr>
              <a:t> </a:t>
            </a:r>
            <a:endParaRPr lang="en-GB" dirty="0">
              <a:solidFill>
                <a:schemeClr val="accent6"/>
              </a:solidFill>
              <a:latin typeface="+mj-lt"/>
            </a:endParaRPr>
          </a:p>
        </p:txBody>
      </p:sp>
    </p:spTree>
    <p:extLst>
      <p:ext uri="{BB962C8B-B14F-4D97-AF65-F5344CB8AC3E}">
        <p14:creationId xmlns:p14="http://schemas.microsoft.com/office/powerpoint/2010/main" val="395075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P spid="5" grpId="0" build="p"/>
      <p:bldP spid="7" grpId="0" animBg="1"/>
      <p:bldP spid="10" grpId="0" animBg="1"/>
      <p:bldP spid="11" grpId="0" animBg="1"/>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C2C4139-3F6F-F6D4-AAB4-9826A3DFA93F}"/>
              </a:ext>
            </a:extLst>
          </p:cNvPr>
          <p:cNvSpPr>
            <a:spLocks noGrp="1"/>
          </p:cNvSpPr>
          <p:nvPr>
            <p:ph idx="1"/>
          </p:nvPr>
        </p:nvSpPr>
        <p:spPr/>
        <p:txBody>
          <a:bodyPr>
            <a:normAutofit/>
          </a:bodyPr>
          <a:lstStyle/>
          <a:p>
            <a:pPr marL="0" indent="0">
              <a:buNone/>
            </a:pPr>
            <a:r>
              <a:rPr lang="en-US" sz="2400" i="1" dirty="0">
                <a:effectLst/>
                <a:latin typeface="+mj-lt"/>
                <a:ea typeface="MS Mincho" panose="02020609040205080304" pitchFamily="49" charset="-128"/>
              </a:rPr>
              <a:t>Continuum traffic flow deal </a:t>
            </a:r>
            <a:r>
              <a:rPr lang="en-US" sz="2400" dirty="0">
                <a:effectLst/>
                <a:latin typeface="+mj-lt"/>
                <a:ea typeface="MS Mincho" panose="02020609040205080304" pitchFamily="49" charset="-128"/>
              </a:rPr>
              <a:t>with traffic flow in terms of aggregate variables, such as flow, densities and mean speeds (like in the continuity equation, see before):</a:t>
            </a:r>
          </a:p>
          <a:p>
            <a:pPr marL="457200" indent="-457200">
              <a:buFont typeface="+mj-lt"/>
              <a:buAutoNum type="arabicPeriod"/>
            </a:pPr>
            <a:r>
              <a:rPr lang="en-US" sz="2400" dirty="0">
                <a:effectLst/>
                <a:latin typeface="+mj-lt"/>
                <a:ea typeface="MS Mincho" panose="02020609040205080304" pitchFamily="49" charset="-128"/>
              </a:rPr>
              <a:t>The density </a:t>
            </a:r>
            <a:r>
              <a:rPr lang="en-US" sz="2400" i="1" dirty="0">
                <a:effectLst/>
                <a:latin typeface="+mj-lt"/>
                <a:ea typeface="MS Mincho" panose="02020609040205080304" pitchFamily="49" charset="-128"/>
              </a:rPr>
              <a:t>k</a:t>
            </a:r>
            <a:r>
              <a:rPr lang="en-US" sz="2400" dirty="0">
                <a:effectLst/>
                <a:latin typeface="+mj-lt"/>
                <a:ea typeface="MS Mincho" panose="02020609040205080304" pitchFamily="49" charset="-128"/>
              </a:rPr>
              <a:t> = </a:t>
            </a:r>
            <a:r>
              <a:rPr lang="en-US" sz="2400" i="1" dirty="0">
                <a:effectLst/>
                <a:latin typeface="+mj-lt"/>
                <a:ea typeface="MS Mincho" panose="02020609040205080304" pitchFamily="49" charset="-128"/>
              </a:rPr>
              <a:t>k</a:t>
            </a:r>
            <a:r>
              <a:rPr lang="en-US" sz="2400" dirty="0">
                <a:effectLst/>
                <a:latin typeface="+mj-lt"/>
                <a:ea typeface="MS Mincho" panose="02020609040205080304" pitchFamily="49" charset="-128"/>
              </a:rPr>
              <a:t>(</a:t>
            </a:r>
            <a:r>
              <a:rPr lang="en-US" sz="2400" i="1" dirty="0" err="1">
                <a:effectLst/>
                <a:latin typeface="+mj-lt"/>
                <a:ea typeface="MS Mincho" panose="02020609040205080304" pitchFamily="49" charset="-128"/>
              </a:rPr>
              <a:t>x</a:t>
            </a:r>
            <a:r>
              <a:rPr lang="en-US" sz="2400" dirty="0" err="1">
                <a:effectLst/>
                <a:latin typeface="+mj-lt"/>
                <a:ea typeface="MS Mincho" panose="02020609040205080304" pitchFamily="49" charset="-128"/>
              </a:rPr>
              <a:t>,</a:t>
            </a:r>
            <a:r>
              <a:rPr lang="en-US" sz="2400" i="1" dirty="0" err="1">
                <a:effectLst/>
                <a:latin typeface="+mj-lt"/>
                <a:ea typeface="MS Mincho" panose="02020609040205080304" pitchFamily="49" charset="-128"/>
              </a:rPr>
              <a:t>t</a:t>
            </a:r>
            <a:r>
              <a:rPr lang="en-US" sz="2400" dirty="0">
                <a:effectLst/>
                <a:latin typeface="+mj-lt"/>
                <a:ea typeface="MS Mincho" panose="02020609040205080304" pitchFamily="49" charset="-128"/>
              </a:rPr>
              <a:t>) describes the </a:t>
            </a:r>
            <a:r>
              <a:rPr lang="en-US" sz="2400" i="1" dirty="0">
                <a:effectLst/>
                <a:latin typeface="+mj-lt"/>
                <a:ea typeface="MS Mincho" panose="02020609040205080304" pitchFamily="49" charset="-128"/>
              </a:rPr>
              <a:t>expected number of vehicles</a:t>
            </a:r>
            <a:r>
              <a:rPr lang="en-US" sz="2400" dirty="0">
                <a:effectLst/>
                <a:latin typeface="+mj-lt"/>
                <a:ea typeface="MS Mincho" panose="02020609040205080304" pitchFamily="49" charset="-128"/>
              </a:rPr>
              <a:t> </a:t>
            </a:r>
            <a:r>
              <a:rPr lang="en-US" sz="2400" i="1" dirty="0">
                <a:effectLst/>
                <a:latin typeface="+mj-lt"/>
                <a:ea typeface="MS Mincho" panose="02020609040205080304" pitchFamily="49" charset="-128"/>
              </a:rPr>
              <a:t>per unit length</a:t>
            </a:r>
            <a:r>
              <a:rPr lang="en-US" sz="2400" dirty="0">
                <a:effectLst/>
                <a:latin typeface="+mj-lt"/>
                <a:ea typeface="MS Mincho" panose="02020609040205080304" pitchFamily="49" charset="-128"/>
              </a:rPr>
              <a:t> at instant </a:t>
            </a:r>
            <a:r>
              <a:rPr lang="en-US" sz="2400" i="1" dirty="0">
                <a:effectLst/>
                <a:latin typeface="+mj-lt"/>
                <a:ea typeface="MS Mincho" panose="02020609040205080304" pitchFamily="49" charset="-128"/>
              </a:rPr>
              <a:t>t</a:t>
            </a:r>
          </a:p>
          <a:p>
            <a:pPr marL="457200" indent="-457200">
              <a:buFont typeface="+mj-lt"/>
              <a:buAutoNum type="arabicPeriod"/>
            </a:pPr>
            <a:r>
              <a:rPr lang="en-US" sz="2400" dirty="0">
                <a:effectLst/>
                <a:latin typeface="+mj-lt"/>
                <a:ea typeface="MS Mincho" panose="02020609040205080304" pitchFamily="49" charset="-128"/>
              </a:rPr>
              <a:t>The flow q = </a:t>
            </a:r>
            <a:r>
              <a:rPr lang="en-US" sz="2400" i="1" dirty="0">
                <a:effectLst/>
                <a:latin typeface="+mj-lt"/>
                <a:ea typeface="MS Mincho" panose="02020609040205080304" pitchFamily="49" charset="-128"/>
              </a:rPr>
              <a:t>q</a:t>
            </a:r>
            <a:r>
              <a:rPr lang="en-US" sz="2400" dirty="0">
                <a:effectLst/>
                <a:latin typeface="+mj-lt"/>
                <a:ea typeface="MS Mincho" panose="02020609040205080304" pitchFamily="49" charset="-128"/>
              </a:rPr>
              <a:t>(</a:t>
            </a:r>
            <a:r>
              <a:rPr lang="en-US" sz="2400" i="1" dirty="0" err="1">
                <a:effectLst/>
                <a:latin typeface="+mj-lt"/>
                <a:ea typeface="MS Mincho" panose="02020609040205080304" pitchFamily="49" charset="-128"/>
              </a:rPr>
              <a:t>x</a:t>
            </a:r>
            <a:r>
              <a:rPr lang="en-US" sz="2400" dirty="0" err="1">
                <a:effectLst/>
                <a:latin typeface="+mj-lt"/>
                <a:ea typeface="MS Mincho" panose="02020609040205080304" pitchFamily="49" charset="-128"/>
              </a:rPr>
              <a:t>,</a:t>
            </a:r>
            <a:r>
              <a:rPr lang="en-US" sz="2400" i="1" dirty="0" err="1">
                <a:effectLst/>
                <a:latin typeface="+mj-lt"/>
                <a:ea typeface="MS Mincho" panose="02020609040205080304" pitchFamily="49" charset="-128"/>
              </a:rPr>
              <a:t>t</a:t>
            </a:r>
            <a:r>
              <a:rPr lang="en-US" sz="2400" dirty="0">
                <a:effectLst/>
                <a:latin typeface="+mj-lt"/>
                <a:ea typeface="MS Mincho" panose="02020609040205080304" pitchFamily="49" charset="-128"/>
              </a:rPr>
              <a:t>)</a:t>
            </a:r>
            <a:r>
              <a:rPr lang="en-US" sz="2400" i="1" dirty="0">
                <a:effectLst/>
                <a:latin typeface="+mj-lt"/>
                <a:ea typeface="MS Mincho" panose="02020609040205080304" pitchFamily="49" charset="-128"/>
              </a:rPr>
              <a:t> </a:t>
            </a:r>
            <a:r>
              <a:rPr lang="en-US" sz="2400" dirty="0">
                <a:effectLst/>
                <a:latin typeface="+mj-lt"/>
                <a:ea typeface="MS Mincho" panose="02020609040205080304" pitchFamily="49" charset="-128"/>
              </a:rPr>
              <a:t>equals the </a:t>
            </a:r>
            <a:r>
              <a:rPr lang="en-US" sz="2400" i="1" dirty="0">
                <a:effectLst/>
                <a:latin typeface="+mj-lt"/>
                <a:ea typeface="MS Mincho" panose="02020609040205080304" pitchFamily="49" charset="-128"/>
              </a:rPr>
              <a:t>expected number of vehicles </a:t>
            </a:r>
            <a:r>
              <a:rPr lang="en-US" sz="2400" dirty="0">
                <a:effectLst/>
                <a:latin typeface="+mj-lt"/>
                <a:ea typeface="MS Mincho" panose="02020609040205080304" pitchFamily="49" charset="-128"/>
              </a:rPr>
              <a:t>flowing past cross-section </a:t>
            </a:r>
            <a:r>
              <a:rPr lang="en-US" sz="2400" i="1" dirty="0">
                <a:effectLst/>
                <a:latin typeface="+mj-lt"/>
                <a:ea typeface="MS Mincho" panose="02020609040205080304" pitchFamily="49" charset="-128"/>
              </a:rPr>
              <a:t>x</a:t>
            </a:r>
            <a:r>
              <a:rPr lang="en-US" sz="2400" dirty="0">
                <a:effectLst/>
                <a:latin typeface="+mj-lt"/>
                <a:ea typeface="MS Mincho" panose="02020609040205080304" pitchFamily="49" charset="-128"/>
              </a:rPr>
              <a:t> during per time unit</a:t>
            </a:r>
          </a:p>
          <a:p>
            <a:pPr marL="457200" indent="-457200">
              <a:buFont typeface="+mj-lt"/>
              <a:buAutoNum type="arabicPeriod"/>
            </a:pPr>
            <a:r>
              <a:rPr lang="en-US" sz="2400" dirty="0">
                <a:effectLst/>
                <a:latin typeface="+mj-lt"/>
                <a:ea typeface="MS Mincho" panose="02020609040205080304" pitchFamily="49" charset="-128"/>
              </a:rPr>
              <a:t>The speed u = </a:t>
            </a:r>
            <a:r>
              <a:rPr lang="en-US" sz="2400" i="1" dirty="0">
                <a:effectLst/>
                <a:latin typeface="+mj-lt"/>
                <a:ea typeface="MS Mincho" panose="02020609040205080304" pitchFamily="49" charset="-128"/>
              </a:rPr>
              <a:t>u</a:t>
            </a:r>
            <a:r>
              <a:rPr lang="en-US" sz="2400" dirty="0">
                <a:effectLst/>
                <a:latin typeface="+mj-lt"/>
                <a:ea typeface="MS Mincho" panose="02020609040205080304" pitchFamily="49" charset="-128"/>
              </a:rPr>
              <a:t>(</a:t>
            </a:r>
            <a:r>
              <a:rPr lang="en-US" sz="2400" i="1" dirty="0" err="1">
                <a:effectLst/>
                <a:latin typeface="+mj-lt"/>
                <a:ea typeface="MS Mincho" panose="02020609040205080304" pitchFamily="49" charset="-128"/>
              </a:rPr>
              <a:t>x</a:t>
            </a:r>
            <a:r>
              <a:rPr lang="en-US" sz="2400" dirty="0" err="1">
                <a:effectLst/>
                <a:latin typeface="+mj-lt"/>
                <a:ea typeface="MS Mincho" panose="02020609040205080304" pitchFamily="49" charset="-128"/>
              </a:rPr>
              <a:t>,</a:t>
            </a:r>
            <a:r>
              <a:rPr lang="en-US" sz="2400" i="1" dirty="0" err="1">
                <a:effectLst/>
                <a:latin typeface="+mj-lt"/>
                <a:ea typeface="MS Mincho" panose="02020609040205080304" pitchFamily="49" charset="-128"/>
              </a:rPr>
              <a:t>t</a:t>
            </a:r>
            <a:r>
              <a:rPr lang="en-US" sz="2400" dirty="0">
                <a:effectLst/>
                <a:latin typeface="+mj-lt"/>
                <a:ea typeface="MS Mincho" panose="02020609040205080304" pitchFamily="49" charset="-128"/>
              </a:rPr>
              <a:t>) equals the </a:t>
            </a:r>
            <a:r>
              <a:rPr lang="en-US" sz="2400" i="1" dirty="0">
                <a:effectLst/>
                <a:latin typeface="+mj-lt"/>
                <a:ea typeface="MS Mincho" panose="02020609040205080304" pitchFamily="49" charset="-128"/>
              </a:rPr>
              <a:t>mean instantaneous speed of vehicle</a:t>
            </a:r>
            <a:r>
              <a:rPr lang="en-US" sz="2400" dirty="0">
                <a:effectLst/>
                <a:latin typeface="+mj-lt"/>
                <a:ea typeface="MS Mincho" panose="02020609040205080304" pitchFamily="49" charset="-128"/>
              </a:rPr>
              <a:t> defined according to </a:t>
            </a:r>
            <a:r>
              <a:rPr lang="en-US" sz="2400" i="1" dirty="0">
                <a:effectLst/>
                <a:latin typeface="+mj-lt"/>
                <a:ea typeface="MS Mincho" panose="02020609040205080304" pitchFamily="49" charset="-128"/>
              </a:rPr>
              <a:t>q=</a:t>
            </a:r>
            <a:r>
              <a:rPr lang="en-US" sz="2400" i="1" dirty="0" err="1">
                <a:effectLst/>
                <a:latin typeface="+mj-lt"/>
                <a:ea typeface="MS Mincho" panose="02020609040205080304" pitchFamily="49" charset="-128"/>
              </a:rPr>
              <a:t>ku</a:t>
            </a:r>
            <a:endParaRPr lang="en-US" sz="2400" dirty="0">
              <a:effectLst/>
              <a:latin typeface="+mj-lt"/>
              <a:ea typeface="MS Mincho" panose="02020609040205080304" pitchFamily="49" charset="-128"/>
            </a:endParaRPr>
          </a:p>
          <a:p>
            <a:pPr marL="0" indent="0">
              <a:buNone/>
            </a:pPr>
            <a:endParaRPr lang="en-GB" sz="2400" dirty="0">
              <a:latin typeface="+mj-lt"/>
            </a:endParaRPr>
          </a:p>
          <a:p>
            <a:pPr marL="0" indent="0">
              <a:buNone/>
            </a:pPr>
            <a:r>
              <a:rPr lang="en-GB" sz="2400" dirty="0">
                <a:latin typeface="+mj-lt"/>
              </a:rPr>
              <a:t>Continuum flow models generally have a limited number of equations that are relatively easy to handle.</a:t>
            </a:r>
          </a:p>
        </p:txBody>
      </p:sp>
      <p:sp>
        <p:nvSpPr>
          <p:cNvPr id="4" name="Titel 1">
            <a:extLst>
              <a:ext uri="{FF2B5EF4-FFF2-40B4-BE49-F238E27FC236}">
                <a16:creationId xmlns:a16="http://schemas.microsoft.com/office/drawing/2014/main" id="{A24F9B6F-AF02-F397-E564-330960D7D7D0}"/>
              </a:ext>
            </a:extLst>
          </p:cNvPr>
          <p:cNvSpPr txBox="1">
            <a:spLocks/>
          </p:cNvSpPr>
          <p:nvPr/>
        </p:nvSpPr>
        <p:spPr>
          <a:xfrm>
            <a:off x="838200" y="365237"/>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0B0F0"/>
                </a:solidFill>
              </a:rPr>
              <a:t>Macroscopic traffic flow models – example 3/3</a:t>
            </a:r>
            <a:br>
              <a:rPr lang="en-GB" dirty="0">
                <a:solidFill>
                  <a:srgbClr val="00B0F0"/>
                </a:solidFill>
              </a:rPr>
            </a:br>
            <a:r>
              <a:rPr lang="en-GB" sz="2800" dirty="0">
                <a:solidFill>
                  <a:srgbClr val="00B0F0"/>
                </a:solidFill>
              </a:rPr>
              <a:t>Continuum traffic flow models</a:t>
            </a:r>
          </a:p>
        </p:txBody>
      </p:sp>
    </p:spTree>
    <p:extLst>
      <p:ext uri="{BB962C8B-B14F-4D97-AF65-F5344CB8AC3E}">
        <p14:creationId xmlns:p14="http://schemas.microsoft.com/office/powerpoint/2010/main" val="24564384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a:extLst>
              <a:ext uri="{FF2B5EF4-FFF2-40B4-BE49-F238E27FC236}">
                <a16:creationId xmlns:a16="http://schemas.microsoft.com/office/drawing/2014/main" id="{E3743EA9-8A55-14FD-A425-72307E72B445}"/>
              </a:ext>
            </a:extLst>
          </p:cNvPr>
          <p:cNvSpPr>
            <a:spLocks noGrp="1"/>
          </p:cNvSpPr>
          <p:nvPr>
            <p:ph idx="1"/>
          </p:nvPr>
        </p:nvSpPr>
        <p:spPr>
          <a:xfrm>
            <a:off x="838200" y="1825625"/>
            <a:ext cx="10515600" cy="4351338"/>
          </a:xfrm>
        </p:spPr>
        <p:txBody>
          <a:bodyPr>
            <a:normAutofit lnSpcReduction="10000"/>
          </a:bodyPr>
          <a:lstStyle/>
          <a:p>
            <a:pPr>
              <a:buFontTx/>
              <a:buChar char="-"/>
            </a:pPr>
            <a:r>
              <a:rPr lang="en-GB" dirty="0">
                <a:latin typeface="+mj-lt"/>
              </a:rPr>
              <a:t>Vehicle trajectories and microscopic flow variables</a:t>
            </a:r>
          </a:p>
          <a:p>
            <a:pPr>
              <a:buFontTx/>
              <a:buChar char="-"/>
            </a:pPr>
            <a:r>
              <a:rPr lang="en-GB" dirty="0">
                <a:latin typeface="+mj-lt"/>
              </a:rPr>
              <a:t>Macroscopic flow variables</a:t>
            </a:r>
          </a:p>
          <a:p>
            <a:pPr>
              <a:buFontTx/>
              <a:buChar char="-"/>
            </a:pPr>
            <a:r>
              <a:rPr lang="en-GB" dirty="0">
                <a:latin typeface="+mj-lt"/>
              </a:rPr>
              <a:t>Microscopic and macroscopic flow characteristics</a:t>
            </a:r>
          </a:p>
          <a:p>
            <a:pPr>
              <a:buFontTx/>
              <a:buChar char="-"/>
            </a:pPr>
            <a:r>
              <a:rPr lang="en-GB" dirty="0">
                <a:latin typeface="+mj-lt"/>
              </a:rPr>
              <a:t>Developments for the future: connected and automated vehicles</a:t>
            </a:r>
          </a:p>
          <a:p>
            <a:pPr>
              <a:buFontTx/>
              <a:buChar char="-"/>
            </a:pPr>
            <a:r>
              <a:rPr lang="en-GB" dirty="0">
                <a:latin typeface="+mj-lt"/>
              </a:rPr>
              <a:t>Traffic flow dynamics and self-organisation</a:t>
            </a:r>
          </a:p>
          <a:p>
            <a:pPr>
              <a:buFontTx/>
              <a:buChar char="-"/>
            </a:pPr>
            <a:r>
              <a:rPr lang="en-GB" dirty="0">
                <a:latin typeface="+mj-lt"/>
              </a:rPr>
              <a:t>Multi-lane traffic flow facilities (motorways)</a:t>
            </a:r>
          </a:p>
          <a:p>
            <a:pPr>
              <a:buFontTx/>
              <a:buChar char="-"/>
            </a:pPr>
            <a:r>
              <a:rPr lang="en-GB" dirty="0">
                <a:latin typeface="+mj-lt"/>
              </a:rPr>
              <a:t>Microscopic and macroscopic traffic flow models</a:t>
            </a:r>
          </a:p>
          <a:p>
            <a:pPr>
              <a:buFontTx/>
              <a:buChar char="-"/>
            </a:pPr>
            <a:r>
              <a:rPr lang="en-GB" dirty="0">
                <a:latin typeface="+mj-lt"/>
              </a:rPr>
              <a:t>Network dynamics</a:t>
            </a:r>
          </a:p>
          <a:p>
            <a:pPr>
              <a:buFontTx/>
              <a:buChar char="-"/>
            </a:pPr>
            <a:r>
              <a:rPr lang="en-GB" dirty="0">
                <a:latin typeface="+mj-lt"/>
              </a:rPr>
              <a:t>Bicycle traffic</a:t>
            </a:r>
          </a:p>
          <a:p>
            <a:pPr marL="0" indent="0">
              <a:buNone/>
            </a:pPr>
            <a:endParaRPr lang="en-GB" dirty="0"/>
          </a:p>
          <a:p>
            <a:pPr>
              <a:buFontTx/>
              <a:buChar char="-"/>
            </a:pPr>
            <a:endParaRPr lang="en-GB" dirty="0"/>
          </a:p>
          <a:p>
            <a:pPr>
              <a:buFontTx/>
              <a:buChar char="-"/>
            </a:pPr>
            <a:endParaRPr lang="en-GB" dirty="0"/>
          </a:p>
        </p:txBody>
      </p:sp>
      <p:sp>
        <p:nvSpPr>
          <p:cNvPr id="2" name="Titel 1">
            <a:extLst>
              <a:ext uri="{FF2B5EF4-FFF2-40B4-BE49-F238E27FC236}">
                <a16:creationId xmlns:a16="http://schemas.microsoft.com/office/drawing/2014/main" id="{90394978-597E-FB0D-71A9-131FE00BACFB}"/>
              </a:ext>
            </a:extLst>
          </p:cNvPr>
          <p:cNvSpPr>
            <a:spLocks noGrp="1"/>
          </p:cNvSpPr>
          <p:nvPr>
            <p:ph type="title"/>
          </p:nvPr>
        </p:nvSpPr>
        <p:spPr/>
        <p:txBody>
          <a:bodyPr/>
          <a:lstStyle/>
          <a:p>
            <a:r>
              <a:rPr lang="en-GB" dirty="0">
                <a:solidFill>
                  <a:srgbClr val="00B0F0"/>
                </a:solidFill>
              </a:rPr>
              <a:t>Overview chapter</a:t>
            </a:r>
          </a:p>
        </p:txBody>
      </p:sp>
      <p:sp>
        <p:nvSpPr>
          <p:cNvPr id="4" name="Rechthoek 3">
            <a:extLst>
              <a:ext uri="{FF2B5EF4-FFF2-40B4-BE49-F238E27FC236}">
                <a16:creationId xmlns:a16="http://schemas.microsoft.com/office/drawing/2014/main" id="{F682B98A-80E1-B207-8C7F-1EF66C272C40}"/>
              </a:ext>
            </a:extLst>
          </p:cNvPr>
          <p:cNvSpPr/>
          <p:nvPr/>
        </p:nvSpPr>
        <p:spPr>
          <a:xfrm>
            <a:off x="838200" y="5095960"/>
            <a:ext cx="9229531" cy="4711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41630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6B204-7B63-3F48-81D8-3F16807D6075}"/>
              </a:ext>
            </a:extLst>
          </p:cNvPr>
          <p:cNvSpPr>
            <a:spLocks noGrp="1"/>
          </p:cNvSpPr>
          <p:nvPr>
            <p:ph type="title"/>
          </p:nvPr>
        </p:nvSpPr>
        <p:spPr/>
        <p:txBody>
          <a:bodyPr/>
          <a:lstStyle/>
          <a:p>
            <a:r>
              <a:rPr lang="en-GB" dirty="0">
                <a:solidFill>
                  <a:srgbClr val="00B0F0"/>
                </a:solidFill>
              </a:rPr>
              <a:t>Network dynamics</a:t>
            </a:r>
          </a:p>
        </p:txBody>
      </p:sp>
      <p:sp>
        <p:nvSpPr>
          <p:cNvPr id="3" name="Tijdelijke aanduiding voor inhoud 2">
            <a:extLst>
              <a:ext uri="{FF2B5EF4-FFF2-40B4-BE49-F238E27FC236}">
                <a16:creationId xmlns:a16="http://schemas.microsoft.com/office/drawing/2014/main" id="{F4AEA8FC-33DE-4CB3-4536-95544FC67072}"/>
              </a:ext>
            </a:extLst>
          </p:cNvPr>
          <p:cNvSpPr>
            <a:spLocks noGrp="1"/>
          </p:cNvSpPr>
          <p:nvPr>
            <p:ph idx="1"/>
          </p:nvPr>
        </p:nvSpPr>
        <p:spPr/>
        <p:txBody>
          <a:bodyPr>
            <a:normAutofit/>
          </a:bodyPr>
          <a:lstStyle/>
          <a:p>
            <a:pPr marL="0" indent="0">
              <a:buNone/>
            </a:pPr>
            <a:r>
              <a:rPr lang="en-US" sz="2400" dirty="0">
                <a:latin typeface="+mj-lt"/>
                <a:ea typeface="MS Mincho" panose="02020609040205080304" pitchFamily="49" charset="-128"/>
              </a:rPr>
              <a:t>Analogous to the link fundamental diagram (see before), t</a:t>
            </a:r>
            <a:r>
              <a:rPr lang="en-US" sz="2400" dirty="0">
                <a:effectLst/>
                <a:latin typeface="+mj-lt"/>
                <a:ea typeface="MS Mincho" panose="02020609040205080304" pitchFamily="49" charset="-128"/>
              </a:rPr>
              <a:t>he </a:t>
            </a:r>
            <a:r>
              <a:rPr lang="en-US" sz="2400" i="1" dirty="0">
                <a:effectLst/>
                <a:latin typeface="+mj-lt"/>
                <a:ea typeface="MS Mincho" panose="02020609040205080304" pitchFamily="49" charset="-128"/>
              </a:rPr>
              <a:t>overall</a:t>
            </a:r>
            <a:r>
              <a:rPr lang="en-US" sz="2400" dirty="0">
                <a:effectLst/>
                <a:latin typeface="+mj-lt"/>
                <a:ea typeface="MS Mincho" panose="02020609040205080304" pitchFamily="49" charset="-128"/>
              </a:rPr>
              <a:t> </a:t>
            </a:r>
            <a:r>
              <a:rPr lang="en-US" sz="2400" i="1" dirty="0">
                <a:effectLst/>
                <a:latin typeface="+mj-lt"/>
                <a:ea typeface="MS Mincho" panose="02020609040205080304" pitchFamily="49" charset="-128"/>
              </a:rPr>
              <a:t>dynamics </a:t>
            </a:r>
            <a:r>
              <a:rPr lang="en-US" sz="2400" dirty="0">
                <a:effectLst/>
                <a:latin typeface="+mj-lt"/>
                <a:ea typeface="MS Mincho" panose="02020609040205080304" pitchFamily="49" charset="-128"/>
              </a:rPr>
              <a:t>of a traffic network can be described with the </a:t>
            </a:r>
            <a:r>
              <a:rPr lang="en-US" sz="2400" i="1" dirty="0">
                <a:effectLst/>
                <a:latin typeface="+mj-lt"/>
                <a:ea typeface="MS Mincho" panose="02020609040205080304" pitchFamily="49" charset="-128"/>
              </a:rPr>
              <a:t>macroscopic </a:t>
            </a:r>
            <a:r>
              <a:rPr lang="en-US" sz="2400" dirty="0">
                <a:effectLst/>
                <a:latin typeface="+mj-lt"/>
                <a:ea typeface="MS Mincho" panose="02020609040205080304" pitchFamily="49" charset="-128"/>
              </a:rPr>
              <a:t>or </a:t>
            </a:r>
            <a:r>
              <a:rPr lang="en-US" sz="2400" i="1" dirty="0">
                <a:effectLst/>
                <a:latin typeface="+mj-lt"/>
                <a:ea typeface="MS Mincho" panose="02020609040205080304" pitchFamily="49" charset="-128"/>
              </a:rPr>
              <a:t>network fundamental diagram (NFD)</a:t>
            </a:r>
            <a:r>
              <a:rPr lang="en-US" sz="2400" i="1" dirty="0">
                <a:latin typeface="+mj-lt"/>
                <a:ea typeface="MS Mincho" panose="02020609040205080304" pitchFamily="49" charset="-128"/>
              </a:rPr>
              <a:t>.</a:t>
            </a:r>
            <a:endParaRPr lang="en-US" sz="2400" dirty="0">
              <a:effectLst/>
              <a:latin typeface="+mj-lt"/>
              <a:ea typeface="MS Mincho" panose="02020609040205080304" pitchFamily="49" charset="-128"/>
            </a:endParaRPr>
          </a:p>
          <a:p>
            <a:pPr marL="0" indent="0">
              <a:buNone/>
            </a:pPr>
            <a:r>
              <a:rPr lang="en-US" sz="2400" dirty="0">
                <a:effectLst/>
                <a:latin typeface="+mj-lt"/>
                <a:ea typeface="MS Mincho" panose="02020609040205080304" pitchFamily="49" charset="-128"/>
              </a:rPr>
              <a:t>This diagram relates the vehicle accumulation, or average vehicle density, to the network performance.</a:t>
            </a:r>
          </a:p>
          <a:p>
            <a:pPr marL="0" indent="0">
              <a:buNone/>
            </a:pPr>
            <a:r>
              <a:rPr lang="en-US" sz="2400" b="1" dirty="0">
                <a:latin typeface="+mj-lt"/>
                <a:ea typeface="MS Mincho" panose="02020609040205080304" pitchFamily="49" charset="-128"/>
              </a:rPr>
              <a:t>Definition:</a:t>
            </a:r>
            <a:br>
              <a:rPr lang="en-US" sz="2400" b="1" dirty="0">
                <a:latin typeface="+mj-lt"/>
                <a:ea typeface="MS Mincho" panose="02020609040205080304" pitchFamily="49" charset="-128"/>
              </a:rPr>
            </a:br>
            <a:r>
              <a:rPr lang="en-US" sz="2400" dirty="0">
                <a:effectLst/>
                <a:latin typeface="+mj-lt"/>
                <a:ea typeface="MS Mincho" panose="02020609040205080304" pitchFamily="49" charset="-128"/>
              </a:rPr>
              <a:t>The network performance is the flow, weighted by the number of lanes, and the length of the roadway segment for which the measured flow is representative</a:t>
            </a:r>
          </a:p>
          <a:p>
            <a:pPr marL="0" indent="0">
              <a:buNone/>
            </a:pPr>
            <a:br>
              <a:rPr lang="en-GB" sz="2400" dirty="0">
                <a:latin typeface="+mj-lt"/>
                <a:ea typeface="MS Mincho" panose="02020609040205080304" pitchFamily="49" charset="-128"/>
                <a:sym typeface="Wingdings" panose="05000000000000000000" pitchFamily="2" charset="2"/>
              </a:rPr>
            </a:br>
            <a:endParaRPr lang="en-US" sz="2400" dirty="0">
              <a:latin typeface="+mj-lt"/>
              <a:ea typeface="MS Mincho" panose="02020609040205080304" pitchFamily="49" charset="-128"/>
            </a:endParaRPr>
          </a:p>
        </p:txBody>
      </p:sp>
      <p:sp>
        <p:nvSpPr>
          <p:cNvPr id="4" name="Rechthoek 3">
            <a:extLst>
              <a:ext uri="{FF2B5EF4-FFF2-40B4-BE49-F238E27FC236}">
                <a16:creationId xmlns:a16="http://schemas.microsoft.com/office/drawing/2014/main" id="{FB3C400B-3010-9123-CCC2-A77680AA3502}"/>
              </a:ext>
            </a:extLst>
          </p:cNvPr>
          <p:cNvSpPr/>
          <p:nvPr/>
        </p:nvSpPr>
        <p:spPr>
          <a:xfrm>
            <a:off x="838200" y="3761627"/>
            <a:ext cx="10069286" cy="1171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60530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87E28-0F52-93A2-E1DC-847C7C56240F}"/>
              </a:ext>
            </a:extLst>
          </p:cNvPr>
          <p:cNvSpPr>
            <a:spLocks noGrp="1"/>
          </p:cNvSpPr>
          <p:nvPr>
            <p:ph type="title"/>
          </p:nvPr>
        </p:nvSpPr>
        <p:spPr/>
        <p:txBody>
          <a:bodyPr/>
          <a:lstStyle/>
          <a:p>
            <a:r>
              <a:rPr lang="en-GB" dirty="0">
                <a:solidFill>
                  <a:srgbClr val="00B0F0"/>
                </a:solidFill>
              </a:rPr>
              <a:t>Network dynamics</a:t>
            </a:r>
          </a:p>
        </p:txBody>
      </p:sp>
      <p:sp>
        <p:nvSpPr>
          <p:cNvPr id="3" name="Tijdelijke aanduiding voor inhoud 2">
            <a:extLst>
              <a:ext uri="{FF2B5EF4-FFF2-40B4-BE49-F238E27FC236}">
                <a16:creationId xmlns:a16="http://schemas.microsoft.com/office/drawing/2014/main" id="{45C76A73-B647-DDA6-F7E5-4C969868E3E2}"/>
              </a:ext>
            </a:extLst>
          </p:cNvPr>
          <p:cNvSpPr>
            <a:spLocks noGrp="1"/>
          </p:cNvSpPr>
          <p:nvPr>
            <p:ph idx="1"/>
          </p:nvPr>
        </p:nvSpPr>
        <p:spPr>
          <a:xfrm>
            <a:off x="838200" y="1825625"/>
            <a:ext cx="5759300" cy="4929738"/>
          </a:xfrm>
        </p:spPr>
        <p:txBody>
          <a:bodyPr>
            <a:normAutofit/>
          </a:bodyPr>
          <a:lstStyle/>
          <a:p>
            <a:pPr marL="0" indent="0">
              <a:buNone/>
            </a:pPr>
            <a:r>
              <a:rPr lang="en-GB" sz="2000" dirty="0">
                <a:latin typeface="+mj-lt"/>
              </a:rPr>
              <a:t>NFD (see </a:t>
            </a:r>
            <a:r>
              <a:rPr lang="en-GB" sz="2000" dirty="0">
                <a:latin typeface="+mj-lt"/>
                <a:sym typeface="Wingdings" panose="05000000000000000000" pitchFamily="2" charset="2"/>
              </a:rPr>
              <a:t>) contains 3 states:</a:t>
            </a:r>
          </a:p>
          <a:p>
            <a:pPr marL="457200" indent="-457200">
              <a:buFont typeface="+mj-lt"/>
              <a:buAutoNum type="arabicPeriod"/>
            </a:pPr>
            <a:r>
              <a:rPr lang="en-GB" sz="2000" dirty="0">
                <a:latin typeface="+mj-lt"/>
                <a:sym typeface="Wingdings" panose="05000000000000000000" pitchFamily="2" charset="2"/>
              </a:rPr>
              <a:t>Few vehicles use the network, free flow condition, low outflow</a:t>
            </a:r>
          </a:p>
          <a:p>
            <a:pPr marL="457200" indent="-457200">
              <a:buFont typeface="+mj-lt"/>
              <a:buAutoNum type="arabicPeriod"/>
            </a:pPr>
            <a:r>
              <a:rPr lang="en-GB" sz="2000" dirty="0">
                <a:latin typeface="+mj-lt"/>
                <a:sym typeface="Wingdings" panose="05000000000000000000" pitchFamily="2" charset="2"/>
              </a:rPr>
              <a:t>More vehicles use the network, reaching the maximum outflow (or production) – called ‘sweet spot’. This corresponds to the critical accumulation of vehicles</a:t>
            </a:r>
          </a:p>
          <a:p>
            <a:pPr marL="457200" indent="-457200">
              <a:buFont typeface="+mj-lt"/>
              <a:buAutoNum type="arabicPeriod"/>
            </a:pPr>
            <a:r>
              <a:rPr lang="en-GB" sz="2000" dirty="0">
                <a:latin typeface="+mj-lt"/>
                <a:sym typeface="Wingdings" panose="05000000000000000000" pitchFamily="2" charset="2"/>
              </a:rPr>
              <a:t>More vehicles (than critical accumulation) use the network, travellers experience delay. Network becomes congested.</a:t>
            </a:r>
          </a:p>
          <a:p>
            <a:pPr marL="457200" indent="-457200">
              <a:buFont typeface="+mj-lt"/>
              <a:buAutoNum type="arabicPeriod"/>
            </a:pPr>
            <a:endParaRPr lang="en-GB" sz="2000" dirty="0">
              <a:latin typeface="+mj-lt"/>
            </a:endParaRPr>
          </a:p>
          <a:p>
            <a:pPr marL="0" indent="0">
              <a:buNone/>
            </a:pPr>
            <a:endParaRPr lang="en-GB" dirty="0"/>
          </a:p>
        </p:txBody>
      </p:sp>
      <p:pic>
        <p:nvPicPr>
          <p:cNvPr id="4" name="Picture 12" descr="sergehoogendoorn:Documents:Publications:Papers:TRB2011:17 INM - Den Bosch:nfd.pdf">
            <a:extLst>
              <a:ext uri="{FF2B5EF4-FFF2-40B4-BE49-F238E27FC236}">
                <a16:creationId xmlns:a16="http://schemas.microsoft.com/office/drawing/2014/main" id="{8D271798-6E63-8040-8E59-4366D068689F}"/>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432700" y="2595239"/>
            <a:ext cx="5759300" cy="2812110"/>
          </a:xfrm>
          <a:prstGeom prst="rect">
            <a:avLst/>
          </a:prstGeom>
          <a:noFill/>
          <a:ln>
            <a:noFill/>
          </a:ln>
        </p:spPr>
      </p:pic>
      <p:sp>
        <p:nvSpPr>
          <p:cNvPr id="8" name="Tekstvak 7">
            <a:extLst>
              <a:ext uri="{FF2B5EF4-FFF2-40B4-BE49-F238E27FC236}">
                <a16:creationId xmlns:a16="http://schemas.microsoft.com/office/drawing/2014/main" id="{68126ECC-E381-5736-70A2-6B9AC8D2EB13}"/>
              </a:ext>
            </a:extLst>
          </p:cNvPr>
          <p:cNvSpPr txBox="1"/>
          <p:nvPr/>
        </p:nvSpPr>
        <p:spPr>
          <a:xfrm>
            <a:off x="6697047" y="5422824"/>
            <a:ext cx="6097554" cy="369332"/>
          </a:xfrm>
          <a:prstGeom prst="rect">
            <a:avLst/>
          </a:prstGeom>
          <a:noFill/>
        </p:spPr>
        <p:txBody>
          <a:bodyPr wrap="square">
            <a:spAutoFit/>
          </a:bodyPr>
          <a:lstStyle/>
          <a:p>
            <a:r>
              <a:rPr lang="en-GB" sz="900" dirty="0">
                <a:latin typeface="+mj-lt"/>
              </a:rPr>
              <a:t>Figure 7.13 </a:t>
            </a:r>
            <a:r>
              <a:rPr lang="en-GB" sz="900" i="1" dirty="0">
                <a:latin typeface="+mj-lt"/>
              </a:rPr>
              <a:t>Example Network Fundamental Diagram</a:t>
            </a:r>
          </a:p>
          <a:p>
            <a:r>
              <a:rPr lang="en-GB" sz="900" dirty="0">
                <a:latin typeface="+mj-lt"/>
              </a:rPr>
              <a:t>(Taken from Chapter 7, page 146)</a:t>
            </a:r>
          </a:p>
        </p:txBody>
      </p:sp>
    </p:spTree>
    <p:extLst>
      <p:ext uri="{BB962C8B-B14F-4D97-AF65-F5344CB8AC3E}">
        <p14:creationId xmlns:p14="http://schemas.microsoft.com/office/powerpoint/2010/main" val="40525763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FC1A8C-52C9-8D4D-CD9C-61DE81289DC8}"/>
              </a:ext>
            </a:extLst>
          </p:cNvPr>
          <p:cNvSpPr>
            <a:spLocks noGrp="1"/>
          </p:cNvSpPr>
          <p:nvPr>
            <p:ph type="title"/>
          </p:nvPr>
        </p:nvSpPr>
        <p:spPr/>
        <p:txBody>
          <a:bodyPr/>
          <a:lstStyle/>
          <a:p>
            <a:r>
              <a:rPr lang="en-GB" dirty="0">
                <a:solidFill>
                  <a:srgbClr val="00B0F0"/>
                </a:solidFill>
              </a:rPr>
              <a:t>Network dynamics</a:t>
            </a:r>
          </a:p>
        </p:txBody>
      </p:sp>
      <p:sp>
        <p:nvSpPr>
          <p:cNvPr id="3" name="Tijdelijke aanduiding voor inhoud 2">
            <a:extLst>
              <a:ext uri="{FF2B5EF4-FFF2-40B4-BE49-F238E27FC236}">
                <a16:creationId xmlns:a16="http://schemas.microsoft.com/office/drawing/2014/main" id="{1E7CC281-2909-D271-DE2C-6237EC82B06D}"/>
              </a:ext>
            </a:extLst>
          </p:cNvPr>
          <p:cNvSpPr>
            <a:spLocks noGrp="1"/>
          </p:cNvSpPr>
          <p:nvPr>
            <p:ph idx="1"/>
          </p:nvPr>
        </p:nvSpPr>
        <p:spPr>
          <a:xfrm>
            <a:off x="838200" y="1825624"/>
            <a:ext cx="4872135" cy="5032375"/>
          </a:xfrm>
        </p:spPr>
        <p:txBody>
          <a:bodyPr>
            <a:normAutofit/>
          </a:bodyPr>
          <a:lstStyle/>
          <a:p>
            <a:pPr marL="0" indent="0">
              <a:buNone/>
            </a:pPr>
            <a:r>
              <a:rPr lang="en-GB" sz="2400" dirty="0">
                <a:latin typeface="+mj-lt"/>
              </a:rPr>
              <a:t>The two main causes for the production deterioration of overloaded networks are:</a:t>
            </a:r>
          </a:p>
          <a:p>
            <a:r>
              <a:rPr lang="en-GB" sz="2400" dirty="0">
                <a:latin typeface="+mj-lt"/>
              </a:rPr>
              <a:t> the spill-back of queues: traffic that do not need to pass the bottleneck is affected by the queue occurring at the bottleneck </a:t>
            </a:r>
            <a:br>
              <a:rPr lang="en-GB" sz="2400" dirty="0">
                <a:latin typeface="+mj-lt"/>
              </a:rPr>
            </a:br>
            <a:r>
              <a:rPr lang="en-GB" sz="2400" dirty="0">
                <a:latin typeface="+mj-lt"/>
                <a:sym typeface="Wingdings" panose="05000000000000000000" pitchFamily="2" charset="2"/>
              </a:rPr>
              <a:t> The congestion propagates over other links of the network, potentially causing </a:t>
            </a:r>
            <a:r>
              <a:rPr lang="en-GB" sz="2400" dirty="0">
                <a:latin typeface="+mj-lt"/>
              </a:rPr>
              <a:t>grid-lock effects</a:t>
            </a:r>
          </a:p>
          <a:p>
            <a:r>
              <a:rPr lang="en-GB" sz="2400" dirty="0">
                <a:latin typeface="+mj-lt"/>
              </a:rPr>
              <a:t>the capacity drop: free-flow freeway capacity is considerably larger than the queue discharge rate</a:t>
            </a:r>
          </a:p>
          <a:p>
            <a:pPr marL="0" indent="0">
              <a:buNone/>
            </a:pPr>
            <a:endParaRPr lang="en-GB" dirty="0"/>
          </a:p>
        </p:txBody>
      </p:sp>
      <p:pic>
        <p:nvPicPr>
          <p:cNvPr id="5" name="Afbeelding 4">
            <a:extLst>
              <a:ext uri="{FF2B5EF4-FFF2-40B4-BE49-F238E27FC236}">
                <a16:creationId xmlns:a16="http://schemas.microsoft.com/office/drawing/2014/main" id="{0B03A595-5D09-AB09-A662-AC35DC8B77B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10335" y="2040291"/>
            <a:ext cx="5643465" cy="4229816"/>
          </a:xfrm>
          <a:prstGeom prst="rect">
            <a:avLst/>
          </a:prstGeom>
        </p:spPr>
      </p:pic>
      <p:sp>
        <p:nvSpPr>
          <p:cNvPr id="7" name="Tekstvak 6">
            <a:extLst>
              <a:ext uri="{FF2B5EF4-FFF2-40B4-BE49-F238E27FC236}">
                <a16:creationId xmlns:a16="http://schemas.microsoft.com/office/drawing/2014/main" id="{F752965F-4DBA-756C-8320-094449B95A0F}"/>
              </a:ext>
            </a:extLst>
          </p:cNvPr>
          <p:cNvSpPr txBox="1"/>
          <p:nvPr/>
        </p:nvSpPr>
        <p:spPr>
          <a:xfrm>
            <a:off x="5624027" y="6270107"/>
            <a:ext cx="2092389" cy="230832"/>
          </a:xfrm>
          <a:prstGeom prst="rect">
            <a:avLst/>
          </a:prstGeom>
          <a:noFill/>
        </p:spPr>
        <p:txBody>
          <a:bodyPr wrap="square">
            <a:spAutoFit/>
          </a:bodyPr>
          <a:lstStyle/>
          <a:p>
            <a:r>
              <a:rPr lang="en-GB" sz="900" dirty="0">
                <a:hlinkClick r:id="rId3"/>
              </a:rPr>
              <a:t>Busy motorway - Free image on </a:t>
            </a:r>
            <a:r>
              <a:rPr lang="en-GB" sz="900" dirty="0" err="1">
                <a:hlinkClick r:id="rId3"/>
              </a:rPr>
              <a:t>Pexels</a:t>
            </a:r>
            <a:r>
              <a:rPr lang="en-GB" sz="900" dirty="0"/>
              <a:t> </a:t>
            </a:r>
          </a:p>
        </p:txBody>
      </p:sp>
    </p:spTree>
    <p:extLst>
      <p:ext uri="{BB962C8B-B14F-4D97-AF65-F5344CB8AC3E}">
        <p14:creationId xmlns:p14="http://schemas.microsoft.com/office/powerpoint/2010/main" val="16443259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a:extLst>
              <a:ext uri="{FF2B5EF4-FFF2-40B4-BE49-F238E27FC236}">
                <a16:creationId xmlns:a16="http://schemas.microsoft.com/office/drawing/2014/main" id="{62C4854B-DD66-261F-5B3C-1E2B674BC9C9}"/>
              </a:ext>
            </a:extLst>
          </p:cNvPr>
          <p:cNvSpPr>
            <a:spLocks noGrp="1"/>
          </p:cNvSpPr>
          <p:nvPr>
            <p:ph idx="1"/>
          </p:nvPr>
        </p:nvSpPr>
        <p:spPr>
          <a:xfrm>
            <a:off x="838200" y="1825625"/>
            <a:ext cx="10515600" cy="4351338"/>
          </a:xfrm>
        </p:spPr>
        <p:txBody>
          <a:bodyPr>
            <a:normAutofit lnSpcReduction="10000"/>
          </a:bodyPr>
          <a:lstStyle/>
          <a:p>
            <a:pPr>
              <a:buFontTx/>
              <a:buChar char="-"/>
            </a:pPr>
            <a:r>
              <a:rPr lang="en-GB" dirty="0">
                <a:latin typeface="+mj-lt"/>
              </a:rPr>
              <a:t>Vehicle trajectories and microscopic flow variables</a:t>
            </a:r>
          </a:p>
          <a:p>
            <a:pPr>
              <a:buFontTx/>
              <a:buChar char="-"/>
            </a:pPr>
            <a:r>
              <a:rPr lang="en-GB" dirty="0">
                <a:latin typeface="+mj-lt"/>
              </a:rPr>
              <a:t>Macroscopic flow variables</a:t>
            </a:r>
          </a:p>
          <a:p>
            <a:pPr>
              <a:buFontTx/>
              <a:buChar char="-"/>
            </a:pPr>
            <a:r>
              <a:rPr lang="en-GB" dirty="0">
                <a:latin typeface="+mj-lt"/>
              </a:rPr>
              <a:t>Microscopic and macroscopic flow characteristics</a:t>
            </a:r>
          </a:p>
          <a:p>
            <a:pPr>
              <a:buFontTx/>
              <a:buChar char="-"/>
            </a:pPr>
            <a:r>
              <a:rPr lang="en-GB" dirty="0">
                <a:latin typeface="+mj-lt"/>
              </a:rPr>
              <a:t>Developments for the future: connected and automated vehicles</a:t>
            </a:r>
          </a:p>
          <a:p>
            <a:pPr>
              <a:buFontTx/>
              <a:buChar char="-"/>
            </a:pPr>
            <a:r>
              <a:rPr lang="en-GB" dirty="0">
                <a:latin typeface="+mj-lt"/>
              </a:rPr>
              <a:t>Traffic flow dynamics and self-organisation</a:t>
            </a:r>
          </a:p>
          <a:p>
            <a:pPr>
              <a:buFontTx/>
              <a:buChar char="-"/>
            </a:pPr>
            <a:r>
              <a:rPr lang="en-GB" dirty="0">
                <a:latin typeface="+mj-lt"/>
              </a:rPr>
              <a:t>Multi-lane traffic flow facilities (motorways)</a:t>
            </a:r>
          </a:p>
          <a:p>
            <a:pPr>
              <a:buFontTx/>
              <a:buChar char="-"/>
            </a:pPr>
            <a:r>
              <a:rPr lang="en-GB" dirty="0">
                <a:latin typeface="+mj-lt"/>
              </a:rPr>
              <a:t>Microscopic and macroscopic traffic flow models</a:t>
            </a:r>
          </a:p>
          <a:p>
            <a:pPr>
              <a:buFontTx/>
              <a:buChar char="-"/>
            </a:pPr>
            <a:r>
              <a:rPr lang="en-GB" dirty="0">
                <a:latin typeface="+mj-lt"/>
              </a:rPr>
              <a:t>Network dynamics</a:t>
            </a:r>
          </a:p>
          <a:p>
            <a:pPr>
              <a:buFontTx/>
              <a:buChar char="-"/>
            </a:pPr>
            <a:r>
              <a:rPr lang="en-GB" dirty="0">
                <a:latin typeface="+mj-lt"/>
              </a:rPr>
              <a:t>Bicycle traffic</a:t>
            </a:r>
          </a:p>
          <a:p>
            <a:pPr marL="0" indent="0">
              <a:buNone/>
            </a:pPr>
            <a:endParaRPr lang="en-GB" dirty="0"/>
          </a:p>
          <a:p>
            <a:pPr>
              <a:buFontTx/>
              <a:buChar char="-"/>
            </a:pPr>
            <a:endParaRPr lang="en-GB" dirty="0"/>
          </a:p>
          <a:p>
            <a:pPr>
              <a:buFontTx/>
              <a:buChar char="-"/>
            </a:pPr>
            <a:endParaRPr lang="en-GB" dirty="0"/>
          </a:p>
        </p:txBody>
      </p:sp>
      <p:sp>
        <p:nvSpPr>
          <p:cNvPr id="2" name="Titel 1">
            <a:extLst>
              <a:ext uri="{FF2B5EF4-FFF2-40B4-BE49-F238E27FC236}">
                <a16:creationId xmlns:a16="http://schemas.microsoft.com/office/drawing/2014/main" id="{90394978-597E-FB0D-71A9-131FE00BACFB}"/>
              </a:ext>
            </a:extLst>
          </p:cNvPr>
          <p:cNvSpPr>
            <a:spLocks noGrp="1"/>
          </p:cNvSpPr>
          <p:nvPr>
            <p:ph type="title"/>
          </p:nvPr>
        </p:nvSpPr>
        <p:spPr/>
        <p:txBody>
          <a:bodyPr/>
          <a:lstStyle/>
          <a:p>
            <a:r>
              <a:rPr lang="en-GB" dirty="0">
                <a:solidFill>
                  <a:srgbClr val="00B0F0"/>
                </a:solidFill>
              </a:rPr>
              <a:t>Overview chapter</a:t>
            </a:r>
          </a:p>
        </p:txBody>
      </p:sp>
      <p:sp>
        <p:nvSpPr>
          <p:cNvPr id="4" name="Rechthoek 3">
            <a:extLst>
              <a:ext uri="{FF2B5EF4-FFF2-40B4-BE49-F238E27FC236}">
                <a16:creationId xmlns:a16="http://schemas.microsoft.com/office/drawing/2014/main" id="{F682B98A-80E1-B207-8C7F-1EF66C272C40}"/>
              </a:ext>
            </a:extLst>
          </p:cNvPr>
          <p:cNvSpPr/>
          <p:nvPr/>
        </p:nvSpPr>
        <p:spPr>
          <a:xfrm>
            <a:off x="838200" y="5599466"/>
            <a:ext cx="9229531" cy="4093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13138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238F71-5009-7112-91CE-B8FC349CDD9E}"/>
              </a:ext>
            </a:extLst>
          </p:cNvPr>
          <p:cNvSpPr>
            <a:spLocks noGrp="1"/>
          </p:cNvSpPr>
          <p:nvPr>
            <p:ph type="title"/>
          </p:nvPr>
        </p:nvSpPr>
        <p:spPr/>
        <p:txBody>
          <a:bodyPr/>
          <a:lstStyle/>
          <a:p>
            <a:r>
              <a:rPr lang="en-GB" dirty="0">
                <a:solidFill>
                  <a:srgbClr val="00B0F0"/>
                </a:solidFill>
              </a:rPr>
              <a:t>Bicycle traffic</a:t>
            </a:r>
          </a:p>
        </p:txBody>
      </p:sp>
      <p:sp>
        <p:nvSpPr>
          <p:cNvPr id="3" name="Tijdelijke aanduiding voor inhoud 2">
            <a:extLst>
              <a:ext uri="{FF2B5EF4-FFF2-40B4-BE49-F238E27FC236}">
                <a16:creationId xmlns:a16="http://schemas.microsoft.com/office/drawing/2014/main" id="{F3CAE0B3-EF9B-B3D2-843F-72D224566FFC}"/>
              </a:ext>
            </a:extLst>
          </p:cNvPr>
          <p:cNvSpPr>
            <a:spLocks noGrp="1"/>
          </p:cNvSpPr>
          <p:nvPr>
            <p:ph idx="1"/>
          </p:nvPr>
        </p:nvSpPr>
        <p:spPr>
          <a:xfrm>
            <a:off x="838200" y="1825625"/>
            <a:ext cx="6982838" cy="4351338"/>
          </a:xfrm>
        </p:spPr>
        <p:txBody>
          <a:bodyPr/>
          <a:lstStyle/>
          <a:p>
            <a:pPr marL="0" indent="0">
              <a:buNone/>
            </a:pPr>
            <a:r>
              <a:rPr lang="en-GB" sz="2400" dirty="0">
                <a:latin typeface="+mj-lt"/>
              </a:rPr>
              <a:t>Whereas there are many studies on the choice of travel mode, the actual description of the way people cycle operationally has not taken off until recently.</a:t>
            </a:r>
          </a:p>
          <a:p>
            <a:pPr marL="0" indent="0">
              <a:buNone/>
            </a:pPr>
            <a:r>
              <a:rPr lang="en-US" sz="2400" dirty="0">
                <a:effectLst/>
                <a:latin typeface="+mj-lt"/>
                <a:ea typeface="MS Mincho" panose="02020609040205080304" pitchFamily="49" charset="-128"/>
                <a:cs typeface="Times New Roman" panose="02020603050405020304" pitchFamily="18" charset="0"/>
              </a:rPr>
              <a:t>Theories and modelling tools (on a microscopic level, on a macroscopic level and on a network level) developed for car traffic are – to a certain extent – also applicable for cycling.</a:t>
            </a:r>
          </a:p>
          <a:p>
            <a:pPr marL="0" indent="0">
              <a:buNone/>
            </a:pPr>
            <a:r>
              <a:rPr lang="en-US" sz="2400" dirty="0">
                <a:latin typeface="+mj-lt"/>
                <a:ea typeface="MS Mincho" panose="02020609040205080304" pitchFamily="49" charset="-128"/>
                <a:cs typeface="Times New Roman" panose="02020603050405020304" pitchFamily="18" charset="0"/>
              </a:rPr>
              <a:t>The main difference compared to vehicular traffic is the fact that cyclist traffic is not lane bound:</a:t>
            </a:r>
            <a:r>
              <a:rPr lang="en-US" sz="2400" dirty="0">
                <a:latin typeface="+mj-lt"/>
                <a:ea typeface="MS Mincho" panose="02020609040205080304" pitchFamily="49" charset="-128"/>
                <a:cs typeface="Times New Roman" panose="02020603050405020304" pitchFamily="18" charset="0"/>
                <a:sym typeface="Wingdings" panose="05000000000000000000" pitchFamily="2" charset="2"/>
              </a:rPr>
              <a:t> cyclists (to some extent) freely choose their lateral position.</a:t>
            </a:r>
          </a:p>
          <a:p>
            <a:pPr marL="0" indent="0">
              <a:buNone/>
            </a:pPr>
            <a:endParaRPr lang="en-GB" sz="1800" dirty="0">
              <a:effectLst/>
              <a:latin typeface="Calisto MT" panose="02040603050505030304" pitchFamily="18" charset="0"/>
              <a:ea typeface="MS Mincho" panose="02020609040205080304" pitchFamily="49" charset="-128"/>
              <a:cs typeface="Times New Roman" panose="02020603050405020304" pitchFamily="18" charset="0"/>
            </a:endParaRPr>
          </a:p>
          <a:p>
            <a:pPr marL="0" indent="0">
              <a:buNone/>
            </a:pPr>
            <a:endParaRPr lang="en-GB" dirty="0"/>
          </a:p>
        </p:txBody>
      </p:sp>
      <p:pic>
        <p:nvPicPr>
          <p:cNvPr id="7" name="Afbeelding 6" descr="Afbeelding met weg, buiten, persoon, rijden&#10;&#10;Automatisch gegenereerde beschrijving">
            <a:extLst>
              <a:ext uri="{FF2B5EF4-FFF2-40B4-BE49-F238E27FC236}">
                <a16:creationId xmlns:a16="http://schemas.microsoft.com/office/drawing/2014/main" id="{839B3DB9-0A98-A6D4-C02D-009991216D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50627" y="1526475"/>
            <a:ext cx="3303173" cy="4966400"/>
          </a:xfrm>
          <a:prstGeom prst="rect">
            <a:avLst/>
          </a:prstGeom>
        </p:spPr>
      </p:pic>
      <p:sp>
        <p:nvSpPr>
          <p:cNvPr id="9" name="Tekstvak 8">
            <a:extLst>
              <a:ext uri="{FF2B5EF4-FFF2-40B4-BE49-F238E27FC236}">
                <a16:creationId xmlns:a16="http://schemas.microsoft.com/office/drawing/2014/main" id="{630F5052-2724-EA82-18C2-C97A4E8C3FEC}"/>
              </a:ext>
            </a:extLst>
          </p:cNvPr>
          <p:cNvSpPr txBox="1"/>
          <p:nvPr/>
        </p:nvSpPr>
        <p:spPr>
          <a:xfrm>
            <a:off x="7966012" y="6492875"/>
            <a:ext cx="3303173" cy="230832"/>
          </a:xfrm>
          <a:prstGeom prst="rect">
            <a:avLst/>
          </a:prstGeom>
          <a:noFill/>
        </p:spPr>
        <p:txBody>
          <a:bodyPr wrap="square">
            <a:spAutoFit/>
          </a:bodyPr>
          <a:lstStyle/>
          <a:p>
            <a:r>
              <a:rPr lang="en-GB" sz="900" dirty="0">
                <a:hlinkClick r:id="rId3"/>
              </a:rPr>
              <a:t>Cyclists - Free image on </a:t>
            </a:r>
            <a:r>
              <a:rPr lang="en-GB" sz="900" dirty="0" err="1">
                <a:hlinkClick r:id="rId3"/>
              </a:rPr>
              <a:t>Pixabay</a:t>
            </a:r>
            <a:r>
              <a:rPr lang="en-GB" sz="900" dirty="0"/>
              <a:t> </a:t>
            </a:r>
          </a:p>
        </p:txBody>
      </p:sp>
    </p:spTree>
    <p:extLst>
      <p:ext uri="{BB962C8B-B14F-4D97-AF65-F5344CB8AC3E}">
        <p14:creationId xmlns:p14="http://schemas.microsoft.com/office/powerpoint/2010/main" val="21641249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546C91-3EB5-6436-D11A-431EF30A17A7}"/>
              </a:ext>
            </a:extLst>
          </p:cNvPr>
          <p:cNvSpPr>
            <a:spLocks noGrp="1"/>
          </p:cNvSpPr>
          <p:nvPr>
            <p:ph type="title"/>
          </p:nvPr>
        </p:nvSpPr>
        <p:spPr/>
        <p:txBody>
          <a:bodyPr/>
          <a:lstStyle/>
          <a:p>
            <a:r>
              <a:rPr lang="en-GB" dirty="0">
                <a:solidFill>
                  <a:srgbClr val="00B0F0"/>
                </a:solidFill>
              </a:rPr>
              <a:t>Bicycle traffic</a:t>
            </a:r>
          </a:p>
        </p:txBody>
      </p:sp>
      <p:sp>
        <p:nvSpPr>
          <p:cNvPr id="3" name="Tijdelijke aanduiding voor inhoud 2">
            <a:extLst>
              <a:ext uri="{FF2B5EF4-FFF2-40B4-BE49-F238E27FC236}">
                <a16:creationId xmlns:a16="http://schemas.microsoft.com/office/drawing/2014/main" id="{A76FD29D-9576-B5B6-17E2-ED74FDDF9F8E}"/>
              </a:ext>
            </a:extLst>
          </p:cNvPr>
          <p:cNvSpPr>
            <a:spLocks noGrp="1"/>
          </p:cNvSpPr>
          <p:nvPr>
            <p:ph idx="1"/>
          </p:nvPr>
        </p:nvSpPr>
        <p:spPr>
          <a:xfrm>
            <a:off x="838200" y="1825625"/>
            <a:ext cx="10515600" cy="4836432"/>
          </a:xfrm>
        </p:spPr>
        <p:txBody>
          <a:bodyPr>
            <a:normAutofit fontScale="92500" lnSpcReduction="10000"/>
          </a:bodyPr>
          <a:lstStyle/>
          <a:p>
            <a:pPr marL="0" indent="0">
              <a:buNone/>
            </a:pPr>
            <a:r>
              <a:rPr lang="en-GB" sz="2400" dirty="0">
                <a:latin typeface="+mj-lt"/>
              </a:rPr>
              <a:t>On a microscopic level, Edie’s definitions (equation 10, 12 and 13) can be applied to cyclist traffic, even if it is not lane-bound</a:t>
            </a:r>
          </a:p>
          <a:p>
            <a:pPr marL="0" indent="0">
              <a:buNone/>
            </a:pPr>
            <a:r>
              <a:rPr lang="en-GB" sz="2400" dirty="0">
                <a:latin typeface="+mj-lt"/>
              </a:rPr>
              <a:t>On a macroscopic level, parts of the properties of bicycle flows along a road should obey some sort of fundamental diagram, but this has not been fully confirmed with empirical or experimental data </a:t>
            </a:r>
          </a:p>
          <a:p>
            <a:pPr marL="0" indent="0">
              <a:buNone/>
            </a:pPr>
            <a:br>
              <a:rPr lang="en-GB" sz="2400" dirty="0">
                <a:latin typeface="+mj-lt"/>
              </a:rPr>
            </a:br>
            <a:r>
              <a:rPr lang="en-GB" sz="2400" dirty="0">
                <a:latin typeface="+mj-lt"/>
              </a:rPr>
              <a:t>Shockwave theory and queuing theory would be applicable for cyclist traffic:</a:t>
            </a:r>
          </a:p>
          <a:p>
            <a:pPr>
              <a:buFontTx/>
              <a:buChar char="-"/>
            </a:pPr>
            <a:r>
              <a:rPr lang="en-US" sz="2400" dirty="0">
                <a:effectLst/>
                <a:latin typeface="+mj-lt"/>
                <a:ea typeface="Arno Pro"/>
              </a:rPr>
              <a:t>the capacity increased linearly with the road width</a:t>
            </a:r>
          </a:p>
          <a:p>
            <a:pPr>
              <a:buFontTx/>
              <a:buChar char="-"/>
            </a:pPr>
            <a:r>
              <a:rPr lang="en-US" sz="2400" dirty="0">
                <a:effectLst/>
                <a:latin typeface="+mj-lt"/>
                <a:ea typeface="Arno Pro"/>
              </a:rPr>
              <a:t>the closer the people are together, the higher the flow of traffic once the traffic light turns green</a:t>
            </a:r>
          </a:p>
          <a:p>
            <a:pPr marL="0" indent="0">
              <a:buNone/>
            </a:pPr>
            <a:endParaRPr lang="en-GB" sz="2400" dirty="0">
              <a:latin typeface="+mj-lt"/>
            </a:endParaRPr>
          </a:p>
          <a:p>
            <a:pPr marL="0" indent="0">
              <a:buNone/>
            </a:pPr>
            <a:r>
              <a:rPr lang="en-GB" sz="2400" dirty="0">
                <a:latin typeface="+mj-lt"/>
              </a:rPr>
              <a:t>Regarding the operations on the network scale (macroscopic fundamental diagram), cyclists are smaller than cars and can cross intersections next to each other </a:t>
            </a:r>
            <a:r>
              <a:rPr lang="en-GB" sz="2400" dirty="0">
                <a:latin typeface="+mj-lt"/>
                <a:sym typeface="Wingdings" panose="05000000000000000000" pitchFamily="2" charset="2"/>
              </a:rPr>
              <a:t> </a:t>
            </a:r>
            <a:r>
              <a:rPr lang="en-GB" sz="2400" dirty="0">
                <a:latin typeface="+mj-lt"/>
              </a:rPr>
              <a:t>a higher fraction of cyclists would increase the maximum flow for a network</a:t>
            </a:r>
          </a:p>
          <a:p>
            <a:pPr marL="0" indent="0">
              <a:buNone/>
            </a:pPr>
            <a:endParaRPr lang="en-GB" dirty="0"/>
          </a:p>
        </p:txBody>
      </p:sp>
    </p:spTree>
    <p:extLst>
      <p:ext uri="{BB962C8B-B14F-4D97-AF65-F5344CB8AC3E}">
        <p14:creationId xmlns:p14="http://schemas.microsoft.com/office/powerpoint/2010/main" val="18594082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221A74-E322-FFD7-1852-0670733BDC09}"/>
              </a:ext>
            </a:extLst>
          </p:cNvPr>
          <p:cNvSpPr>
            <a:spLocks noGrp="1"/>
          </p:cNvSpPr>
          <p:nvPr>
            <p:ph type="title"/>
          </p:nvPr>
        </p:nvSpPr>
        <p:spPr/>
        <p:txBody>
          <a:bodyPr/>
          <a:lstStyle/>
          <a:p>
            <a:r>
              <a:rPr lang="en-GB" dirty="0">
                <a:solidFill>
                  <a:srgbClr val="00B0F0"/>
                </a:solidFill>
              </a:rPr>
              <a:t>Summary</a:t>
            </a:r>
          </a:p>
        </p:txBody>
      </p:sp>
      <p:sp>
        <p:nvSpPr>
          <p:cNvPr id="3" name="Tijdelijke aanduiding voor inhoud 2">
            <a:extLst>
              <a:ext uri="{FF2B5EF4-FFF2-40B4-BE49-F238E27FC236}">
                <a16:creationId xmlns:a16="http://schemas.microsoft.com/office/drawing/2014/main" id="{837A1DD2-A324-6B90-5A2D-B7708E6A7F2B}"/>
              </a:ext>
            </a:extLst>
          </p:cNvPr>
          <p:cNvSpPr>
            <a:spLocks noGrp="1"/>
          </p:cNvSpPr>
          <p:nvPr>
            <p:ph idx="1"/>
          </p:nvPr>
        </p:nvSpPr>
        <p:spPr>
          <a:xfrm>
            <a:off x="838200" y="1825625"/>
            <a:ext cx="10515600" cy="4332579"/>
          </a:xfrm>
        </p:spPr>
        <p:txBody>
          <a:bodyPr>
            <a:normAutofit lnSpcReduction="10000"/>
          </a:bodyPr>
          <a:lstStyle/>
          <a:p>
            <a:pPr marL="457200" indent="-457200">
              <a:buFont typeface="+mj-lt"/>
              <a:buAutoNum type="arabicPeriod"/>
            </a:pPr>
            <a:r>
              <a:rPr lang="en-GB" b="1" dirty="0">
                <a:latin typeface="+mj-lt"/>
              </a:rPr>
              <a:t>Traffic flow theory </a:t>
            </a:r>
            <a:r>
              <a:rPr lang="en-GB" dirty="0">
                <a:latin typeface="+mj-lt"/>
              </a:rPr>
              <a:t>is crucial for designing comfortable and safe roads, solving congestion problems, and implementing effective traffic management measures</a:t>
            </a:r>
          </a:p>
          <a:p>
            <a:pPr marL="457200" indent="-457200">
              <a:buFont typeface="+mj-lt"/>
              <a:buAutoNum type="arabicPeriod"/>
            </a:pPr>
            <a:r>
              <a:rPr lang="en-GB" b="1" dirty="0">
                <a:latin typeface="+mj-lt"/>
              </a:rPr>
              <a:t>Microscopic and macroscopic traffic flow variables </a:t>
            </a:r>
            <a:r>
              <a:rPr lang="en-GB" dirty="0">
                <a:latin typeface="+mj-lt"/>
              </a:rPr>
              <a:t>provide insights into </a:t>
            </a:r>
            <a:r>
              <a:rPr lang="en-GB" b="1" dirty="0">
                <a:latin typeface="+mj-lt"/>
              </a:rPr>
              <a:t>individual</a:t>
            </a:r>
            <a:r>
              <a:rPr lang="en-GB" dirty="0">
                <a:latin typeface="+mj-lt"/>
              </a:rPr>
              <a:t> driver behaviour and the </a:t>
            </a:r>
            <a:r>
              <a:rPr lang="en-GB" b="1" dirty="0">
                <a:latin typeface="+mj-lt"/>
              </a:rPr>
              <a:t>average state</a:t>
            </a:r>
            <a:r>
              <a:rPr lang="en-GB" dirty="0">
                <a:latin typeface="+mj-lt"/>
              </a:rPr>
              <a:t> of traffic flow, respectively</a:t>
            </a:r>
          </a:p>
          <a:p>
            <a:pPr marL="457200" indent="-457200">
              <a:buFont typeface="+mj-lt"/>
              <a:buAutoNum type="arabicPeriod"/>
            </a:pPr>
            <a:r>
              <a:rPr lang="en-GB" dirty="0">
                <a:latin typeface="+mj-lt"/>
              </a:rPr>
              <a:t>The </a:t>
            </a:r>
            <a:r>
              <a:rPr lang="en-GB" b="1" dirty="0">
                <a:latin typeface="+mj-lt"/>
              </a:rPr>
              <a:t>fundamental diagram </a:t>
            </a:r>
            <a:r>
              <a:rPr lang="en-GB" dirty="0">
                <a:latin typeface="+mj-lt"/>
              </a:rPr>
              <a:t>represents the statistical relation between flow, density, and speed</a:t>
            </a:r>
          </a:p>
          <a:p>
            <a:pPr marL="457200" indent="-457200">
              <a:buFont typeface="+mj-lt"/>
              <a:buAutoNum type="arabicPeriod"/>
            </a:pPr>
            <a:r>
              <a:rPr lang="en-GB" dirty="0">
                <a:latin typeface="+mj-lt"/>
              </a:rPr>
              <a:t>Current </a:t>
            </a:r>
            <a:r>
              <a:rPr lang="en-GB" b="1" dirty="0">
                <a:latin typeface="+mj-lt"/>
              </a:rPr>
              <a:t>vehicle automation</a:t>
            </a:r>
            <a:r>
              <a:rPr lang="en-GB" dirty="0">
                <a:latin typeface="+mj-lt"/>
              </a:rPr>
              <a:t> without communication does not enhance road capacity, but future developments with vehicle-to-vehicle </a:t>
            </a:r>
            <a:r>
              <a:rPr lang="en-GB" b="1" dirty="0">
                <a:latin typeface="+mj-lt"/>
              </a:rPr>
              <a:t>communication</a:t>
            </a:r>
            <a:r>
              <a:rPr lang="en-GB" dirty="0">
                <a:latin typeface="+mj-lt"/>
              </a:rPr>
              <a:t> hold the potential to do so </a:t>
            </a:r>
          </a:p>
          <a:p>
            <a:pPr marL="514350" indent="-514350">
              <a:buAutoNum type="arabicPeriod"/>
            </a:pPr>
            <a:endParaRPr lang="en-GB" sz="1600" dirty="0">
              <a:latin typeface="+mj-lt"/>
            </a:endParaRPr>
          </a:p>
        </p:txBody>
      </p:sp>
    </p:spTree>
    <p:extLst>
      <p:ext uri="{BB962C8B-B14F-4D97-AF65-F5344CB8AC3E}">
        <p14:creationId xmlns:p14="http://schemas.microsoft.com/office/powerpoint/2010/main" val="20149777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8651DF-ADCE-B285-29CE-E9E21CBBC3D9}"/>
              </a:ext>
            </a:extLst>
          </p:cNvPr>
          <p:cNvSpPr>
            <a:spLocks noGrp="1"/>
          </p:cNvSpPr>
          <p:nvPr>
            <p:ph type="title"/>
          </p:nvPr>
        </p:nvSpPr>
        <p:spPr/>
        <p:txBody>
          <a:bodyPr/>
          <a:lstStyle/>
          <a:p>
            <a:r>
              <a:rPr lang="en-GB">
                <a:solidFill>
                  <a:srgbClr val="00B0F0"/>
                </a:solidFill>
              </a:rPr>
              <a:t>Summary</a:t>
            </a:r>
            <a:endParaRPr lang="en-GB" dirty="0">
              <a:solidFill>
                <a:srgbClr val="00B0F0"/>
              </a:solidFill>
            </a:endParaRPr>
          </a:p>
        </p:txBody>
      </p:sp>
      <p:sp>
        <p:nvSpPr>
          <p:cNvPr id="3" name="Tijdelijke aanduiding voor inhoud 2">
            <a:extLst>
              <a:ext uri="{FF2B5EF4-FFF2-40B4-BE49-F238E27FC236}">
                <a16:creationId xmlns:a16="http://schemas.microsoft.com/office/drawing/2014/main" id="{84CA3ABE-AE1A-4B6E-BC03-D5C7A8C8CE28}"/>
              </a:ext>
            </a:extLst>
          </p:cNvPr>
          <p:cNvSpPr>
            <a:spLocks noGrp="1"/>
          </p:cNvSpPr>
          <p:nvPr>
            <p:ph idx="1"/>
          </p:nvPr>
        </p:nvSpPr>
        <p:spPr>
          <a:xfrm>
            <a:off x="838200" y="1825624"/>
            <a:ext cx="10515600" cy="4733795"/>
          </a:xfrm>
        </p:spPr>
        <p:txBody>
          <a:bodyPr>
            <a:normAutofit lnSpcReduction="10000"/>
          </a:bodyPr>
          <a:lstStyle/>
          <a:p>
            <a:pPr marL="514350" indent="-514350">
              <a:buFont typeface="+mj-lt"/>
              <a:buAutoNum type="arabicPeriod" startAt="5"/>
            </a:pPr>
            <a:r>
              <a:rPr lang="en-GB" sz="2800" b="1" dirty="0">
                <a:latin typeface="+mj-lt"/>
              </a:rPr>
              <a:t>Traffic flow models</a:t>
            </a:r>
            <a:r>
              <a:rPr lang="en-GB" sz="2800" dirty="0">
                <a:latin typeface="+mj-lt"/>
              </a:rPr>
              <a:t> enable simulation and ex-ante evaluation of infrastructure usage. They can be categorized based on the representation of flow (macroscopic), groups of drivers (macroscopic), or individual drivers (microscopic), as well as the underlying behavioural theory</a:t>
            </a:r>
          </a:p>
          <a:p>
            <a:pPr marL="514350" indent="-514350">
              <a:buFont typeface="+mj-lt"/>
              <a:buAutoNum type="arabicPeriod" startAt="5"/>
            </a:pPr>
            <a:r>
              <a:rPr lang="en-GB" sz="2800" dirty="0">
                <a:latin typeface="+mj-lt"/>
              </a:rPr>
              <a:t>The macroscopic or </a:t>
            </a:r>
            <a:r>
              <a:rPr lang="en-GB" sz="2800" b="1" dirty="0">
                <a:latin typeface="+mj-lt"/>
              </a:rPr>
              <a:t>network fundamental diagram</a:t>
            </a:r>
            <a:r>
              <a:rPr lang="en-GB" sz="2800" dirty="0">
                <a:latin typeface="+mj-lt"/>
              </a:rPr>
              <a:t> (NFD) captures the overall dynamics of a traffic network. It reveals that network performance deteriorates as the number of vehicles increases</a:t>
            </a:r>
          </a:p>
          <a:p>
            <a:pPr marL="514350" indent="-514350">
              <a:buFont typeface="+mj-lt"/>
              <a:buAutoNum type="arabicPeriod" startAt="5"/>
            </a:pPr>
            <a:r>
              <a:rPr lang="en-GB" sz="2800" dirty="0">
                <a:latin typeface="+mj-lt"/>
              </a:rPr>
              <a:t>Theories and modelling tools developed for </a:t>
            </a:r>
            <a:r>
              <a:rPr lang="en-GB" sz="2800" b="1" dirty="0">
                <a:latin typeface="+mj-lt"/>
              </a:rPr>
              <a:t>car traffic</a:t>
            </a:r>
            <a:r>
              <a:rPr lang="en-GB" sz="2800" dirty="0">
                <a:latin typeface="+mj-lt"/>
              </a:rPr>
              <a:t> can be partially applicable to </a:t>
            </a:r>
            <a:r>
              <a:rPr lang="en-GB" sz="2800" b="1" dirty="0">
                <a:latin typeface="+mj-lt"/>
              </a:rPr>
              <a:t>other modes of transportation </a:t>
            </a:r>
            <a:r>
              <a:rPr lang="en-GB" sz="2800" dirty="0">
                <a:latin typeface="+mj-lt"/>
              </a:rPr>
              <a:t>(such as cycling), extending the understanding of traffic flow beyond automobiles</a:t>
            </a:r>
          </a:p>
          <a:p>
            <a:pPr marL="514350" indent="-514350">
              <a:buFont typeface="+mj-lt"/>
              <a:buAutoNum type="arabicPeriod" startAt="5"/>
            </a:pPr>
            <a:endParaRPr lang="en-GB" sz="2800" dirty="0">
              <a:latin typeface="+mj-lt"/>
            </a:endParaRPr>
          </a:p>
          <a:p>
            <a:pPr marL="0" indent="0">
              <a:buNone/>
            </a:pPr>
            <a:endParaRPr lang="en-GB" sz="2800" dirty="0">
              <a:latin typeface="+mj-lt"/>
            </a:endParaRPr>
          </a:p>
          <a:p>
            <a:endParaRPr lang="en-GB" dirty="0"/>
          </a:p>
        </p:txBody>
      </p:sp>
    </p:spTree>
    <p:extLst>
      <p:ext uri="{BB962C8B-B14F-4D97-AF65-F5344CB8AC3E}">
        <p14:creationId xmlns:p14="http://schemas.microsoft.com/office/powerpoint/2010/main" val="2567732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13D46-A9A2-1895-0D58-4E73A1C616E3}"/>
              </a:ext>
            </a:extLst>
          </p:cNvPr>
          <p:cNvSpPr>
            <a:spLocks noGrp="1"/>
          </p:cNvSpPr>
          <p:nvPr>
            <p:ph type="title"/>
          </p:nvPr>
        </p:nvSpPr>
        <p:spPr/>
        <p:txBody>
          <a:bodyPr/>
          <a:lstStyle/>
          <a:p>
            <a:r>
              <a:rPr lang="en-GB" dirty="0">
                <a:solidFill>
                  <a:srgbClr val="00B0F0"/>
                </a:solidFill>
              </a:rPr>
              <a:t>What this chapter covers…</a:t>
            </a:r>
          </a:p>
        </p:txBody>
      </p:sp>
      <p:pic>
        <p:nvPicPr>
          <p:cNvPr id="6" name="Picture 2">
            <a:extLst>
              <a:ext uri="{FF2B5EF4-FFF2-40B4-BE49-F238E27FC236}">
                <a16:creationId xmlns:a16="http://schemas.microsoft.com/office/drawing/2014/main" id="{644422E0-6946-C1B5-1AAD-BD0A57C63DA6}"/>
              </a:ext>
            </a:extLst>
          </p:cNvPr>
          <p:cNvPicPr>
            <a:picLocks noChangeAspect="1"/>
          </p:cNvPicPr>
          <p:nvPr/>
        </p:nvPicPr>
        <p:blipFill>
          <a:blip r:embed="rId2"/>
          <a:stretch>
            <a:fillRect/>
          </a:stretch>
        </p:blipFill>
        <p:spPr>
          <a:xfrm>
            <a:off x="838200" y="1690688"/>
            <a:ext cx="6813336" cy="4701723"/>
          </a:xfrm>
          <a:prstGeom prst="rect">
            <a:avLst/>
          </a:prstGeom>
        </p:spPr>
      </p:pic>
      <p:sp>
        <p:nvSpPr>
          <p:cNvPr id="16" name="Tekstvak 15">
            <a:extLst>
              <a:ext uri="{FF2B5EF4-FFF2-40B4-BE49-F238E27FC236}">
                <a16:creationId xmlns:a16="http://schemas.microsoft.com/office/drawing/2014/main" id="{5226AA62-C8AE-7896-D377-C68B984504CC}"/>
              </a:ext>
            </a:extLst>
          </p:cNvPr>
          <p:cNvSpPr txBox="1"/>
          <p:nvPr/>
        </p:nvSpPr>
        <p:spPr>
          <a:xfrm>
            <a:off x="7723316" y="2106345"/>
            <a:ext cx="4125589" cy="1200329"/>
          </a:xfrm>
          <a:prstGeom prst="rect">
            <a:avLst/>
          </a:prstGeom>
          <a:noFill/>
        </p:spPr>
        <p:txBody>
          <a:bodyPr wrap="square" rtlCol="0">
            <a:spAutoFit/>
          </a:bodyPr>
          <a:lstStyle/>
          <a:p>
            <a:r>
              <a:rPr lang="en-GB" dirty="0">
                <a:solidFill>
                  <a:schemeClr val="accent6"/>
                </a:solidFill>
                <a:latin typeface="+mj-lt"/>
              </a:rPr>
              <a:t>This chapter considers traffic flow operations on simple infrastructure elements, although an important sidestep is made to network dynamics.</a:t>
            </a:r>
            <a:endParaRPr lang="en-GB" sz="1200" dirty="0">
              <a:solidFill>
                <a:schemeClr val="accent6"/>
              </a:solidFill>
              <a:latin typeface="+mj-lt"/>
            </a:endParaRPr>
          </a:p>
        </p:txBody>
      </p:sp>
      <p:sp>
        <p:nvSpPr>
          <p:cNvPr id="4" name="Rechthoek 3">
            <a:extLst>
              <a:ext uri="{FF2B5EF4-FFF2-40B4-BE49-F238E27FC236}">
                <a16:creationId xmlns:a16="http://schemas.microsoft.com/office/drawing/2014/main" id="{4E04B307-01FB-E058-4353-DEF53EDE72B1}"/>
              </a:ext>
            </a:extLst>
          </p:cNvPr>
          <p:cNvSpPr/>
          <p:nvPr/>
        </p:nvSpPr>
        <p:spPr>
          <a:xfrm>
            <a:off x="1887250" y="4314826"/>
            <a:ext cx="5619750" cy="207758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hthoek 4">
            <a:extLst>
              <a:ext uri="{FF2B5EF4-FFF2-40B4-BE49-F238E27FC236}">
                <a16:creationId xmlns:a16="http://schemas.microsoft.com/office/drawing/2014/main" id="{50077D5E-0811-4EF2-017C-E2E55215E7F6}"/>
              </a:ext>
            </a:extLst>
          </p:cNvPr>
          <p:cNvSpPr/>
          <p:nvPr/>
        </p:nvSpPr>
        <p:spPr>
          <a:xfrm>
            <a:off x="3976185" y="1965301"/>
            <a:ext cx="2069558" cy="221355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kstvak 6">
            <a:extLst>
              <a:ext uri="{FF2B5EF4-FFF2-40B4-BE49-F238E27FC236}">
                <a16:creationId xmlns:a16="http://schemas.microsoft.com/office/drawing/2014/main" id="{4D17D1BD-E697-C616-CB61-65CE74DC4C20}"/>
              </a:ext>
            </a:extLst>
          </p:cNvPr>
          <p:cNvSpPr txBox="1"/>
          <p:nvPr/>
        </p:nvSpPr>
        <p:spPr>
          <a:xfrm>
            <a:off x="7723316" y="3551326"/>
            <a:ext cx="4053808" cy="2031325"/>
          </a:xfrm>
          <a:prstGeom prst="rect">
            <a:avLst/>
          </a:prstGeom>
          <a:noFill/>
        </p:spPr>
        <p:txBody>
          <a:bodyPr wrap="square" rtlCol="0">
            <a:spAutoFit/>
          </a:bodyPr>
          <a:lstStyle/>
          <a:p>
            <a:pPr marL="0" indent="0">
              <a:buNone/>
            </a:pPr>
            <a:r>
              <a:rPr lang="en-GB" dirty="0">
                <a:solidFill>
                  <a:schemeClr val="accent6"/>
                </a:solidFill>
                <a:latin typeface="+mj-lt"/>
              </a:rPr>
              <a:t>It takes both a microscopic and a macroscopic perspective: </a:t>
            </a:r>
          </a:p>
          <a:p>
            <a:pPr marL="342900" indent="-342900">
              <a:buFont typeface="Arial" panose="020B0604020202020204" pitchFamily="34" charset="0"/>
              <a:buChar char="•"/>
            </a:pPr>
            <a:r>
              <a:rPr lang="en-GB" i="1" dirty="0">
                <a:solidFill>
                  <a:schemeClr val="accent6"/>
                </a:solidFill>
                <a:latin typeface="+mj-lt"/>
              </a:rPr>
              <a:t>Microscopic perspective</a:t>
            </a:r>
            <a:r>
              <a:rPr lang="en-GB" dirty="0">
                <a:solidFill>
                  <a:schemeClr val="accent6"/>
                </a:solidFill>
                <a:latin typeface="+mj-lt"/>
              </a:rPr>
              <a:t>: reflects the behaviour of individual drivers interacting with surrounding vehicles</a:t>
            </a:r>
          </a:p>
          <a:p>
            <a:pPr marL="342900" indent="-342900">
              <a:buFont typeface="Arial" panose="020B0604020202020204" pitchFamily="34" charset="0"/>
              <a:buChar char="•"/>
            </a:pPr>
            <a:r>
              <a:rPr lang="en-GB" i="1" dirty="0">
                <a:solidFill>
                  <a:schemeClr val="accent6"/>
                </a:solidFill>
                <a:latin typeface="+mj-lt"/>
              </a:rPr>
              <a:t>Macroscopic perspective</a:t>
            </a:r>
            <a:r>
              <a:rPr lang="en-GB" dirty="0">
                <a:solidFill>
                  <a:schemeClr val="accent6"/>
                </a:solidFill>
                <a:latin typeface="+mj-lt"/>
              </a:rPr>
              <a:t>: reflects the average state of traffic</a:t>
            </a:r>
          </a:p>
        </p:txBody>
      </p:sp>
      <p:sp>
        <p:nvSpPr>
          <p:cNvPr id="3" name="Tekstvak 2">
            <a:extLst>
              <a:ext uri="{FF2B5EF4-FFF2-40B4-BE49-F238E27FC236}">
                <a16:creationId xmlns:a16="http://schemas.microsoft.com/office/drawing/2014/main" id="{5C61DBA5-C14F-796A-00B0-5410F42169FA}"/>
              </a:ext>
            </a:extLst>
          </p:cNvPr>
          <p:cNvSpPr txBox="1"/>
          <p:nvPr/>
        </p:nvSpPr>
        <p:spPr>
          <a:xfrm>
            <a:off x="838199" y="6392411"/>
            <a:ext cx="6668801" cy="369332"/>
          </a:xfrm>
          <a:prstGeom prst="rect">
            <a:avLst/>
          </a:prstGeom>
          <a:noFill/>
        </p:spPr>
        <p:txBody>
          <a:bodyPr wrap="square">
            <a:spAutoFit/>
          </a:bodyPr>
          <a:lstStyle/>
          <a:p>
            <a:r>
              <a:rPr lang="en-GB" sz="900" dirty="0">
                <a:latin typeface="+mj-lt"/>
              </a:rPr>
              <a:t>Figure 7.1 </a:t>
            </a:r>
            <a:r>
              <a:rPr lang="en-GB" sz="900" i="1" dirty="0">
                <a:latin typeface="+mj-lt"/>
              </a:rPr>
              <a:t>The connection of this chapter (grey area) with the simplified conceptual framework (top left) as described in Chapter 2 </a:t>
            </a:r>
          </a:p>
          <a:p>
            <a:r>
              <a:rPr lang="en-GB" sz="900" dirty="0">
                <a:latin typeface="+mj-lt"/>
              </a:rPr>
              <a:t>(Taken from Chapter 7, page 1)</a:t>
            </a:r>
          </a:p>
        </p:txBody>
      </p:sp>
    </p:spTree>
    <p:extLst>
      <p:ext uri="{BB962C8B-B14F-4D97-AF65-F5344CB8AC3E}">
        <p14:creationId xmlns:p14="http://schemas.microsoft.com/office/powerpoint/2010/main" val="39135068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kaart&#10;&#10;Automatisch gegenereerde beschrijving">
            <a:extLst>
              <a:ext uri="{FF2B5EF4-FFF2-40B4-BE49-F238E27FC236}">
                <a16:creationId xmlns:a16="http://schemas.microsoft.com/office/drawing/2014/main" id="{F51D6C83-06CB-BE3A-5BA2-FFB4AC0013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r="-978"/>
          <a:stretch/>
        </p:blipFill>
        <p:spPr>
          <a:xfrm>
            <a:off x="-1" y="0"/>
            <a:ext cx="12370279" cy="6858000"/>
          </a:xfrm>
          <a:prstGeom prst="rect">
            <a:avLst/>
          </a:prstGeom>
        </p:spPr>
      </p:pic>
      <p:sp>
        <p:nvSpPr>
          <p:cNvPr id="5" name="Tekstvak 4">
            <a:extLst>
              <a:ext uri="{FF2B5EF4-FFF2-40B4-BE49-F238E27FC236}">
                <a16:creationId xmlns:a16="http://schemas.microsoft.com/office/drawing/2014/main" id="{AA52A81F-E1CB-C5DD-DF58-DB7E0B8F7ACB}"/>
              </a:ext>
            </a:extLst>
          </p:cNvPr>
          <p:cNvSpPr txBox="1"/>
          <p:nvPr/>
        </p:nvSpPr>
        <p:spPr>
          <a:xfrm>
            <a:off x="0" y="200881"/>
            <a:ext cx="9784080" cy="1046440"/>
          </a:xfrm>
          <a:prstGeom prst="rect">
            <a:avLst/>
          </a:prstGeom>
          <a:solidFill>
            <a:schemeClr val="bg1">
              <a:lumMod val="65000"/>
              <a:alpha val="81000"/>
            </a:schemeClr>
          </a:solidFill>
        </p:spPr>
        <p:txBody>
          <a:bodyPr wrap="square">
            <a:spAutoFit/>
          </a:bodyPr>
          <a:lstStyle/>
          <a:p>
            <a:pPr algn="r"/>
            <a:r>
              <a:rPr lang="nl-NL" sz="4400" dirty="0">
                <a:solidFill>
                  <a:schemeClr val="bg1"/>
                </a:solidFill>
                <a:latin typeface="Goudy Old Style" panose="02020502050305020303" pitchFamily="18" charset="0"/>
              </a:rPr>
              <a:t>The Transport System and Transport Policy</a:t>
            </a:r>
          </a:p>
          <a:p>
            <a:pPr algn="r"/>
            <a:r>
              <a:rPr lang="nl-NL" sz="1600" dirty="0" err="1">
                <a:solidFill>
                  <a:schemeClr val="bg1"/>
                </a:solidFill>
                <a:latin typeface="Goudy Old Style" panose="02020502050305020303" pitchFamily="18" charset="0"/>
              </a:rPr>
              <a:t>Edited</a:t>
            </a:r>
            <a:r>
              <a:rPr lang="nl-NL" sz="1600" dirty="0">
                <a:solidFill>
                  <a:schemeClr val="bg1"/>
                </a:solidFill>
                <a:latin typeface="Goudy Old Style" panose="02020502050305020303" pitchFamily="18" charset="0"/>
              </a:rPr>
              <a:t> </a:t>
            </a:r>
            <a:r>
              <a:rPr lang="nl-NL" sz="1600" dirty="0" err="1">
                <a:solidFill>
                  <a:schemeClr val="bg1"/>
                </a:solidFill>
                <a:latin typeface="Goudy Old Style" panose="02020502050305020303" pitchFamily="18" charset="0"/>
              </a:rPr>
              <a:t>by</a:t>
            </a:r>
            <a:r>
              <a:rPr lang="nl-NL" sz="1600" dirty="0">
                <a:solidFill>
                  <a:schemeClr val="bg1"/>
                </a:solidFill>
                <a:latin typeface="Goudy Old Style" panose="02020502050305020303" pitchFamily="18" charset="0"/>
              </a:rPr>
              <a:t> Bert van Wee, Jan Anne </a:t>
            </a:r>
            <a:r>
              <a:rPr lang="nl-NL" sz="1600" dirty="0" err="1">
                <a:solidFill>
                  <a:schemeClr val="bg1"/>
                </a:solidFill>
                <a:latin typeface="Goudy Old Style" panose="02020502050305020303" pitchFamily="18" charset="0"/>
              </a:rPr>
              <a:t>Annema</a:t>
            </a:r>
            <a:r>
              <a:rPr lang="nl-NL" sz="1600" dirty="0">
                <a:solidFill>
                  <a:schemeClr val="bg1"/>
                </a:solidFill>
                <a:latin typeface="Goudy Old Style" panose="02020502050305020303" pitchFamily="18" charset="0"/>
              </a:rPr>
              <a:t>, David </a:t>
            </a:r>
            <a:r>
              <a:rPr lang="nl-NL" sz="1600" dirty="0" err="1">
                <a:solidFill>
                  <a:schemeClr val="bg1"/>
                </a:solidFill>
                <a:latin typeface="Goudy Old Style" panose="02020502050305020303" pitchFamily="18" charset="0"/>
              </a:rPr>
              <a:t>Banister</a:t>
            </a:r>
            <a:r>
              <a:rPr lang="nl-NL" sz="1600" dirty="0">
                <a:solidFill>
                  <a:schemeClr val="bg1"/>
                </a:solidFill>
                <a:latin typeface="Goudy Old Style" panose="02020502050305020303" pitchFamily="18" charset="0"/>
              </a:rPr>
              <a:t> and </a:t>
            </a:r>
            <a:r>
              <a:rPr lang="nl-NL" sz="1600" dirty="0" err="1">
                <a:solidFill>
                  <a:schemeClr val="bg1"/>
                </a:solidFill>
                <a:latin typeface="Goudy Old Style" panose="02020502050305020303" pitchFamily="18" charset="0"/>
              </a:rPr>
              <a:t>Baiba</a:t>
            </a:r>
            <a:r>
              <a:rPr lang="nl-NL" sz="1600" dirty="0">
                <a:solidFill>
                  <a:schemeClr val="bg1"/>
                </a:solidFill>
                <a:latin typeface="Goudy Old Style" panose="02020502050305020303" pitchFamily="18" charset="0"/>
              </a:rPr>
              <a:t> </a:t>
            </a:r>
            <a:r>
              <a:rPr lang="nl-NL" sz="1600" dirty="0" err="1">
                <a:solidFill>
                  <a:schemeClr val="bg1"/>
                </a:solidFill>
                <a:latin typeface="Goudy Old Style" panose="02020502050305020303" pitchFamily="18" charset="0"/>
              </a:rPr>
              <a:t>Pudãne</a:t>
            </a:r>
            <a:endParaRPr lang="nl-NL" sz="1600" dirty="0">
              <a:solidFill>
                <a:schemeClr val="bg1"/>
              </a:solidFill>
            </a:endParaRPr>
          </a:p>
        </p:txBody>
      </p:sp>
      <p:pic>
        <p:nvPicPr>
          <p:cNvPr id="7" name="Afbeelding 6">
            <a:extLst>
              <a:ext uri="{FF2B5EF4-FFF2-40B4-BE49-F238E27FC236}">
                <a16:creationId xmlns:a16="http://schemas.microsoft.com/office/drawing/2014/main" id="{E35149B7-3BCB-3F6A-BA5B-3FD51C813141}"/>
              </a:ext>
            </a:extLst>
          </p:cNvPr>
          <p:cNvPicPr>
            <a:picLocks noChangeAspect="1"/>
          </p:cNvPicPr>
          <p:nvPr/>
        </p:nvPicPr>
        <p:blipFill>
          <a:blip r:embed="rId3"/>
          <a:stretch>
            <a:fillRect/>
          </a:stretch>
        </p:blipFill>
        <p:spPr>
          <a:xfrm>
            <a:off x="6021238" y="5926992"/>
            <a:ext cx="5922141" cy="730127"/>
          </a:xfrm>
          <a:prstGeom prst="rect">
            <a:avLst/>
          </a:prstGeom>
        </p:spPr>
      </p:pic>
      <p:sp>
        <p:nvSpPr>
          <p:cNvPr id="9" name="Tekstvak 8">
            <a:extLst>
              <a:ext uri="{FF2B5EF4-FFF2-40B4-BE49-F238E27FC236}">
                <a16:creationId xmlns:a16="http://schemas.microsoft.com/office/drawing/2014/main" id="{B7DA1B25-B255-3FA5-A83B-4A67DE2DEE74}"/>
              </a:ext>
            </a:extLst>
          </p:cNvPr>
          <p:cNvSpPr txBox="1"/>
          <p:nvPr/>
        </p:nvSpPr>
        <p:spPr>
          <a:xfrm>
            <a:off x="0" y="2232564"/>
            <a:ext cx="9784080" cy="892552"/>
          </a:xfrm>
          <a:prstGeom prst="rect">
            <a:avLst/>
          </a:prstGeom>
          <a:solidFill>
            <a:schemeClr val="bg1">
              <a:lumMod val="65000"/>
              <a:alpha val="75000"/>
            </a:schemeClr>
          </a:solidFill>
        </p:spPr>
        <p:txBody>
          <a:bodyPr wrap="square">
            <a:spAutoFit/>
          </a:bodyPr>
          <a:lstStyle/>
          <a:p>
            <a:r>
              <a:rPr lang="nl-NL" sz="3200" b="1" dirty="0" err="1">
                <a:latin typeface="Goudy Old Style" panose="02020502050305020303" pitchFamily="18" charset="0"/>
              </a:rPr>
              <a:t>Chapter</a:t>
            </a:r>
            <a:r>
              <a:rPr lang="nl-NL" sz="3200" b="1" dirty="0">
                <a:latin typeface="Goudy Old Style" panose="02020502050305020303" pitchFamily="18" charset="0"/>
              </a:rPr>
              <a:t> 7: Traffic flow </a:t>
            </a:r>
            <a:r>
              <a:rPr lang="nl-NL" sz="3200" b="1" dirty="0" err="1">
                <a:latin typeface="Goudy Old Style" panose="02020502050305020303" pitchFamily="18" charset="0"/>
              </a:rPr>
              <a:t>theory</a:t>
            </a:r>
            <a:r>
              <a:rPr lang="nl-NL" sz="3200" b="1" dirty="0">
                <a:latin typeface="Goudy Old Style" panose="02020502050305020303" pitchFamily="18" charset="0"/>
              </a:rPr>
              <a:t> and </a:t>
            </a:r>
            <a:r>
              <a:rPr lang="nl-NL" sz="3200" b="1" dirty="0" err="1">
                <a:latin typeface="Goudy Old Style" panose="02020502050305020303" pitchFamily="18" charset="0"/>
              </a:rPr>
              <a:t>modelling</a:t>
            </a:r>
            <a:endParaRPr lang="nl-NL" sz="3200" b="1" dirty="0">
              <a:latin typeface="Goudy Old Style" panose="02020502050305020303" pitchFamily="18" charset="0"/>
            </a:endParaRPr>
          </a:p>
          <a:p>
            <a:r>
              <a:rPr lang="nl-NL" sz="2000" b="1" dirty="0" err="1">
                <a:latin typeface="Goudy Old Style" panose="02020502050305020303" pitchFamily="18" charset="0"/>
              </a:rPr>
              <a:t>Authors</a:t>
            </a:r>
            <a:r>
              <a:rPr lang="nl-NL" sz="2000" b="1" dirty="0">
                <a:latin typeface="Goudy Old Style" panose="02020502050305020303" pitchFamily="18" charset="0"/>
              </a:rPr>
              <a:t>: Victor Knoop and Serge Hoogendoorn</a:t>
            </a:r>
            <a:endParaRPr lang="nl-NL" sz="2000" b="1" dirty="0"/>
          </a:p>
        </p:txBody>
      </p:sp>
      <p:sp>
        <p:nvSpPr>
          <p:cNvPr id="2" name="Tekstvak 1">
            <a:extLst>
              <a:ext uri="{FF2B5EF4-FFF2-40B4-BE49-F238E27FC236}">
                <a16:creationId xmlns:a16="http://schemas.microsoft.com/office/drawing/2014/main" id="{4BB461D3-156C-0807-EB56-BE2C73EA5BF6}"/>
              </a:ext>
            </a:extLst>
          </p:cNvPr>
          <p:cNvSpPr txBox="1"/>
          <p:nvPr/>
        </p:nvSpPr>
        <p:spPr>
          <a:xfrm>
            <a:off x="333906" y="6292055"/>
            <a:ext cx="3318235" cy="230832"/>
          </a:xfrm>
          <a:prstGeom prst="rect">
            <a:avLst/>
          </a:prstGeom>
          <a:solidFill>
            <a:schemeClr val="bg1">
              <a:lumMod val="85000"/>
            </a:schemeClr>
          </a:solidFill>
        </p:spPr>
        <p:txBody>
          <a:bodyPr wrap="square" rtlCol="0">
            <a:spAutoFit/>
          </a:bodyPr>
          <a:lstStyle/>
          <a:p>
            <a:r>
              <a:rPr lang="en-GB" sz="900" dirty="0">
                <a:effectLst/>
                <a:hlinkClick r:id="rId4"/>
              </a:rPr>
              <a:t>Traffic jam - Free image on </a:t>
            </a:r>
            <a:r>
              <a:rPr lang="en-GB" sz="900" dirty="0" err="1">
                <a:effectLst/>
                <a:hlinkClick r:id="rId4"/>
              </a:rPr>
              <a:t>Unsplash</a:t>
            </a:r>
            <a:r>
              <a:rPr lang="en-GB" sz="900" dirty="0">
                <a:effectLst/>
              </a:rPr>
              <a:t> </a:t>
            </a:r>
            <a:endParaRPr lang="en-GB" sz="900" dirty="0"/>
          </a:p>
        </p:txBody>
      </p:sp>
    </p:spTree>
    <p:extLst>
      <p:ext uri="{BB962C8B-B14F-4D97-AF65-F5344CB8AC3E}">
        <p14:creationId xmlns:p14="http://schemas.microsoft.com/office/powerpoint/2010/main" val="707297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94978-597E-FB0D-71A9-131FE00BACFB}"/>
              </a:ext>
            </a:extLst>
          </p:cNvPr>
          <p:cNvSpPr>
            <a:spLocks noGrp="1"/>
          </p:cNvSpPr>
          <p:nvPr>
            <p:ph type="title"/>
          </p:nvPr>
        </p:nvSpPr>
        <p:spPr/>
        <p:txBody>
          <a:bodyPr/>
          <a:lstStyle/>
          <a:p>
            <a:r>
              <a:rPr lang="en-GB" dirty="0">
                <a:solidFill>
                  <a:srgbClr val="00B0F0"/>
                </a:solidFill>
              </a:rPr>
              <a:t>Overview chapter</a:t>
            </a:r>
          </a:p>
        </p:txBody>
      </p:sp>
      <p:sp>
        <p:nvSpPr>
          <p:cNvPr id="3" name="Tijdelijke aanduiding voor inhoud 2">
            <a:extLst>
              <a:ext uri="{FF2B5EF4-FFF2-40B4-BE49-F238E27FC236}">
                <a16:creationId xmlns:a16="http://schemas.microsoft.com/office/drawing/2014/main" id="{A3EA2D34-9CBC-B628-76AA-2806146317C1}"/>
              </a:ext>
            </a:extLst>
          </p:cNvPr>
          <p:cNvSpPr>
            <a:spLocks noGrp="1"/>
          </p:cNvSpPr>
          <p:nvPr>
            <p:ph idx="1"/>
          </p:nvPr>
        </p:nvSpPr>
        <p:spPr/>
        <p:txBody>
          <a:bodyPr>
            <a:normAutofit lnSpcReduction="10000"/>
          </a:bodyPr>
          <a:lstStyle/>
          <a:p>
            <a:pPr>
              <a:buFontTx/>
              <a:buChar char="-"/>
            </a:pPr>
            <a:r>
              <a:rPr lang="en-GB" dirty="0">
                <a:latin typeface="+mj-lt"/>
              </a:rPr>
              <a:t>Vehicle trajectories and microscopic flow variables</a:t>
            </a:r>
          </a:p>
          <a:p>
            <a:pPr>
              <a:buFontTx/>
              <a:buChar char="-"/>
            </a:pPr>
            <a:r>
              <a:rPr lang="en-GB" dirty="0">
                <a:latin typeface="+mj-lt"/>
              </a:rPr>
              <a:t>Macroscopic flow variables</a:t>
            </a:r>
          </a:p>
          <a:p>
            <a:pPr>
              <a:buFontTx/>
              <a:buChar char="-"/>
            </a:pPr>
            <a:r>
              <a:rPr lang="en-GB" dirty="0">
                <a:latin typeface="+mj-lt"/>
              </a:rPr>
              <a:t>Microscopic and macroscopic flow characteristics</a:t>
            </a:r>
          </a:p>
          <a:p>
            <a:pPr>
              <a:buFontTx/>
              <a:buChar char="-"/>
            </a:pPr>
            <a:r>
              <a:rPr lang="en-GB" dirty="0">
                <a:latin typeface="+mj-lt"/>
              </a:rPr>
              <a:t>Developments for the future: connected and automated vehicles</a:t>
            </a:r>
          </a:p>
          <a:p>
            <a:pPr>
              <a:buFontTx/>
              <a:buChar char="-"/>
            </a:pPr>
            <a:r>
              <a:rPr lang="en-GB" dirty="0">
                <a:latin typeface="+mj-lt"/>
              </a:rPr>
              <a:t>Traffic flow dynamics and self-organisation</a:t>
            </a:r>
          </a:p>
          <a:p>
            <a:pPr>
              <a:buFontTx/>
              <a:buChar char="-"/>
            </a:pPr>
            <a:r>
              <a:rPr lang="en-GB" dirty="0">
                <a:latin typeface="+mj-lt"/>
              </a:rPr>
              <a:t>Multi-lane traffic flow facilities (motorways)</a:t>
            </a:r>
          </a:p>
          <a:p>
            <a:pPr>
              <a:buFontTx/>
              <a:buChar char="-"/>
            </a:pPr>
            <a:r>
              <a:rPr lang="en-GB" dirty="0">
                <a:latin typeface="+mj-lt"/>
              </a:rPr>
              <a:t>Microscopic and macroscopic traffic flow models</a:t>
            </a:r>
          </a:p>
          <a:p>
            <a:pPr>
              <a:buFontTx/>
              <a:buChar char="-"/>
            </a:pPr>
            <a:r>
              <a:rPr lang="en-GB" dirty="0">
                <a:latin typeface="+mj-lt"/>
              </a:rPr>
              <a:t>Network dynamics</a:t>
            </a:r>
          </a:p>
          <a:p>
            <a:pPr>
              <a:buFontTx/>
              <a:buChar char="-"/>
            </a:pPr>
            <a:r>
              <a:rPr lang="en-GB" dirty="0">
                <a:latin typeface="+mj-lt"/>
              </a:rPr>
              <a:t>Bicycle traffic</a:t>
            </a:r>
          </a:p>
          <a:p>
            <a:pPr marL="0" indent="0">
              <a:buNone/>
            </a:pPr>
            <a:endParaRPr lang="en-GB" dirty="0"/>
          </a:p>
          <a:p>
            <a:pPr>
              <a:buFontTx/>
              <a:buChar char="-"/>
            </a:pPr>
            <a:endParaRPr lang="en-GB" dirty="0"/>
          </a:p>
          <a:p>
            <a:pPr>
              <a:buFontTx/>
              <a:buChar char="-"/>
            </a:pPr>
            <a:endParaRPr lang="en-GB" dirty="0"/>
          </a:p>
        </p:txBody>
      </p:sp>
    </p:spTree>
    <p:extLst>
      <p:ext uri="{BB962C8B-B14F-4D97-AF65-F5344CB8AC3E}">
        <p14:creationId xmlns:p14="http://schemas.microsoft.com/office/powerpoint/2010/main" val="1145728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2">
            <a:extLst>
              <a:ext uri="{FF2B5EF4-FFF2-40B4-BE49-F238E27FC236}">
                <a16:creationId xmlns:a16="http://schemas.microsoft.com/office/drawing/2014/main" id="{74DC132F-A1DC-22F2-44EF-6E7E82C1B4A9}"/>
              </a:ext>
            </a:extLst>
          </p:cNvPr>
          <p:cNvSpPr>
            <a:spLocks noGrp="1"/>
          </p:cNvSpPr>
          <p:nvPr>
            <p:ph idx="1"/>
          </p:nvPr>
        </p:nvSpPr>
        <p:spPr>
          <a:xfrm>
            <a:off x="838200" y="1825625"/>
            <a:ext cx="10515600" cy="4351338"/>
          </a:xfrm>
        </p:spPr>
        <p:txBody>
          <a:bodyPr>
            <a:normAutofit lnSpcReduction="10000"/>
          </a:bodyPr>
          <a:lstStyle/>
          <a:p>
            <a:pPr>
              <a:buFontTx/>
              <a:buChar char="-"/>
            </a:pPr>
            <a:r>
              <a:rPr lang="en-GB" dirty="0">
                <a:latin typeface="+mj-lt"/>
              </a:rPr>
              <a:t>Vehicle trajectories and microscopic flow variables</a:t>
            </a:r>
          </a:p>
          <a:p>
            <a:pPr>
              <a:buFontTx/>
              <a:buChar char="-"/>
            </a:pPr>
            <a:r>
              <a:rPr lang="en-GB" dirty="0">
                <a:latin typeface="+mj-lt"/>
              </a:rPr>
              <a:t>Macroscopic flow variables</a:t>
            </a:r>
          </a:p>
          <a:p>
            <a:pPr>
              <a:buFontTx/>
              <a:buChar char="-"/>
            </a:pPr>
            <a:r>
              <a:rPr lang="en-GB" dirty="0">
                <a:latin typeface="+mj-lt"/>
              </a:rPr>
              <a:t>Microscopic and macroscopic flow characteristics</a:t>
            </a:r>
          </a:p>
          <a:p>
            <a:pPr>
              <a:buFontTx/>
              <a:buChar char="-"/>
            </a:pPr>
            <a:r>
              <a:rPr lang="en-GB" dirty="0">
                <a:latin typeface="+mj-lt"/>
              </a:rPr>
              <a:t>Developments for the future: connected and automated vehicles</a:t>
            </a:r>
          </a:p>
          <a:p>
            <a:pPr>
              <a:buFontTx/>
              <a:buChar char="-"/>
            </a:pPr>
            <a:r>
              <a:rPr lang="en-GB" dirty="0">
                <a:latin typeface="+mj-lt"/>
              </a:rPr>
              <a:t>Traffic flow dynamics and self-organisation</a:t>
            </a:r>
          </a:p>
          <a:p>
            <a:pPr>
              <a:buFontTx/>
              <a:buChar char="-"/>
            </a:pPr>
            <a:r>
              <a:rPr lang="en-GB" dirty="0">
                <a:latin typeface="+mj-lt"/>
              </a:rPr>
              <a:t>Multi-lane traffic flow facilities (motorways)</a:t>
            </a:r>
          </a:p>
          <a:p>
            <a:pPr>
              <a:buFontTx/>
              <a:buChar char="-"/>
            </a:pPr>
            <a:r>
              <a:rPr lang="en-GB" dirty="0">
                <a:latin typeface="+mj-lt"/>
              </a:rPr>
              <a:t>Microscopic and macroscopic traffic flow models</a:t>
            </a:r>
          </a:p>
          <a:p>
            <a:pPr>
              <a:buFontTx/>
              <a:buChar char="-"/>
            </a:pPr>
            <a:r>
              <a:rPr lang="en-GB" dirty="0">
                <a:latin typeface="+mj-lt"/>
              </a:rPr>
              <a:t>Network dynamics</a:t>
            </a:r>
          </a:p>
          <a:p>
            <a:pPr>
              <a:buFontTx/>
              <a:buChar char="-"/>
            </a:pPr>
            <a:r>
              <a:rPr lang="en-GB" dirty="0">
                <a:latin typeface="+mj-lt"/>
              </a:rPr>
              <a:t>Bicycle traffic</a:t>
            </a:r>
          </a:p>
          <a:p>
            <a:pPr marL="0" indent="0">
              <a:buNone/>
            </a:pPr>
            <a:endParaRPr lang="en-GB" dirty="0"/>
          </a:p>
          <a:p>
            <a:pPr>
              <a:buFontTx/>
              <a:buChar char="-"/>
            </a:pPr>
            <a:endParaRPr lang="en-GB" dirty="0"/>
          </a:p>
          <a:p>
            <a:pPr>
              <a:buFontTx/>
              <a:buChar char="-"/>
            </a:pPr>
            <a:endParaRPr lang="en-GB" dirty="0"/>
          </a:p>
        </p:txBody>
      </p:sp>
      <p:sp>
        <p:nvSpPr>
          <p:cNvPr id="2" name="Titel 1">
            <a:extLst>
              <a:ext uri="{FF2B5EF4-FFF2-40B4-BE49-F238E27FC236}">
                <a16:creationId xmlns:a16="http://schemas.microsoft.com/office/drawing/2014/main" id="{90394978-597E-FB0D-71A9-131FE00BACFB}"/>
              </a:ext>
            </a:extLst>
          </p:cNvPr>
          <p:cNvSpPr>
            <a:spLocks noGrp="1"/>
          </p:cNvSpPr>
          <p:nvPr>
            <p:ph type="title"/>
          </p:nvPr>
        </p:nvSpPr>
        <p:spPr/>
        <p:txBody>
          <a:bodyPr/>
          <a:lstStyle/>
          <a:p>
            <a:r>
              <a:rPr lang="en-GB" dirty="0">
                <a:solidFill>
                  <a:srgbClr val="00B0F0"/>
                </a:solidFill>
              </a:rPr>
              <a:t>Overview chapter</a:t>
            </a:r>
          </a:p>
        </p:txBody>
      </p:sp>
      <p:sp>
        <p:nvSpPr>
          <p:cNvPr id="4" name="Rechthoek 3">
            <a:extLst>
              <a:ext uri="{FF2B5EF4-FFF2-40B4-BE49-F238E27FC236}">
                <a16:creationId xmlns:a16="http://schemas.microsoft.com/office/drawing/2014/main" id="{F682B98A-80E1-B207-8C7F-1EF66C272C40}"/>
              </a:ext>
            </a:extLst>
          </p:cNvPr>
          <p:cNvSpPr/>
          <p:nvPr/>
        </p:nvSpPr>
        <p:spPr>
          <a:xfrm>
            <a:off x="838200" y="1825625"/>
            <a:ext cx="8585718" cy="4385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6280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B241C8-9EDE-BCCC-944B-54FAE903DFAC}"/>
              </a:ext>
            </a:extLst>
          </p:cNvPr>
          <p:cNvSpPr>
            <a:spLocks noGrp="1"/>
          </p:cNvSpPr>
          <p:nvPr>
            <p:ph type="title"/>
          </p:nvPr>
        </p:nvSpPr>
        <p:spPr>
          <a:xfrm>
            <a:off x="838200" y="393700"/>
            <a:ext cx="10515600" cy="1325563"/>
          </a:xfrm>
        </p:spPr>
        <p:txBody>
          <a:bodyPr/>
          <a:lstStyle/>
          <a:p>
            <a:r>
              <a:rPr lang="en-GB" dirty="0">
                <a:solidFill>
                  <a:srgbClr val="00B0F0"/>
                </a:solidFill>
              </a:rPr>
              <a:t>Vehicle trajectories</a:t>
            </a:r>
          </a:p>
        </p:txBody>
      </p:sp>
      <p:pic>
        <p:nvPicPr>
          <p:cNvPr id="4" name="Picture 2">
            <a:extLst>
              <a:ext uri="{FF2B5EF4-FFF2-40B4-BE49-F238E27FC236}">
                <a16:creationId xmlns:a16="http://schemas.microsoft.com/office/drawing/2014/main" id="{E284A7C2-62A9-C13F-15A1-1B649C812687}"/>
              </a:ext>
            </a:extLst>
          </p:cNvPr>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838200" y="2066925"/>
            <a:ext cx="5590223" cy="3910807"/>
          </a:xfrm>
          <a:prstGeom prst="rect">
            <a:avLst/>
          </a:prstGeom>
          <a:noFill/>
          <a:ln>
            <a:noFill/>
          </a:ln>
        </p:spPr>
      </p:pic>
      <p:sp>
        <p:nvSpPr>
          <p:cNvPr id="5" name="Tekstvak 4">
            <a:extLst>
              <a:ext uri="{FF2B5EF4-FFF2-40B4-BE49-F238E27FC236}">
                <a16:creationId xmlns:a16="http://schemas.microsoft.com/office/drawing/2014/main" id="{7CA69590-FE66-2875-95E2-165FF713012C}"/>
              </a:ext>
            </a:extLst>
          </p:cNvPr>
          <p:cNvSpPr txBox="1"/>
          <p:nvPr/>
        </p:nvSpPr>
        <p:spPr>
          <a:xfrm>
            <a:off x="6800850" y="2066925"/>
            <a:ext cx="4933950" cy="3693319"/>
          </a:xfrm>
          <a:prstGeom prst="rect">
            <a:avLst/>
          </a:prstGeom>
          <a:noFill/>
        </p:spPr>
        <p:txBody>
          <a:bodyPr wrap="square" rtlCol="0">
            <a:spAutoFit/>
          </a:bodyPr>
          <a:lstStyle/>
          <a:p>
            <a:r>
              <a:rPr lang="en-GB" b="1" dirty="0">
                <a:latin typeface="+mj-lt"/>
              </a:rPr>
              <a:t>Definition</a:t>
            </a:r>
          </a:p>
          <a:p>
            <a:r>
              <a:rPr lang="en-GB" dirty="0">
                <a:latin typeface="+mj-lt"/>
              </a:rPr>
              <a:t>The vehicle trajectory (often denoted as xi(t)) of vehicle (</a:t>
            </a:r>
            <a:r>
              <a:rPr lang="en-GB" dirty="0" err="1">
                <a:latin typeface="+mj-lt"/>
              </a:rPr>
              <a:t>i</a:t>
            </a:r>
            <a:r>
              <a:rPr lang="en-GB" dirty="0">
                <a:latin typeface="+mj-lt"/>
              </a:rPr>
              <a:t>) describes the position of the vehicle over time (t) along the roadway</a:t>
            </a:r>
          </a:p>
          <a:p>
            <a:endParaRPr lang="en-GB" dirty="0">
              <a:latin typeface="+mj-lt"/>
            </a:endParaRPr>
          </a:p>
          <a:p>
            <a:r>
              <a:rPr lang="en-GB" dirty="0">
                <a:latin typeface="+mj-lt"/>
              </a:rPr>
              <a:t>The trajectory is the core variable in traffic flow theory which allows us to determine all relevant microscopic and macroscopic traffic flow quantities</a:t>
            </a:r>
          </a:p>
          <a:p>
            <a:endParaRPr lang="en-GB" dirty="0">
              <a:latin typeface="+mj-lt"/>
            </a:endParaRPr>
          </a:p>
          <a:p>
            <a:r>
              <a:rPr lang="en-GB" dirty="0">
                <a:latin typeface="+mj-lt"/>
              </a:rPr>
              <a:t>Note that the lateral component of the trajectory is not considered here</a:t>
            </a:r>
          </a:p>
          <a:p>
            <a:endParaRPr lang="en-GB" dirty="0"/>
          </a:p>
          <a:p>
            <a:endParaRPr lang="en-GB" dirty="0"/>
          </a:p>
        </p:txBody>
      </p:sp>
      <p:sp>
        <p:nvSpPr>
          <p:cNvPr id="8" name="Tekstvak 7">
            <a:extLst>
              <a:ext uri="{FF2B5EF4-FFF2-40B4-BE49-F238E27FC236}">
                <a16:creationId xmlns:a16="http://schemas.microsoft.com/office/drawing/2014/main" id="{E41C3982-2F12-672C-61D1-23D199C8826E}"/>
              </a:ext>
            </a:extLst>
          </p:cNvPr>
          <p:cNvSpPr txBox="1"/>
          <p:nvPr/>
        </p:nvSpPr>
        <p:spPr>
          <a:xfrm>
            <a:off x="838199" y="6094968"/>
            <a:ext cx="3743325" cy="369332"/>
          </a:xfrm>
          <a:prstGeom prst="rect">
            <a:avLst/>
          </a:prstGeom>
          <a:noFill/>
        </p:spPr>
        <p:txBody>
          <a:bodyPr wrap="square">
            <a:spAutoFit/>
          </a:bodyPr>
          <a:lstStyle/>
          <a:p>
            <a:r>
              <a:rPr lang="en-GB" sz="900" i="1" dirty="0">
                <a:latin typeface="+mj-lt"/>
              </a:rPr>
              <a:t>Figure 7.2 Vehicle trajectories and key microscopic flow characteristics</a:t>
            </a:r>
          </a:p>
          <a:p>
            <a:r>
              <a:rPr lang="en-GB" sz="900" dirty="0">
                <a:latin typeface="+mj-lt"/>
              </a:rPr>
              <a:t>(Taken from Chapter 7, page 121)</a:t>
            </a:r>
          </a:p>
        </p:txBody>
      </p:sp>
      <p:sp>
        <p:nvSpPr>
          <p:cNvPr id="3" name="Rectangle 2">
            <a:extLst>
              <a:ext uri="{FF2B5EF4-FFF2-40B4-BE49-F238E27FC236}">
                <a16:creationId xmlns:a16="http://schemas.microsoft.com/office/drawing/2014/main" id="{DB8AAAC5-233B-3264-AEED-D52331167C73}"/>
              </a:ext>
            </a:extLst>
          </p:cNvPr>
          <p:cNvSpPr/>
          <p:nvPr/>
        </p:nvSpPr>
        <p:spPr>
          <a:xfrm>
            <a:off x="6800850" y="2142565"/>
            <a:ext cx="4933950" cy="115644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3654078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8218</TotalTime>
  <Words>6110</Words>
  <Application>Microsoft Office PowerPoint</Application>
  <PresentationFormat>Breedbeeld</PresentationFormat>
  <Paragraphs>610</Paragraphs>
  <Slides>60</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60</vt:i4>
      </vt:variant>
    </vt:vector>
  </HeadingPairs>
  <TitlesOfParts>
    <vt:vector size="69" baseType="lpstr">
      <vt:lpstr>Arial</vt:lpstr>
      <vt:lpstr>Calibri</vt:lpstr>
      <vt:lpstr>Calibri Light</vt:lpstr>
      <vt:lpstr>Calisto MT</vt:lpstr>
      <vt:lpstr>Cambria Math</vt:lpstr>
      <vt:lpstr>Goudy Old Style</vt:lpstr>
      <vt:lpstr>Söhne</vt:lpstr>
      <vt:lpstr>Times New Roman</vt:lpstr>
      <vt:lpstr>Kantoorthema</vt:lpstr>
      <vt:lpstr>PowerPoint-presentatie</vt:lpstr>
      <vt:lpstr>Introduction</vt:lpstr>
      <vt:lpstr>Introduction</vt:lpstr>
      <vt:lpstr>Introduction</vt:lpstr>
      <vt:lpstr>What this chapter covers…</vt:lpstr>
      <vt:lpstr>What this chapter covers…</vt:lpstr>
      <vt:lpstr>Overview chapter</vt:lpstr>
      <vt:lpstr>Overview chapter</vt:lpstr>
      <vt:lpstr>Vehicle trajectories</vt:lpstr>
      <vt:lpstr>Vehicle trajectories</vt:lpstr>
      <vt:lpstr>Vehicle trajectories</vt:lpstr>
      <vt:lpstr>Vehicle trajectories</vt:lpstr>
      <vt:lpstr>Vehicle trajectories</vt:lpstr>
      <vt:lpstr>Vehicle trajectories</vt:lpstr>
      <vt:lpstr>Vehicle trajectories</vt:lpstr>
      <vt:lpstr>Microscopic flow variables</vt:lpstr>
      <vt:lpstr>Overview chapter</vt:lpstr>
      <vt:lpstr>Traditional definitions of flow, density and speed</vt:lpstr>
      <vt:lpstr>Continuity equation</vt:lpstr>
      <vt:lpstr>Generalized traffic flow variables</vt:lpstr>
      <vt:lpstr>Generalized traffic flow variables</vt:lpstr>
      <vt:lpstr>Generalized traffic flow variables</vt:lpstr>
      <vt:lpstr>Overview chapter</vt:lpstr>
      <vt:lpstr>Microscopic and macroscopic flow characteristics: Headway distributions</vt:lpstr>
      <vt:lpstr>Microscopic and macroscopic flow characteristics: Headway distributions</vt:lpstr>
      <vt:lpstr>Microscopic and macroscopic flow characteristics: Desired speed distributions</vt:lpstr>
      <vt:lpstr>Microscopic and macroscopic flow characteristics: Gap-acceptance and critical gaps</vt:lpstr>
      <vt:lpstr>Microscopic and macroscopic flow characteristics: Gap-acceptance and critical gaps</vt:lpstr>
      <vt:lpstr>Microscopic and macroscopic flow characteristics: Capacity</vt:lpstr>
      <vt:lpstr>Microscopic and macroscopic flow characteristics: Capacity</vt:lpstr>
      <vt:lpstr>Microscopic and macroscopic flow characteristics: Capacity estimation</vt:lpstr>
      <vt:lpstr>Microscopic and macroscopic flow characteristics: Fundamental diagrams</vt:lpstr>
      <vt:lpstr>Microscopic and macroscopic flow characteristics: Fundamental diagrams</vt:lpstr>
      <vt:lpstr>Overview chapter</vt:lpstr>
      <vt:lpstr>Developments for the future: connected and automated vehicles</vt:lpstr>
      <vt:lpstr>Developments for the future: connected and automated vehicles</vt:lpstr>
      <vt:lpstr>Overview chapter</vt:lpstr>
      <vt:lpstr>Traffic flow dynamics and self-organisation</vt:lpstr>
      <vt:lpstr>Overview chapter</vt:lpstr>
      <vt:lpstr>Multi-lane traffic flow (i.e., motorways)</vt:lpstr>
      <vt:lpstr>Overview chapter</vt:lpstr>
      <vt:lpstr>Traffic flow models</vt:lpstr>
      <vt:lpstr>Microscopic traffic flow models – example 1/3 Car-following models </vt:lpstr>
      <vt:lpstr>Microscopic traffic flow models – example 2/3 Car-following models </vt:lpstr>
      <vt:lpstr>Microscopic traffic flow models – example 3/3 Car-following models </vt:lpstr>
      <vt:lpstr>Macroscopic traffic flow models</vt:lpstr>
      <vt:lpstr>PowerPoint-presentatie</vt:lpstr>
      <vt:lpstr>PowerPoint-presentatie</vt:lpstr>
      <vt:lpstr>PowerPoint-presentatie</vt:lpstr>
      <vt:lpstr>PowerPoint-presentatie</vt:lpstr>
      <vt:lpstr>Overview chapter</vt:lpstr>
      <vt:lpstr>Network dynamics</vt:lpstr>
      <vt:lpstr>Network dynamics</vt:lpstr>
      <vt:lpstr>Network dynamics</vt:lpstr>
      <vt:lpstr>Overview chapter</vt:lpstr>
      <vt:lpstr>Bicycle traffic</vt:lpstr>
      <vt:lpstr>Bicycle traffic</vt:lpstr>
      <vt:lpstr>Summary</vt:lpstr>
      <vt:lpstr>Summary</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Lale Günhan</dc:creator>
  <cp:lastModifiedBy>Esther van Baarle</cp:lastModifiedBy>
  <cp:revision>33</cp:revision>
  <dcterms:created xsi:type="dcterms:W3CDTF">2023-01-17T10:22:56Z</dcterms:created>
  <dcterms:modified xsi:type="dcterms:W3CDTF">2023-09-20T08:27:18Z</dcterms:modified>
</cp:coreProperties>
</file>