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301" r:id="rId5"/>
    <p:sldId id="264" r:id="rId6"/>
    <p:sldId id="265" r:id="rId7"/>
    <p:sldId id="266" r:id="rId8"/>
    <p:sldId id="267" r:id="rId9"/>
    <p:sldId id="268" r:id="rId10"/>
    <p:sldId id="269" r:id="rId11"/>
    <p:sldId id="305" r:id="rId12"/>
    <p:sldId id="272" r:id="rId13"/>
    <p:sldId id="275" r:id="rId14"/>
    <p:sldId id="276" r:id="rId15"/>
    <p:sldId id="302" r:id="rId16"/>
    <p:sldId id="285" r:id="rId17"/>
    <p:sldId id="278" r:id="rId18"/>
    <p:sldId id="279" r:id="rId19"/>
    <p:sldId id="287" r:id="rId20"/>
    <p:sldId id="286" r:id="rId21"/>
    <p:sldId id="289" r:id="rId22"/>
    <p:sldId id="284" r:id="rId23"/>
    <p:sldId id="303" r:id="rId24"/>
    <p:sldId id="280" r:id="rId25"/>
    <p:sldId id="281" r:id="rId26"/>
    <p:sldId id="291" r:id="rId27"/>
    <p:sldId id="282" r:id="rId28"/>
    <p:sldId id="296" r:id="rId29"/>
    <p:sldId id="304" r:id="rId30"/>
    <p:sldId id="294" r:id="rId31"/>
    <p:sldId id="295" r:id="rId32"/>
    <p:sldId id="306" r:id="rId33"/>
    <p:sldId id="293" r:id="rId34"/>
    <p:sldId id="300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159A9-F225-C885-68A9-F18B73A27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5B49DF-C130-B55F-6978-FAAAFFB05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CD328E-1484-F155-8B82-123B08F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3EF90-59DD-849C-3022-E766751D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48CCB-A934-0665-AA5D-CA4E2C92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1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DC287-4FC6-CDD9-089E-D10C8BD3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B1A6DB-4BFD-4621-CFED-1E8C3E70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7DC4FD-A2D1-D378-6E9A-61CBC022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B67495-11B3-7665-FD22-0E07D0EE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527C92-14C2-832C-7C36-08206EEF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2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718807-DB46-AABF-85F3-5EC3EA91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A240D1-AA13-321F-D73E-098BAE46C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24EC86-AE40-F283-0A66-82B21209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9BA189-E09B-1C1E-1D50-89E898F5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AF1E51-34C0-E1DC-827B-FE257BD6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8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C579E-C2A0-395B-87B6-0C7F7A57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C49E94-E617-2784-6C15-0070CB05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1DEB03-A760-AB1D-A9BD-25B97F16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40E64A-4D9D-6C24-6620-98A4103C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E96E5-024D-43F4-0DD7-12454CC7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5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F936B-9BE4-2D19-FD86-64451C32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460C00-F27E-F17B-95F0-F8A3D58BA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DE0552-FFB6-ACDE-08DF-EF8D5173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441B2-E1BF-BCA8-1E72-CBADA9E3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E9BD4-3584-BFD1-D0C0-A2F8AE2F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DE88-B3C0-43E5-1C57-8764BCCD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85AD-5C0F-FB0D-FDCA-CB019EF6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9E8432-899B-E259-5D81-F9C52F018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8A17C0-620F-53E9-6729-838D8BDA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3F6D36-D1C9-BEE9-D7DF-AB64D3EA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F1025F-6C2E-F8FC-E741-029878CA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2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91FC5-3307-0D02-252D-E5C7C1C8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040280-AD8C-D116-04E1-C26998DC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6F4161-6A16-ADC2-5365-F468AFE1E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666DD4-C37D-DE43-9DA3-AF9E54041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E72598-D7E2-F817-76E5-CA92C9C00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F25609-ED39-196C-EB38-36752D2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AA3049-861D-99CE-54C6-A88E4D2F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21C30CA-E234-745E-19EE-A5462C5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AD91-5ABE-6E12-5F57-DE3EEABB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8CE0F9-12A8-F9FB-B408-2C79B583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EAAA70-3C8C-B2AA-9CDC-E49A6B48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F591BD-77C9-4E3B-71A0-028A4550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0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DCBE07-15C5-DC5E-6724-79230DB0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70C1E8-972E-1ADA-FBD3-97E94B15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2687F8-6826-6080-2B4C-37AC5B4D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4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0D2D-7332-53D4-7E0F-1C85547B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FDC71-DBA9-7262-4938-118148D9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5F47A0-5910-1446-14DA-16F41067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AF304D-D6EA-DEA7-FFEE-3D96E576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E165D3-631D-2143-FDF2-CD19E6DE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068133-3590-CC93-AC62-433FC7B6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A2D10-B2B7-FA7B-AE2A-D77E17FD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A3B8C1-5C81-6563-D230-20BAA5593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EDA727-9E16-3520-B434-7468CD9F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7FEFD4-7C6A-CB0B-C861-65DB1A98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45A391-9C47-0B95-0DDD-AE767499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C686C5-0104-3B13-6D77-E99615A5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3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051DAC-A093-4822-5E76-2EF260FA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293A55-1DF8-F3C2-EF64-37C4EEBC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CDDE56-0D08-41F2-5702-8D173FE24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25A7-0F6B-45AF-8A9B-919EC517B1A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F5DDA7-45A9-D546-F5B5-E533A9D3F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85DE7-C59B-8734-B810-AD834CF5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B5FF-0422-4DB7-A8CA-FFABFFD311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mensen-paardrijden-paarden-op-strand-123602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Vwf8q3RzBR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top-ban-gas-gas-pipeline-710182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lectric-car-heart-environment-271881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pixabay.com/illustrations/car-electric-car-auto-automobile-3321668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hybrid-fuel-ecology-icon-tesla-7000235/" TargetMode="External"/><Relationship Id="rId5" Type="http://schemas.openxmlformats.org/officeDocument/2006/relationships/hyperlink" Target="https://pixabay.com/illustrations/hydrogen-science-physics-water-6147094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pixabay.com/photos/aircraft-propeller-wings-flight-1499171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s://pixabay.com/photos/steam-locomotive-passenger-train-1352338/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hyperlink" Target="https://pixabay.com/photos/container-ship-container-ship-port-278684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pixabay.com/photos/horses-carriage-horse-drawn-65610/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s://pixabay.com/photos/auto-automobile-automotive-amg-2179220/" TargetMode="External"/><Relationship Id="rId10" Type="http://schemas.openxmlformats.org/officeDocument/2006/relationships/hyperlink" Target="https://pixabay.com/photos/trekking-hiking-group-alpine-line-299000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pixabay.com/photos/pirate-ship-sea-moon-fantasy-ocean-1719396/" TargetMode="External"/><Relationship Id="rId14" Type="http://schemas.openxmlformats.org/officeDocument/2006/relationships/hyperlink" Target="https://pixabay.com/photos/belgrade-train-street-serbia-1662663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car-automobile-3d-self-driving-4343636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have-your-say/initiatives/12222-Vehicle-safety-technical-rules-&amp;-test-procedures-for-intelligent-speed-assistance/F2256609_en" TargetMode="External"/><Relationship Id="rId2" Type="http://schemas.openxmlformats.org/officeDocument/2006/relationships/hyperlink" Target="https://ec.europa.eu/info/law/better-regulation/have-your-say/initiatives/12222-Vehicle-safety-technical-rules-&amp;-test-procedures-for-intelligent-speed-assistance_e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e.org/blog/sae-j3016-updat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geforceerde-perspectieffotografie-van-auto-s-die-op-de-weg-onder-de-smartphone-rijden-799443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JZSIXoXrU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ars-road-street-transportation-5970663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ars-road-street-transportation-5970663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mensen-paardrijden-paarden-op-strand-123602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xhaust-diesel-tube-vehicle-car-353838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traffic-vehicles-traffic-jam-215879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strand, buiten, grond&#10;&#10;Automatisch gegenereerde beschrijving">
            <a:extLst>
              <a:ext uri="{FF2B5EF4-FFF2-40B4-BE49-F238E27FC236}">
                <a16:creationId xmlns:a16="http://schemas.microsoft.com/office/drawing/2014/main" id="{B20FAD05-4B2B-E014-67CD-7E294FE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8: Transport </a:t>
            </a:r>
            <a:r>
              <a:rPr lang="nl-NL" sz="3200" b="1" dirty="0" err="1">
                <a:latin typeface="Goudy Old Style" panose="02020502050305020303" pitchFamily="18" charset="0"/>
              </a:rPr>
              <a:t>technology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>
                <a:latin typeface="Goudy Old Style" panose="02020502050305020303" pitchFamily="18" charset="0"/>
              </a:rPr>
              <a:t>Author: Jan Anne </a:t>
            </a:r>
            <a:r>
              <a:rPr lang="nl-NL" sz="2000" b="1" dirty="0" err="1">
                <a:latin typeface="Goudy Old Style" panose="02020502050305020303" pitchFamily="18" charset="0"/>
              </a:rPr>
              <a:t>Annema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/>
              </a:rPr>
              <a:t>Horse riding - Free image on </a:t>
            </a:r>
            <a:r>
              <a:rPr lang="en-GB" sz="900" dirty="0" err="1">
                <a:effectLst/>
                <a:hlinkClick r:id="rId4"/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3273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D9DD6-D31D-842F-8271-D998CFC9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Socio-technical system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E82DA-1655-B267-B083-D03DD8A1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1947" cy="456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Co-evolution leads to interrelated entities and embeddedness of socio-technical system.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Tijdelijke aanduiding voor inhoud 1">
            <a:extLst>
              <a:ext uri="{FF2B5EF4-FFF2-40B4-BE49-F238E27FC236}">
                <a16:creationId xmlns:a16="http://schemas.microsoft.com/office/drawing/2014/main" id="{79FAB2CF-AB94-93A8-27B4-E287C473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03" y="2815487"/>
            <a:ext cx="48387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DA7A13A-A688-0B0D-77D7-CF80D9B23B84}"/>
              </a:ext>
            </a:extLst>
          </p:cNvPr>
          <p:cNvSpPr txBox="1"/>
          <p:nvPr/>
        </p:nvSpPr>
        <p:spPr>
          <a:xfrm>
            <a:off x="1332924" y="6036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effectLst/>
                <a:latin typeface="+mj-lt"/>
                <a:ea typeface="Times New Roman" panose="02020603050405020304" pitchFamily="18" charset="0"/>
              </a:rPr>
              <a:t>Socio-technical system for road transport (Geels, 2005)</a:t>
            </a:r>
          </a:p>
          <a:p>
            <a:r>
              <a:rPr lang="en-US" sz="900" dirty="0">
                <a:effectLst/>
                <a:latin typeface="+mj-lt"/>
                <a:ea typeface="Times New Roman" panose="02020603050405020304" pitchFamily="18" charset="0"/>
              </a:rPr>
              <a:t>(Figure </a:t>
            </a:r>
            <a:r>
              <a:rPr lang="en-US" sz="900" dirty="0">
                <a:latin typeface="+mj-lt"/>
                <a:ea typeface="Times New Roman" panose="02020603050405020304" pitchFamily="18" charset="0"/>
              </a:rPr>
              <a:t>taken from Chapter 8, page 158)</a:t>
            </a:r>
            <a:endParaRPr lang="en-GB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FDC7BF-E0C7-0B9B-8098-761C04D00646}"/>
              </a:ext>
            </a:extLst>
          </p:cNvPr>
          <p:cNvSpPr txBox="1"/>
          <p:nvPr/>
        </p:nvSpPr>
        <p:spPr>
          <a:xfrm>
            <a:off x="207031" y="6627168"/>
            <a:ext cx="110504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Geels, F. (2005), Technological Transitions and System Innovations: A Co-Evolutionary and Socio- Technical Analysis, Cheltenham, UK and Northampton, MA, USA: Edward Elgar.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B99BBEB6-5BE9-BCFA-CBAC-9CD87BFF83C4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03AD4-E05D-1CC1-92C3-AF5DAD24AA88}"/>
              </a:ext>
            </a:extLst>
          </p:cNvPr>
          <p:cNvSpPr txBox="1"/>
          <p:nvPr/>
        </p:nvSpPr>
        <p:spPr>
          <a:xfrm>
            <a:off x="6785428" y="6220225"/>
            <a:ext cx="44720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Green leafed plants on gray concrete brick wall photo – Free Japan Image on </a:t>
            </a:r>
            <a:r>
              <a:rPr lang="en-US" sz="900" dirty="0" err="1">
                <a:hlinkClick r:id="rId3"/>
              </a:rPr>
              <a:t>Unsplash</a:t>
            </a:r>
            <a:endParaRPr lang="nl-NL" sz="900" dirty="0"/>
          </a:p>
        </p:txBody>
      </p:sp>
      <p:pic>
        <p:nvPicPr>
          <p:cNvPr id="14" name="Picture 13" descr="A wall with small holes and a hedge&#10;&#10;Description automatically generated">
            <a:extLst>
              <a:ext uri="{FF2B5EF4-FFF2-40B4-BE49-F238E27FC236}">
                <a16:creationId xmlns:a16="http://schemas.microsoft.com/office/drawing/2014/main" id="{2B029D8F-9121-8E28-8A72-AAF2B39901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302" y="2885282"/>
            <a:ext cx="4865168" cy="32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D9DD6-D31D-842F-8271-D998CFC9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System innovations or transitions: MLP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E82DA-1655-B267-B083-D03DD8A1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9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System innovation is a transition from one socio-technical system to another, potentially characterized by a technological change.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b="1" dirty="0">
                <a:latin typeface="+mj-lt"/>
              </a:rPr>
              <a:t>Multi-level perspective (MLP) </a:t>
            </a:r>
            <a:r>
              <a:rPr lang="en-GB" sz="2400" dirty="0">
                <a:latin typeface="+mj-lt"/>
              </a:rPr>
              <a:t>(Geels, 2002) explains such transitions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B99BBEB6-5BE9-BCFA-CBAC-9CD87BFF83C4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E798D9-3A08-F690-AE9E-1877A99F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450" y="1825625"/>
            <a:ext cx="6077349" cy="40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6">
            <a:extLst>
              <a:ext uri="{FF2B5EF4-FFF2-40B4-BE49-F238E27FC236}">
                <a16:creationId xmlns:a16="http://schemas.microsoft.com/office/drawing/2014/main" id="{0F419B91-BC36-C5D1-8394-816C3596A1ED}"/>
              </a:ext>
            </a:extLst>
          </p:cNvPr>
          <p:cNvSpPr txBox="1"/>
          <p:nvPr/>
        </p:nvSpPr>
        <p:spPr>
          <a:xfrm>
            <a:off x="5250427" y="6176963"/>
            <a:ext cx="2886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latin typeface="+mj-lt"/>
              </a:rPr>
              <a:t>Multi-level model of system innovations (Geels, 2002)</a:t>
            </a:r>
          </a:p>
          <a:p>
            <a:r>
              <a:rPr lang="en-GB" sz="900" dirty="0">
                <a:latin typeface="+mj-lt"/>
              </a:rPr>
              <a:t>(Taken from Chapter 8, page 159)</a:t>
            </a:r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CC0D6605-02EF-81C8-EBD2-AA0BEA94654B}"/>
              </a:ext>
            </a:extLst>
          </p:cNvPr>
          <p:cNvSpPr txBox="1"/>
          <p:nvPr/>
        </p:nvSpPr>
        <p:spPr>
          <a:xfrm>
            <a:off x="248328" y="6612693"/>
            <a:ext cx="97456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Geels, F.W. (2002), ‘Technological transitions as evolutionary reconfiguration processes: a multi- level perspective and a case-study’, Research Policy, 31, 1257–1274.</a:t>
            </a:r>
          </a:p>
        </p:txBody>
      </p:sp>
      <p:sp>
        <p:nvSpPr>
          <p:cNvPr id="10" name="Stroomdiagram: Verbindingslijn 7">
            <a:extLst>
              <a:ext uri="{FF2B5EF4-FFF2-40B4-BE49-F238E27FC236}">
                <a16:creationId xmlns:a16="http://schemas.microsoft.com/office/drawing/2014/main" id="{579A2F76-0C72-C8B6-3046-D6B69C1742BC}"/>
              </a:ext>
            </a:extLst>
          </p:cNvPr>
          <p:cNvSpPr/>
          <p:nvPr/>
        </p:nvSpPr>
        <p:spPr>
          <a:xfrm>
            <a:off x="5972960" y="2492187"/>
            <a:ext cx="2409355" cy="275216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oomdiagram: Verbindingslijn 5">
            <a:extLst>
              <a:ext uri="{FF2B5EF4-FFF2-40B4-BE49-F238E27FC236}">
                <a16:creationId xmlns:a16="http://schemas.microsoft.com/office/drawing/2014/main" id="{C7A056C8-26EA-5A7D-7011-8542AD07854B}"/>
              </a:ext>
            </a:extLst>
          </p:cNvPr>
          <p:cNvSpPr/>
          <p:nvPr/>
        </p:nvSpPr>
        <p:spPr>
          <a:xfrm>
            <a:off x="9647340" y="2557743"/>
            <a:ext cx="1988126" cy="2752165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8">
            <a:extLst>
              <a:ext uri="{FF2B5EF4-FFF2-40B4-BE49-F238E27FC236}">
                <a16:creationId xmlns:a16="http://schemas.microsoft.com/office/drawing/2014/main" id="{D61619D8-AA21-B24C-2AE9-1515CB8FA819}"/>
              </a:ext>
            </a:extLst>
          </p:cNvPr>
          <p:cNvSpPr/>
          <p:nvPr/>
        </p:nvSpPr>
        <p:spPr>
          <a:xfrm>
            <a:off x="8382315" y="3732245"/>
            <a:ext cx="1265025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98613-1116-7D09-5B3E-E3F53D4656DB}"/>
              </a:ext>
            </a:extLst>
          </p:cNvPr>
          <p:cNvSpPr txBox="1"/>
          <p:nvPr/>
        </p:nvSpPr>
        <p:spPr>
          <a:xfrm>
            <a:off x="4629329" y="2380189"/>
            <a:ext cx="2146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existing socio-technical system</a:t>
            </a:r>
            <a:r>
              <a:rPr lang="en-GB" sz="1800" dirty="0">
                <a:latin typeface="+mj-lt"/>
              </a:rPr>
              <a:t> 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246B6-D256-5185-DD4C-7724E6C94259}"/>
              </a:ext>
            </a:extLst>
          </p:cNvPr>
          <p:cNvSpPr txBox="1"/>
          <p:nvPr/>
        </p:nvSpPr>
        <p:spPr>
          <a:xfrm>
            <a:off x="10386778" y="1868242"/>
            <a:ext cx="2215709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B050"/>
                </a:solidFill>
                <a:latin typeface="+mj-lt"/>
              </a:rPr>
              <a:t>changed socio-technical system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12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7820C-6799-4D19-B137-B7E228C8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System innovations or transitions: MLP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57BBE-D8C8-14D4-B7F9-E9E615AC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85" y="1564390"/>
            <a:ext cx="4412226" cy="51209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Three levels of the multi-level model of system innovations: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70C0"/>
                </a:solidFill>
                <a:latin typeface="+mj-lt"/>
              </a:rPr>
              <a:t>Landscape developments</a:t>
            </a:r>
            <a:br>
              <a:rPr lang="en-GB" sz="2400" dirty="0">
                <a:solidFill>
                  <a:srgbClr val="0070C0"/>
                </a:solidFill>
                <a:latin typeface="+mj-lt"/>
              </a:rPr>
            </a:br>
            <a:r>
              <a:rPr lang="en-GB" sz="2400" dirty="0">
                <a:latin typeface="+mj-lt"/>
              </a:rPr>
              <a:t>These are ‘deep structural trends external to the regime’ (Geels, 2002): economic growth, culture, demographical changes, COVID-19. May help or oppose a technical niche.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Socio-technical regimes</a:t>
            </a:r>
            <a:br>
              <a:rPr lang="en-GB" sz="2400" dirty="0">
                <a:solidFill>
                  <a:srgbClr val="FF0000"/>
                </a:solidFill>
                <a:latin typeface="+mj-lt"/>
              </a:rPr>
            </a:br>
            <a:r>
              <a:rPr lang="en-GB" sz="2400" dirty="0">
                <a:latin typeface="+mj-lt"/>
              </a:rPr>
              <a:t>This level is stable, and innovations will not happen here, socio-technical systems are locked-in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Technological niches</a:t>
            </a:r>
            <a:br>
              <a:rPr lang="en-GB" sz="2400" dirty="0">
                <a:solidFill>
                  <a:srgbClr val="FFC000"/>
                </a:solidFill>
                <a:latin typeface="+mj-lt"/>
              </a:rPr>
            </a:br>
            <a:r>
              <a:rPr lang="en-GB" sz="2400" dirty="0" err="1">
                <a:latin typeface="+mj-lt"/>
              </a:rPr>
              <a:t>Niches</a:t>
            </a:r>
            <a:r>
              <a:rPr lang="en-GB" sz="2400" dirty="0">
                <a:latin typeface="+mj-lt"/>
              </a:rPr>
              <a:t> (small arrows) ‘act as incubation rooms for radical innovations nurturing their early development’ (Geels, 2002): R&amp;D projects, pilot programmes, etc.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AB23B6-C686-813A-6FB5-6397392B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451" y="1825625"/>
            <a:ext cx="6077349" cy="40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8784762-D801-6BA3-4B63-5E8F1451A8FE}"/>
              </a:ext>
            </a:extLst>
          </p:cNvPr>
          <p:cNvSpPr txBox="1"/>
          <p:nvPr/>
        </p:nvSpPr>
        <p:spPr>
          <a:xfrm>
            <a:off x="5250427" y="6176963"/>
            <a:ext cx="2886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latin typeface="+mj-lt"/>
              </a:rPr>
              <a:t>Multi-level model of system innovations (Geels, 2002)</a:t>
            </a:r>
          </a:p>
          <a:p>
            <a:r>
              <a:rPr lang="en-GB" sz="900" dirty="0">
                <a:latin typeface="+mj-lt"/>
              </a:rPr>
              <a:t>(Taken from Chapter 8, page 159)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D081C0C-0A5A-8696-EF79-90B840B6CD7E}"/>
              </a:ext>
            </a:extLst>
          </p:cNvPr>
          <p:cNvSpPr/>
          <p:nvPr/>
        </p:nvSpPr>
        <p:spPr>
          <a:xfrm>
            <a:off x="5250426" y="2501154"/>
            <a:ext cx="6269221" cy="2405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5075481-8704-EF52-8435-CF007B80D0F8}"/>
              </a:ext>
            </a:extLst>
          </p:cNvPr>
          <p:cNvSpPr/>
          <p:nvPr/>
        </p:nvSpPr>
        <p:spPr>
          <a:xfrm>
            <a:off x="5250425" y="5041548"/>
            <a:ext cx="6269221" cy="8692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C8CFC5F-697B-2989-2C3A-D87CB171FBF2}"/>
              </a:ext>
            </a:extLst>
          </p:cNvPr>
          <p:cNvSpPr/>
          <p:nvPr/>
        </p:nvSpPr>
        <p:spPr>
          <a:xfrm>
            <a:off x="5250424" y="1564390"/>
            <a:ext cx="6269221" cy="8692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506B4F-1C02-FF24-809A-0A4470DF63AF}"/>
              </a:ext>
            </a:extLst>
          </p:cNvPr>
          <p:cNvSpPr txBox="1"/>
          <p:nvPr/>
        </p:nvSpPr>
        <p:spPr>
          <a:xfrm>
            <a:off x="248328" y="6612693"/>
            <a:ext cx="97456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Geels, F.W. (2002), ‘Technological transitions as evolutionary reconfiguration processes: a multi- level perspective and a case-study’, Research Policy, 31, 1257–1274.</a:t>
            </a:r>
          </a:p>
        </p:txBody>
      </p:sp>
      <p:sp>
        <p:nvSpPr>
          <p:cNvPr id="9" name="Rechthoek 40">
            <a:extLst>
              <a:ext uri="{FF2B5EF4-FFF2-40B4-BE49-F238E27FC236}">
                <a16:creationId xmlns:a16="http://schemas.microsoft.com/office/drawing/2014/main" id="{C884568D-42AB-6443-6447-58B802E4FBC5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193F3-8B25-E62A-C714-81925B0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 political-economy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CA7FF6-2585-D38B-D91F-DD978D32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449"/>
            <a:ext cx="3941766" cy="570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What is the role of public authorities in (transport) system innovations? </a:t>
            </a:r>
            <a:br>
              <a:rPr lang="en-GB" sz="2200" dirty="0">
                <a:latin typeface="+mj-lt"/>
              </a:rPr>
            </a:br>
            <a:r>
              <a:rPr lang="en-GB" sz="2200" dirty="0">
                <a:latin typeface="+mj-lt"/>
              </a:rPr>
              <a:t>Political-economy framework by </a:t>
            </a:r>
            <a:r>
              <a:rPr lang="en-GB" sz="2200" dirty="0" err="1">
                <a:latin typeface="+mj-lt"/>
              </a:rPr>
              <a:t>Feitelson</a:t>
            </a:r>
            <a:r>
              <a:rPr lang="en-GB" sz="2200" dirty="0">
                <a:latin typeface="+mj-lt"/>
              </a:rPr>
              <a:t> and Salomon (2004) </a:t>
            </a:r>
            <a:r>
              <a:rPr lang="en-GB" sz="2200" dirty="0">
                <a:latin typeface="+mj-lt"/>
                <a:sym typeface="Wingdings" panose="05000000000000000000" pitchFamily="2" charset="2"/>
              </a:rPr>
              <a:t></a:t>
            </a:r>
            <a:endParaRPr lang="en-GB" sz="2200" dirty="0">
              <a:latin typeface="+mj-lt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</a:rPr>
              <a:t>The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perception of problems</a:t>
            </a:r>
            <a:r>
              <a:rPr lang="en-GB" sz="2200" dirty="0">
                <a:latin typeface="+mj-lt"/>
              </a:rPr>
              <a:t> is an important factor in the successful adoption of new technology: oil crises, traffic casualties have spurred technical changes in transport.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B0F0"/>
                </a:solidFill>
                <a:latin typeface="+mj-lt"/>
              </a:rPr>
              <a:t>Experts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200" dirty="0">
                <a:latin typeface="+mj-lt"/>
              </a:rPr>
              <a:t>such as scientists, advisers and consultants suggest technical innovations and the means to implement them.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E0E47F-9C00-ECB4-C4DE-340D65A2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153" y="1362028"/>
            <a:ext cx="5475405" cy="46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4417A2E-60BF-397C-6F10-2FB6539AED1A}"/>
              </a:ext>
            </a:extLst>
          </p:cNvPr>
          <p:cNvSpPr txBox="1"/>
          <p:nvPr/>
        </p:nvSpPr>
        <p:spPr>
          <a:xfrm>
            <a:off x="5428383" y="6094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effectLst/>
                <a:latin typeface="+mj-lt"/>
                <a:ea typeface="Times New Roman" panose="02020603050405020304" pitchFamily="18" charset="0"/>
              </a:rPr>
              <a:t>A political-economy model for explaining the adoption of innovations (</a:t>
            </a:r>
            <a:r>
              <a:rPr lang="en-GB" sz="900" i="1" dirty="0" err="1">
                <a:effectLst/>
                <a:latin typeface="+mj-lt"/>
                <a:ea typeface="Times New Roman" panose="02020603050405020304" pitchFamily="18" charset="0"/>
              </a:rPr>
              <a:t>Feitelson</a:t>
            </a:r>
            <a:r>
              <a:rPr lang="en-GB" sz="900" i="1" dirty="0">
                <a:effectLst/>
                <a:latin typeface="+mj-lt"/>
                <a:ea typeface="Times New Roman" panose="02020603050405020304" pitchFamily="18" charset="0"/>
              </a:rPr>
              <a:t> and Salomon, 2004)</a:t>
            </a:r>
          </a:p>
          <a:p>
            <a:r>
              <a:rPr lang="en-GB" sz="900" dirty="0">
                <a:latin typeface="+mj-lt"/>
              </a:rPr>
              <a:t>(Taken from Chapter 8, page 12)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D3C2131-C2F2-9B04-8CF1-2F0E55E024B8}"/>
              </a:ext>
            </a:extLst>
          </p:cNvPr>
          <p:cNvSpPr txBox="1"/>
          <p:nvPr/>
        </p:nvSpPr>
        <p:spPr>
          <a:xfrm>
            <a:off x="0" y="6627168"/>
            <a:ext cx="126118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Feitelson</a:t>
            </a:r>
            <a:r>
              <a:rPr lang="en-GB" sz="900" dirty="0"/>
              <a:t>, E. and I. Salomon (2004), ‘The political economy of transport innovations’, in M. </a:t>
            </a:r>
            <a:r>
              <a:rPr lang="en-GB" sz="900" dirty="0" err="1"/>
              <a:t>Beuthe</a:t>
            </a:r>
            <a:r>
              <a:rPr lang="en-GB" sz="900" dirty="0"/>
              <a:t>, V. </a:t>
            </a:r>
            <a:r>
              <a:rPr lang="en-GB" sz="900" dirty="0" err="1"/>
              <a:t>Himanen</a:t>
            </a:r>
            <a:r>
              <a:rPr lang="en-GB" sz="900" dirty="0"/>
              <a:t>, A. </a:t>
            </a:r>
            <a:r>
              <a:rPr lang="en-GB" sz="900" dirty="0" err="1"/>
              <a:t>Reggiani</a:t>
            </a:r>
            <a:r>
              <a:rPr lang="en-GB" sz="900" dirty="0"/>
              <a:t> and L. </a:t>
            </a:r>
            <a:r>
              <a:rPr lang="en-GB" sz="900" dirty="0" err="1"/>
              <a:t>Zamparini</a:t>
            </a:r>
            <a:r>
              <a:rPr lang="en-GB" sz="900" dirty="0"/>
              <a:t> (eds), Transport Developments and Innovations in an Evolving World, Berlin: Springer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92FD157-14BF-1BC5-979A-7765E5B615DC}"/>
              </a:ext>
            </a:extLst>
          </p:cNvPr>
          <p:cNvSpPr/>
          <p:nvPr/>
        </p:nvSpPr>
        <p:spPr>
          <a:xfrm>
            <a:off x="5618164" y="1281947"/>
            <a:ext cx="1156447" cy="6676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9C9383D-762A-3F84-27F7-54D7966FCD56}"/>
              </a:ext>
            </a:extLst>
          </p:cNvPr>
          <p:cNvSpPr/>
          <p:nvPr/>
        </p:nvSpPr>
        <p:spPr>
          <a:xfrm>
            <a:off x="8653731" y="2617443"/>
            <a:ext cx="1156447" cy="70372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hoek 40">
            <a:extLst>
              <a:ext uri="{FF2B5EF4-FFF2-40B4-BE49-F238E27FC236}">
                <a16:creationId xmlns:a16="http://schemas.microsoft.com/office/drawing/2014/main" id="{927DAFB3-829F-3BB0-68BF-D5DA73353F30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193F3-8B25-E62A-C714-81925B0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 political-economy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CA7FF6-2585-D38B-D91F-DD978D32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449"/>
            <a:ext cx="3823447" cy="570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Most important: adoption of innovations is predicated on the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economic, social, political and technical feasibility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200" dirty="0">
                <a:latin typeface="+mj-lt"/>
                <a:sym typeface="Wingdings" panose="05000000000000000000" pitchFamily="2" charset="2"/>
              </a:rPr>
              <a:t>Only a combination of these feasibility factors will result in successful innovation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2200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  <a:sym typeface="Wingdings" panose="05000000000000000000" pitchFamily="2" charset="2"/>
              </a:rPr>
              <a:t>Strong position for the </a:t>
            </a:r>
            <a:r>
              <a:rPr lang="en-GB" sz="2200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defenders of the current socio-technical regime</a:t>
            </a:r>
            <a:r>
              <a:rPr lang="en-GB" sz="2200" dirty="0">
                <a:latin typeface="+mj-lt"/>
                <a:sym typeface="Wingdings" panose="05000000000000000000" pitchFamily="2" charset="2"/>
              </a:rPr>
              <a:t>. </a:t>
            </a:r>
            <a:br>
              <a:rPr lang="en-GB" sz="2200" dirty="0">
                <a:latin typeface="+mj-lt"/>
                <a:sym typeface="Wingdings" panose="05000000000000000000" pitchFamily="2" charset="2"/>
              </a:rPr>
            </a:br>
            <a:r>
              <a:rPr lang="en-GB" sz="2200" dirty="0">
                <a:latin typeface="+mj-lt"/>
                <a:sym typeface="Wingdings" panose="05000000000000000000" pitchFamily="2" charset="2"/>
              </a:rPr>
              <a:t>E.g., European automobile industry accounts for 8.5% of EU manufacturing employment.</a:t>
            </a:r>
          </a:p>
          <a:p>
            <a:pPr marL="0" indent="0">
              <a:buNone/>
            </a:pPr>
            <a:endParaRPr lang="en-GB" sz="2200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978A30-90B9-DAC4-B073-F6BB3CFD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153" y="1362028"/>
            <a:ext cx="5475405" cy="46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EC4179-46DD-6864-2777-36E8AF90B5ED}"/>
              </a:ext>
            </a:extLst>
          </p:cNvPr>
          <p:cNvSpPr txBox="1"/>
          <p:nvPr/>
        </p:nvSpPr>
        <p:spPr>
          <a:xfrm>
            <a:off x="5428383" y="6094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effectLst/>
                <a:latin typeface="+mj-lt"/>
                <a:ea typeface="Times New Roman" panose="02020603050405020304" pitchFamily="18" charset="0"/>
              </a:rPr>
              <a:t>A political-economy model for explaining the adoption of innovations (</a:t>
            </a:r>
            <a:r>
              <a:rPr lang="en-GB" sz="900" i="1" dirty="0" err="1">
                <a:effectLst/>
                <a:latin typeface="+mj-lt"/>
                <a:ea typeface="Times New Roman" panose="02020603050405020304" pitchFamily="18" charset="0"/>
              </a:rPr>
              <a:t>Feitelson</a:t>
            </a:r>
            <a:r>
              <a:rPr lang="en-GB" sz="900" i="1" dirty="0">
                <a:effectLst/>
                <a:latin typeface="+mj-lt"/>
                <a:ea typeface="Times New Roman" panose="02020603050405020304" pitchFamily="18" charset="0"/>
              </a:rPr>
              <a:t> and Salomon, 2004)</a:t>
            </a:r>
          </a:p>
          <a:p>
            <a:r>
              <a:rPr lang="en-GB" sz="900" dirty="0">
                <a:latin typeface="+mj-lt"/>
              </a:rPr>
              <a:t>(Taken from Chapter 8, page 12)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8588-9357-127F-78B0-037926800D25}"/>
              </a:ext>
            </a:extLst>
          </p:cNvPr>
          <p:cNvSpPr txBox="1"/>
          <p:nvPr/>
        </p:nvSpPr>
        <p:spPr>
          <a:xfrm>
            <a:off x="0" y="6627168"/>
            <a:ext cx="126118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Feitelson</a:t>
            </a:r>
            <a:r>
              <a:rPr lang="en-GB" sz="900" dirty="0"/>
              <a:t>, E. and I. Salomon (2004), ‘The political economy of transport innovations’, in M. </a:t>
            </a:r>
            <a:r>
              <a:rPr lang="en-GB" sz="900" dirty="0" err="1"/>
              <a:t>Beuthe</a:t>
            </a:r>
            <a:r>
              <a:rPr lang="en-GB" sz="900" dirty="0"/>
              <a:t>, V. </a:t>
            </a:r>
            <a:r>
              <a:rPr lang="en-GB" sz="900" dirty="0" err="1"/>
              <a:t>Himanen</a:t>
            </a:r>
            <a:r>
              <a:rPr lang="en-GB" sz="900" dirty="0"/>
              <a:t>, A. </a:t>
            </a:r>
            <a:r>
              <a:rPr lang="en-GB" sz="900" dirty="0" err="1"/>
              <a:t>Reggiani</a:t>
            </a:r>
            <a:r>
              <a:rPr lang="en-GB" sz="900" dirty="0"/>
              <a:t> and L. </a:t>
            </a:r>
            <a:r>
              <a:rPr lang="en-GB" sz="900" dirty="0" err="1"/>
              <a:t>Zamparini</a:t>
            </a:r>
            <a:r>
              <a:rPr lang="en-GB" sz="900" dirty="0"/>
              <a:t> (eds), Transport Developments and Innovations in an Evolving World, Berlin: Springer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92FD157-14BF-1BC5-979A-7765E5B615DC}"/>
              </a:ext>
            </a:extLst>
          </p:cNvPr>
          <p:cNvSpPr/>
          <p:nvPr/>
        </p:nvSpPr>
        <p:spPr>
          <a:xfrm>
            <a:off x="8332798" y="4182266"/>
            <a:ext cx="1156447" cy="672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9C9383D-762A-3F84-27F7-54D7966FCD56}"/>
              </a:ext>
            </a:extLst>
          </p:cNvPr>
          <p:cNvSpPr/>
          <p:nvPr/>
        </p:nvSpPr>
        <p:spPr>
          <a:xfrm>
            <a:off x="7620295" y="3467320"/>
            <a:ext cx="1156447" cy="67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365320-0FE8-A07F-8A90-B426C02766A4}"/>
              </a:ext>
            </a:extLst>
          </p:cNvPr>
          <p:cNvSpPr/>
          <p:nvPr/>
        </p:nvSpPr>
        <p:spPr>
          <a:xfrm>
            <a:off x="5549153" y="4182266"/>
            <a:ext cx="1156447" cy="672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 40">
            <a:extLst>
              <a:ext uri="{FF2B5EF4-FFF2-40B4-BE49-F238E27FC236}">
                <a16:creationId xmlns:a16="http://schemas.microsoft.com/office/drawing/2014/main" id="{4B3CA8ED-30D2-1583-D88E-593B69F73234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FDF61E6D-8280-6BFB-0A32-F5CFD83D4026}"/>
              </a:ext>
            </a:extLst>
          </p:cNvPr>
          <p:cNvSpPr/>
          <p:nvPr/>
        </p:nvSpPr>
        <p:spPr>
          <a:xfrm>
            <a:off x="9372599" y="1843469"/>
            <a:ext cx="903915" cy="5473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6">
            <a:extLst>
              <a:ext uri="{FF2B5EF4-FFF2-40B4-BE49-F238E27FC236}">
                <a16:creationId xmlns:a16="http://schemas.microsoft.com/office/drawing/2014/main" id="{6866DFC1-5D97-8456-912E-C86D9F0D0494}"/>
              </a:ext>
            </a:extLst>
          </p:cNvPr>
          <p:cNvSpPr/>
          <p:nvPr/>
        </p:nvSpPr>
        <p:spPr>
          <a:xfrm>
            <a:off x="9986393" y="2704899"/>
            <a:ext cx="903915" cy="5473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7178-D7CE-CFDC-1865-507F9200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C01B8-099B-FF39-BF1B-970AE523652A}"/>
              </a:ext>
            </a:extLst>
          </p:cNvPr>
          <p:cNvSpPr/>
          <p:nvPr/>
        </p:nvSpPr>
        <p:spPr>
          <a:xfrm>
            <a:off x="931178" y="2365695"/>
            <a:ext cx="10515600" cy="576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Transport technology to solve negative impacts: A policy perspective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CEED5-0599-0CEF-E350-6C378C606C5A}"/>
              </a:ext>
            </a:extLst>
          </p:cNvPr>
          <p:cNvSpPr/>
          <p:nvPr/>
        </p:nvSpPr>
        <p:spPr>
          <a:xfrm>
            <a:off x="931178" y="2980431"/>
            <a:ext cx="2701255" cy="2366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Alternative powertrains and fuels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F842-878D-D386-EC89-7DABCE6A0F97}"/>
              </a:ext>
            </a:extLst>
          </p:cNvPr>
          <p:cNvSpPr/>
          <p:nvPr/>
        </p:nvSpPr>
        <p:spPr>
          <a:xfrm>
            <a:off x="4838350" y="2980431"/>
            <a:ext cx="2701255" cy="2366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3. Intelligent transport systems and automated vehicles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8325E-FC9F-BF0A-96BF-2A7A272DE6E2}"/>
              </a:ext>
            </a:extLst>
          </p:cNvPr>
          <p:cNvSpPr/>
          <p:nvPr/>
        </p:nvSpPr>
        <p:spPr>
          <a:xfrm>
            <a:off x="8745523" y="2980431"/>
            <a:ext cx="2701255" cy="23663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4. Sharing and new mobility services such as </a:t>
            </a:r>
            <a:r>
              <a:rPr lang="en-GB" dirty="0" err="1">
                <a:solidFill>
                  <a:schemeClr val="tx1"/>
                </a:solidFill>
              </a:rPr>
              <a:t>MaaS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13C38-6D35-50C4-8B97-FE34A0DE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BB12DA-902B-23C7-108A-713851DD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397370" cy="5236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Emissions from fossil fuel-based vehicles have decreased considerably in the past, thanks to ever stricter regulations 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</a:t>
            </a:r>
            <a:endParaRPr lang="en-GB" sz="2400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93D533-D397-4DCA-CC72-44ACF432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37" y="1827183"/>
            <a:ext cx="7484884" cy="476187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D2D2A8-288F-12F7-13D6-DEE23956FBA3}"/>
              </a:ext>
            </a:extLst>
          </p:cNvPr>
          <p:cNvSpPr txBox="1"/>
          <p:nvPr/>
        </p:nvSpPr>
        <p:spPr>
          <a:xfrm>
            <a:off x="4306738" y="1456293"/>
            <a:ext cx="788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Table 8.2 </a:t>
            </a:r>
            <a:r>
              <a:rPr lang="en-GB" sz="900" i="1" dirty="0"/>
              <a:t>EU air pollutant emission standards for passengers cars </a:t>
            </a:r>
            <a:r>
              <a:rPr lang="en-GB" sz="900" dirty="0"/>
              <a:t>(Taken from Chapter 8, page 207)</a:t>
            </a:r>
            <a:r>
              <a:rPr lang="en-GB" sz="900" i="1" dirty="0"/>
              <a:t> </a:t>
            </a:r>
          </a:p>
          <a:p>
            <a:r>
              <a:rPr lang="en-GB" sz="900" i="1" dirty="0"/>
              <a:t>CO = carbon monoxide; HC = hydrocarbons</a:t>
            </a:r>
            <a:r>
              <a:rPr lang="en-GB" sz="900" dirty="0"/>
              <a:t>;</a:t>
            </a:r>
            <a:r>
              <a:rPr lang="en-GB" sz="900" i="1" dirty="0"/>
              <a:t> NOx = nitrogen oxides; PM = particulate matter (in weight); PN = particulate matter in number of particles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2079B0F-71BE-3E5C-1EEB-49F3A92440C4}"/>
              </a:ext>
            </a:extLst>
          </p:cNvPr>
          <p:cNvCxnSpPr>
            <a:cxnSpLocks/>
          </p:cNvCxnSpPr>
          <p:nvPr/>
        </p:nvCxnSpPr>
        <p:spPr>
          <a:xfrm>
            <a:off x="7175241" y="2537927"/>
            <a:ext cx="0" cy="970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6B15AA9-146A-C331-3ABF-B53AC1860245}"/>
              </a:ext>
            </a:extLst>
          </p:cNvPr>
          <p:cNvCxnSpPr>
            <a:cxnSpLocks/>
          </p:cNvCxnSpPr>
          <p:nvPr/>
        </p:nvCxnSpPr>
        <p:spPr>
          <a:xfrm>
            <a:off x="7175241" y="3837993"/>
            <a:ext cx="0" cy="1387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1D04E89-B153-DCC7-3F28-E4EEB95F8533}"/>
              </a:ext>
            </a:extLst>
          </p:cNvPr>
          <p:cNvCxnSpPr>
            <a:cxnSpLocks/>
          </p:cNvCxnSpPr>
          <p:nvPr/>
        </p:nvCxnSpPr>
        <p:spPr>
          <a:xfrm>
            <a:off x="8932506" y="3837993"/>
            <a:ext cx="0" cy="1387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D618338-162C-97B3-89C0-5DD5AA67D3D4}"/>
              </a:ext>
            </a:extLst>
          </p:cNvPr>
          <p:cNvCxnSpPr>
            <a:cxnSpLocks/>
          </p:cNvCxnSpPr>
          <p:nvPr/>
        </p:nvCxnSpPr>
        <p:spPr>
          <a:xfrm>
            <a:off x="9691396" y="3837993"/>
            <a:ext cx="0" cy="1387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1C3888C-5011-6995-210F-6A9BE3D4BE80}"/>
              </a:ext>
            </a:extLst>
          </p:cNvPr>
          <p:cNvCxnSpPr>
            <a:cxnSpLocks/>
          </p:cNvCxnSpPr>
          <p:nvPr/>
        </p:nvCxnSpPr>
        <p:spPr>
          <a:xfrm>
            <a:off x="10652449" y="3837993"/>
            <a:ext cx="0" cy="1387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40">
            <a:extLst>
              <a:ext uri="{FF2B5EF4-FFF2-40B4-BE49-F238E27FC236}">
                <a16:creationId xmlns:a16="http://schemas.microsoft.com/office/drawing/2014/main" id="{94D39747-6119-A967-F88A-848AA0859CFD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0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13C38-6D35-50C4-8B97-FE34A0DE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BB12DA-902B-23C7-108A-713851DD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8289" cy="4763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But, fossil-free technologies are still considered the way forward (IPCC, 2022), despite the achieved reductions.</a:t>
            </a:r>
          </a:p>
        </p:txBody>
      </p:sp>
      <p:pic>
        <p:nvPicPr>
          <p:cNvPr id="5" name="Afbeelding 4" descr="Afbeelding met tekst, teken, rood, apparaat&#10;&#10;Automatisch gegenereerde beschrijving">
            <a:extLst>
              <a:ext uri="{FF2B5EF4-FFF2-40B4-BE49-F238E27FC236}">
                <a16:creationId xmlns:a16="http://schemas.microsoft.com/office/drawing/2014/main" id="{C186D26A-38B6-6509-4684-BD495CCE6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072" y="2177245"/>
            <a:ext cx="4200070" cy="42000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1131211-85EA-8348-3B6F-215B5E1C4313}"/>
              </a:ext>
            </a:extLst>
          </p:cNvPr>
          <p:cNvSpPr txBox="1"/>
          <p:nvPr/>
        </p:nvSpPr>
        <p:spPr>
          <a:xfrm>
            <a:off x="6518987" y="6377459"/>
            <a:ext cx="27463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Stop ban gas pipeline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B7525E-12CE-6F32-7241-5A6214D9C388}"/>
              </a:ext>
            </a:extLst>
          </p:cNvPr>
          <p:cNvSpPr txBox="1"/>
          <p:nvPr/>
        </p:nvSpPr>
        <p:spPr>
          <a:xfrm>
            <a:off x="0" y="6608580"/>
            <a:ext cx="83050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IPCC (2022), Climate Change 2022. Mitigation of Climate Change, Summary for Policymakers, United Nations (WMO, UNEP): Intergovernmental Panel on Climate Change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6BEC5658-784A-F9B4-E8EB-74DE2A320DBC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9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590BD-1E9B-2090-889A-1AEB8F5D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212596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fuels: Cars and vans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266D7-CD08-839A-C3AC-C62F51BB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Electrification of cars 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= </a:t>
            </a:r>
            <a:r>
              <a:rPr lang="en-GB" sz="2400" dirty="0">
                <a:latin typeface="+mj-lt"/>
              </a:rPr>
              <a:t>instead of burning fossil fuel products in an Internal Combustion Engine (ICE) to produce the propulsion energy for the vehicles, </a:t>
            </a:r>
            <a:r>
              <a:rPr lang="en-GB" sz="2400" b="1" dirty="0">
                <a:latin typeface="+mj-lt"/>
              </a:rPr>
              <a:t>electricity is used in an electromotor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No direct emissions take place in that way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Production of electricity and electric vehicle components still create emissions (see Life Cycle Analysis further)</a:t>
            </a:r>
          </a:p>
          <a:p>
            <a:pPr marL="0" indent="0">
              <a:buNone/>
            </a:pPr>
            <a:endParaRPr lang="en-GB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5AC4B8-34DB-F35F-511C-5F421B3135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74" y="3004459"/>
            <a:ext cx="7384026" cy="33920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8129E7-CB89-D755-5B62-5397FA85C904}"/>
              </a:ext>
            </a:extLst>
          </p:cNvPr>
          <p:cNvSpPr txBox="1"/>
          <p:nvPr/>
        </p:nvSpPr>
        <p:spPr>
          <a:xfrm>
            <a:off x="5389982" y="6377459"/>
            <a:ext cx="35674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Electric-car-heart-environment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21FF2AA7-FEE4-66EB-7022-59FF397CF6BD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7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A87DD-5548-F786-0031-0D92300C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fuels: Cars and vans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15E6C4-B422-BDE4-550C-45A288E6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1383"/>
            <a:ext cx="2520820" cy="398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latin typeface="+mj-lt"/>
                <a:sym typeface="Wingdings" panose="05000000000000000000" pitchFamily="2" charset="2"/>
              </a:rPr>
              <a:t>Battery Electric Vehicles 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contain a battery that has to be charged using an outside electricity source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AE41A3-000F-10B6-4F3C-94DC40B6218B}"/>
              </a:ext>
            </a:extLst>
          </p:cNvPr>
          <p:cNvSpPr txBox="1"/>
          <p:nvPr/>
        </p:nvSpPr>
        <p:spPr>
          <a:xfrm>
            <a:off x="4163007" y="2551383"/>
            <a:ext cx="386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i="1" dirty="0">
                <a:latin typeface="+mj-lt"/>
                <a:sym typeface="Wingdings" panose="05000000000000000000" pitchFamily="2" charset="2"/>
              </a:rPr>
              <a:t>(Plug-in) Hybrid electric vehicles 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use an electromotor that is combined with an ICE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EA7BE8-F067-20A6-33E6-5E419601D418}"/>
              </a:ext>
            </a:extLst>
          </p:cNvPr>
          <p:cNvSpPr txBox="1"/>
          <p:nvPr/>
        </p:nvSpPr>
        <p:spPr>
          <a:xfrm>
            <a:off x="838200" y="1890203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There are different types of electric vehicles:</a:t>
            </a:r>
          </a:p>
        </p:txBody>
      </p:sp>
      <p:pic>
        <p:nvPicPr>
          <p:cNvPr id="8" name="Afbeelding 7" descr="Afbeelding met tekst, auto&#10;&#10;Automatisch gegenereerde beschrijving">
            <a:extLst>
              <a:ext uri="{FF2B5EF4-FFF2-40B4-BE49-F238E27FC236}">
                <a16:creationId xmlns:a16="http://schemas.microsoft.com/office/drawing/2014/main" id="{1BFA329F-47A9-52ED-6BDD-672EE3D67A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7" y="5047862"/>
            <a:ext cx="2567663" cy="10966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91AD63-CD05-732F-7DC2-BF45B5802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775" y="3849962"/>
            <a:ext cx="3032045" cy="27548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F36C100-24D1-FDD7-A10C-77C4F1993519}"/>
              </a:ext>
            </a:extLst>
          </p:cNvPr>
          <p:cNvSpPr txBox="1"/>
          <p:nvPr/>
        </p:nvSpPr>
        <p:spPr>
          <a:xfrm>
            <a:off x="8630816" y="2551383"/>
            <a:ext cx="2937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i="1" dirty="0">
                <a:latin typeface="+mj-lt"/>
                <a:sym typeface="Wingdings" panose="05000000000000000000" pitchFamily="2" charset="2"/>
              </a:rPr>
              <a:t>Fuel Cell Electric Vehicles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 generate electricity in a fuel cell by using compressed hydrogen and oxygen from the air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F9067DB-6D97-A22F-B5E4-CB66F33E9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816" y="4293636"/>
            <a:ext cx="2377753" cy="237775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6C0849B-E1D3-6CED-639B-3FFBC4691E77}"/>
              </a:ext>
            </a:extLst>
          </p:cNvPr>
          <p:cNvSpPr txBox="1"/>
          <p:nvPr/>
        </p:nvSpPr>
        <p:spPr>
          <a:xfrm>
            <a:off x="8556575" y="6604859"/>
            <a:ext cx="21856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5"/>
              </a:rPr>
              <a:t>Hydrogen - Free image on Pixabay</a:t>
            </a:r>
            <a:r>
              <a:rPr lang="en-GB" sz="900"/>
              <a:t> </a:t>
            </a:r>
            <a:endParaRPr lang="en-GB" sz="9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3FF8DCC-F4C7-C912-43DE-0704A902CF71}"/>
              </a:ext>
            </a:extLst>
          </p:cNvPr>
          <p:cNvSpPr txBox="1"/>
          <p:nvPr/>
        </p:nvSpPr>
        <p:spPr>
          <a:xfrm>
            <a:off x="4373725" y="6604859"/>
            <a:ext cx="28668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6"/>
              </a:rPr>
              <a:t>Hybrid electricity + fuel - Free image on Pixabay</a:t>
            </a:r>
            <a:r>
              <a:rPr lang="en-GB" sz="900"/>
              <a:t> </a:t>
            </a:r>
            <a:endParaRPr lang="en-GB" sz="9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A00E912-FDE4-CD77-C924-152E18BCF5C6}"/>
              </a:ext>
            </a:extLst>
          </p:cNvPr>
          <p:cNvSpPr txBox="1"/>
          <p:nvPr/>
        </p:nvSpPr>
        <p:spPr>
          <a:xfrm>
            <a:off x="698051" y="6604859"/>
            <a:ext cx="22510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7"/>
              </a:rPr>
              <a:t>Electric car - Free image on </a:t>
            </a:r>
            <a:r>
              <a:rPr lang="en-GB" sz="900" dirty="0" err="1">
                <a:hlinkClick r:id="rId7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5" name="Rechthoek 40">
            <a:extLst>
              <a:ext uri="{FF2B5EF4-FFF2-40B4-BE49-F238E27FC236}">
                <a16:creationId xmlns:a16="http://schemas.microsoft.com/office/drawing/2014/main" id="{06FE8D9F-D22D-C9F4-6C99-D4E27720BE23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2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D283E-88D8-D7CC-2EE8-363CE11A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934AD-6D2C-E726-ED31-C5F2D2CB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Mobility has changed tremendously over history: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9F72E1-E9F3-A7C8-6104-24F0233FB9FF}"/>
              </a:ext>
            </a:extLst>
          </p:cNvPr>
          <p:cNvCxnSpPr>
            <a:cxnSpLocks/>
          </p:cNvCxnSpPr>
          <p:nvPr/>
        </p:nvCxnSpPr>
        <p:spPr>
          <a:xfrm>
            <a:off x="577970" y="5750561"/>
            <a:ext cx="10193494" cy="2362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A220373-AD12-B9DE-27CB-7BC671C6990B}"/>
              </a:ext>
            </a:extLst>
          </p:cNvPr>
          <p:cNvCxnSpPr/>
          <p:nvPr/>
        </p:nvCxnSpPr>
        <p:spPr>
          <a:xfrm>
            <a:off x="577970" y="5434722"/>
            <a:ext cx="0" cy="637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9946188-9F19-9CD1-2A52-DA6C1168F8FA}"/>
              </a:ext>
            </a:extLst>
          </p:cNvPr>
          <p:cNvCxnSpPr/>
          <p:nvPr/>
        </p:nvCxnSpPr>
        <p:spPr>
          <a:xfrm>
            <a:off x="4489508" y="5455404"/>
            <a:ext cx="0" cy="637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5774A72-47D1-8E2D-001A-C719256BF112}"/>
              </a:ext>
            </a:extLst>
          </p:cNvPr>
          <p:cNvSpPr txBox="1"/>
          <p:nvPr/>
        </p:nvSpPr>
        <p:spPr>
          <a:xfrm>
            <a:off x="9409713" y="5871160"/>
            <a:ext cx="272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What will the future bring?</a:t>
            </a:r>
          </a:p>
        </p:txBody>
      </p:sp>
      <p:pic>
        <p:nvPicPr>
          <p:cNvPr id="12" name="Afbeelding 11" descr="Afbeelding met buiten, sneeuw, natuur, duin&#10;&#10;Automatisch gegenereerde beschrijving">
            <a:extLst>
              <a:ext uri="{FF2B5EF4-FFF2-40B4-BE49-F238E27FC236}">
                <a16:creationId xmlns:a16="http://schemas.microsoft.com/office/drawing/2014/main" id="{E2C99261-38CF-4876-1B3E-EE2B66AA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95" y="4288637"/>
            <a:ext cx="1965443" cy="1370932"/>
          </a:xfrm>
          <a:prstGeom prst="rect">
            <a:avLst/>
          </a:prstGeom>
        </p:spPr>
      </p:pic>
      <p:pic>
        <p:nvPicPr>
          <p:cNvPr id="17" name="Afbeelding 16" descr="Afbeelding met buiten, transport, vliegtuig, wolken&#10;&#10;Automatisch gegenereerde beschrijving">
            <a:extLst>
              <a:ext uri="{FF2B5EF4-FFF2-40B4-BE49-F238E27FC236}">
                <a16:creationId xmlns:a16="http://schemas.microsoft.com/office/drawing/2014/main" id="{262A759C-0B00-023C-20A0-9CB040051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983" y="4291233"/>
            <a:ext cx="1912029" cy="1379962"/>
          </a:xfrm>
          <a:prstGeom prst="rect">
            <a:avLst/>
          </a:prstGeom>
        </p:spPr>
      </p:pic>
      <p:pic>
        <p:nvPicPr>
          <p:cNvPr id="19" name="Afbeelding 18" descr="Afbeelding met boom, auto, buiten, weg&#10;&#10;Automatisch gegenereerde beschrijving">
            <a:extLst>
              <a:ext uri="{FF2B5EF4-FFF2-40B4-BE49-F238E27FC236}">
                <a16:creationId xmlns:a16="http://schemas.microsoft.com/office/drawing/2014/main" id="{66811B5F-A999-0AA0-57F1-CBF64A6B66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30" y="4300226"/>
            <a:ext cx="2071729" cy="1381152"/>
          </a:xfrm>
          <a:prstGeom prst="rect">
            <a:avLst/>
          </a:prstGeom>
        </p:spPr>
      </p:pic>
      <p:pic>
        <p:nvPicPr>
          <p:cNvPr id="21" name="Afbeelding 20" descr="Afbeelding met paard, gebouw, wagon, buiten&#10;&#10;Automatisch gegenereerde beschrijving">
            <a:extLst>
              <a:ext uri="{FF2B5EF4-FFF2-40B4-BE49-F238E27FC236}">
                <a16:creationId xmlns:a16="http://schemas.microsoft.com/office/drawing/2014/main" id="{BB94F46F-3C6C-BF50-A8D3-69A9BD6ACF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668" y="4298025"/>
            <a:ext cx="1633448" cy="1364610"/>
          </a:xfrm>
          <a:prstGeom prst="rect">
            <a:avLst/>
          </a:prstGeom>
        </p:spPr>
      </p:pic>
      <p:pic>
        <p:nvPicPr>
          <p:cNvPr id="23" name="Afbeelding 22" descr="Afbeelding met buiten, lucht, kust, zanderig&#10;&#10;Automatisch gegenereerde beschrijving">
            <a:extLst>
              <a:ext uri="{FF2B5EF4-FFF2-40B4-BE49-F238E27FC236}">
                <a16:creationId xmlns:a16="http://schemas.microsoft.com/office/drawing/2014/main" id="{B43CE399-12EE-E876-49BC-F55F0DC2CB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549" y="2888529"/>
            <a:ext cx="1972470" cy="1306761"/>
          </a:xfrm>
          <a:prstGeom prst="rect">
            <a:avLst/>
          </a:prstGeom>
        </p:spPr>
      </p:pic>
      <p:pic>
        <p:nvPicPr>
          <p:cNvPr id="28" name="Afbeelding 27" descr="Afbeelding met lucht, boot, water, buiten&#10;&#10;Automatisch gegenereerde beschrijving">
            <a:extLst>
              <a:ext uri="{FF2B5EF4-FFF2-40B4-BE49-F238E27FC236}">
                <a16:creationId xmlns:a16="http://schemas.microsoft.com/office/drawing/2014/main" id="{2BC77F2D-4E51-9DF5-2960-91ACFB8F03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743" y="2903183"/>
            <a:ext cx="2203384" cy="1313997"/>
          </a:xfrm>
          <a:prstGeom prst="rect">
            <a:avLst/>
          </a:prstGeom>
        </p:spPr>
      </p:pic>
      <p:pic>
        <p:nvPicPr>
          <p:cNvPr id="30" name="Afbeelding 29" descr="Afbeelding met tekst, buiten, weg, trein&#10;&#10;Automatisch gegenereerde beschrijving">
            <a:extLst>
              <a:ext uri="{FF2B5EF4-FFF2-40B4-BE49-F238E27FC236}">
                <a16:creationId xmlns:a16="http://schemas.microsoft.com/office/drawing/2014/main" id="{EA865CB8-1CE0-B7FB-64C2-FB593B80C3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3614" y="2905384"/>
            <a:ext cx="872813" cy="1299110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A9DBB3E5-5F1B-E0A5-A377-4A83CA276C91}"/>
              </a:ext>
            </a:extLst>
          </p:cNvPr>
          <p:cNvSpPr txBox="1"/>
          <p:nvPr/>
        </p:nvSpPr>
        <p:spPr>
          <a:xfrm>
            <a:off x="1416712" y="5866354"/>
            <a:ext cx="14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200 years ago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0BFB467-D006-6B9A-21B5-EB2F4D8D5C40}"/>
              </a:ext>
            </a:extLst>
          </p:cNvPr>
          <p:cNvSpPr txBox="1"/>
          <p:nvPr/>
        </p:nvSpPr>
        <p:spPr>
          <a:xfrm>
            <a:off x="6324709" y="5857232"/>
            <a:ext cx="6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Now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D2534C6-F25E-6EE5-B384-45BF81CC4E86}"/>
              </a:ext>
            </a:extLst>
          </p:cNvPr>
          <p:cNvSpPr txBox="1"/>
          <p:nvPr/>
        </p:nvSpPr>
        <p:spPr>
          <a:xfrm>
            <a:off x="8757726" y="4846213"/>
            <a:ext cx="243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Developing new transport technologies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4D31A2-42F2-D3E5-6A43-1EB946B74982}"/>
              </a:ext>
            </a:extLst>
          </p:cNvPr>
          <p:cNvSpPr txBox="1"/>
          <p:nvPr/>
        </p:nvSpPr>
        <p:spPr>
          <a:xfrm>
            <a:off x="-1555" y="6597103"/>
            <a:ext cx="57118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9"/>
              </a:rPr>
              <a:t>Ship</a:t>
            </a:r>
            <a:r>
              <a:rPr lang="en-GB" sz="900" dirty="0"/>
              <a:t>, </a:t>
            </a:r>
            <a:r>
              <a:rPr lang="en-GB" sz="900" dirty="0">
                <a:hlinkClick r:id="rId10"/>
              </a:rPr>
              <a:t>Hiking</a:t>
            </a:r>
            <a:r>
              <a:rPr lang="en-GB" sz="900" dirty="0"/>
              <a:t>, </a:t>
            </a:r>
            <a:r>
              <a:rPr lang="en-GB" sz="900" dirty="0">
                <a:hlinkClick r:id="rId11"/>
              </a:rPr>
              <a:t>Horse carriage</a:t>
            </a:r>
            <a:r>
              <a:rPr lang="en-GB" sz="900" dirty="0"/>
              <a:t>, </a:t>
            </a:r>
            <a:r>
              <a:rPr lang="en-GB" sz="900" dirty="0">
                <a:hlinkClick r:id="rId12"/>
              </a:rPr>
              <a:t>Steam locomotive</a:t>
            </a:r>
            <a:r>
              <a:rPr lang="en-GB" sz="900" dirty="0"/>
              <a:t>, </a:t>
            </a:r>
            <a:r>
              <a:rPr lang="en-GB" sz="900" dirty="0">
                <a:hlinkClick r:id="rId13"/>
              </a:rPr>
              <a:t>Aircraft</a:t>
            </a:r>
            <a:r>
              <a:rPr lang="en-GB" sz="900" dirty="0"/>
              <a:t>, </a:t>
            </a:r>
            <a:r>
              <a:rPr lang="en-GB" sz="900" dirty="0">
                <a:hlinkClick r:id="rId14"/>
              </a:rPr>
              <a:t>Tram</a:t>
            </a:r>
            <a:r>
              <a:rPr lang="en-GB" sz="900" dirty="0"/>
              <a:t>, </a:t>
            </a:r>
            <a:r>
              <a:rPr lang="en-GB" sz="900" dirty="0">
                <a:hlinkClick r:id="rId15"/>
              </a:rPr>
              <a:t>Automobile</a:t>
            </a:r>
            <a:r>
              <a:rPr lang="en-GB" sz="900" dirty="0"/>
              <a:t>, </a:t>
            </a:r>
            <a:r>
              <a:rPr lang="en-GB" sz="900" dirty="0">
                <a:hlinkClick r:id="rId16"/>
              </a:rPr>
              <a:t>Container ship</a:t>
            </a:r>
            <a:r>
              <a:rPr lang="en-GB" sz="900" dirty="0"/>
              <a:t> – Free images on </a:t>
            </a:r>
            <a:r>
              <a:rPr lang="en-GB" sz="900" dirty="0" err="1"/>
              <a:t>Pixabay</a:t>
            </a:r>
            <a:endParaRPr lang="en-GB" sz="900" dirty="0"/>
          </a:p>
        </p:txBody>
      </p:sp>
      <p:pic>
        <p:nvPicPr>
          <p:cNvPr id="11" name="Afbeelding 10" descr="Afbeelding met trein, spoor, rook, stoom&#10;&#10;Automatisch gegenereerde beschrijving">
            <a:extLst>
              <a:ext uri="{FF2B5EF4-FFF2-40B4-BE49-F238E27FC236}">
                <a16:creationId xmlns:a16="http://schemas.microsoft.com/office/drawing/2014/main" id="{43A6DE10-B9E4-7467-4AB8-84B3C02585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092" y="2892087"/>
            <a:ext cx="1633449" cy="12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5DDA-5F45-742B-CECA-839C46E0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fuels: Cars and vans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DE401-E644-C80A-7213-DC465460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+mj-lt"/>
                <a:sym typeface="Wingdings" panose="05000000000000000000" pitchFamily="2" charset="2"/>
              </a:rPr>
              <a:t>The sales of electric vehicles is mainly </a:t>
            </a:r>
            <a:r>
              <a:rPr lang="en-GB" b="1" dirty="0">
                <a:latin typeface="+mj-lt"/>
                <a:sym typeface="Wingdings" panose="05000000000000000000" pitchFamily="2" charset="2"/>
              </a:rPr>
              <a:t>policy driven 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because consumers:</a:t>
            </a: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cannot afford electric vehicles because they are more expensive, </a:t>
            </a: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have range anxiety because there is a lack in charging infrastructure </a:t>
            </a: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have more intangible barriers related to emotions:  e.g., ‘lack of fun’ , ‘no cool noise’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latin typeface="+mj-lt"/>
                <a:sym typeface="Wingdings" panose="05000000000000000000" pitchFamily="2" charset="2"/>
              </a:rPr>
              <a:t>Without government support, this technology would probably be adopted very slowly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+mj-lt"/>
                <a:sym typeface="Wingdings" panose="05000000000000000000" pitchFamily="2" charset="2"/>
              </a:rPr>
              <a:t>Governments are interested and committed to decreasing CO2 emissions largely due to international agreements.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FF39541B-BFEE-54CC-A334-D419ACB614C1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D2B094-1FEF-9820-CD60-6A9805C7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282" y="2349733"/>
            <a:ext cx="7554688" cy="34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B57792-7481-3B84-A81F-DAB92DB8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204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fuels: Cars and vans</a:t>
            </a:r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B549476-83E1-3F2A-DFED-5194CD506B26}"/>
              </a:ext>
            </a:extLst>
          </p:cNvPr>
          <p:cNvSpPr/>
          <p:nvPr/>
        </p:nvSpPr>
        <p:spPr>
          <a:xfrm>
            <a:off x="2827176" y="2687216"/>
            <a:ext cx="2351314" cy="3032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4CFDDD23-F9B6-3486-1474-FE7610DEC52A}"/>
              </a:ext>
            </a:extLst>
          </p:cNvPr>
          <p:cNvCxnSpPr>
            <a:cxnSpLocks/>
          </p:cNvCxnSpPr>
          <p:nvPr/>
        </p:nvCxnSpPr>
        <p:spPr>
          <a:xfrm flipH="1">
            <a:off x="1912776" y="5607698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B083B9F9-0A02-BE92-3DA2-BFAEA0A9A71C}"/>
              </a:ext>
            </a:extLst>
          </p:cNvPr>
          <p:cNvSpPr/>
          <p:nvPr/>
        </p:nvSpPr>
        <p:spPr>
          <a:xfrm>
            <a:off x="5302098" y="2697849"/>
            <a:ext cx="4107716" cy="30324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9CB973C-BB3A-F26C-7FB4-92416E469955}"/>
              </a:ext>
            </a:extLst>
          </p:cNvPr>
          <p:cNvSpPr txBox="1"/>
          <p:nvPr/>
        </p:nvSpPr>
        <p:spPr>
          <a:xfrm>
            <a:off x="167497" y="4622405"/>
            <a:ext cx="202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Conventional vehicles have highest life-cycle emissions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8FCDE1A-7AC1-6E12-C589-CD7957D6D7D1}"/>
              </a:ext>
            </a:extLst>
          </p:cNvPr>
          <p:cNvSpPr txBox="1"/>
          <p:nvPr/>
        </p:nvSpPr>
        <p:spPr>
          <a:xfrm>
            <a:off x="0" y="6647707"/>
            <a:ext cx="95732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Bieker</a:t>
            </a:r>
            <a:r>
              <a:rPr lang="en-GB" sz="900" dirty="0">
                <a:latin typeface="+mj-lt"/>
              </a:rPr>
              <a:t>, G. (2021), A Global Comparison of the Life-Cycle Greenhouse Gas Emissions of Combustion Engine and Electric Passenger Cars, Berlin: ICCT – International Council on Clean Transportation Europe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D024FEE-3A13-3798-6732-6FAE015275E5}"/>
              </a:ext>
            </a:extLst>
          </p:cNvPr>
          <p:cNvSpPr txBox="1"/>
          <p:nvPr/>
        </p:nvSpPr>
        <p:spPr>
          <a:xfrm>
            <a:off x="2138263" y="5851504"/>
            <a:ext cx="9573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/>
              <a:t>Life-cycle GHG emissions of lower medium segment cars (e.g., Ford Focus) with different technologies registered in Europe in 2021</a:t>
            </a:r>
            <a:endParaRPr lang="en-GB" sz="900" i="1" dirty="0">
              <a:latin typeface="+mj-lt"/>
            </a:endParaRPr>
          </a:p>
          <a:p>
            <a:r>
              <a:rPr lang="en-GB" sz="900" dirty="0">
                <a:latin typeface="+mj-lt"/>
              </a:rPr>
              <a:t>(Taken from Chapter 8, page 165)</a:t>
            </a:r>
          </a:p>
        </p:txBody>
      </p:sp>
      <p:sp>
        <p:nvSpPr>
          <p:cNvPr id="3" name="Rechthoek 40">
            <a:extLst>
              <a:ext uri="{FF2B5EF4-FFF2-40B4-BE49-F238E27FC236}">
                <a16:creationId xmlns:a16="http://schemas.microsoft.com/office/drawing/2014/main" id="{01669146-1817-8181-63DA-9E4C937E9A06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DF03E-2A44-9B71-9F84-AEAFAB04F11C}"/>
              </a:ext>
            </a:extLst>
          </p:cNvPr>
          <p:cNvSpPr txBox="1"/>
          <p:nvPr/>
        </p:nvSpPr>
        <p:spPr>
          <a:xfrm>
            <a:off x="838200" y="1504544"/>
            <a:ext cx="11003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Life Cycle Analysis (LCA) of emissions needed to motivate transition to new technologies:</a:t>
            </a:r>
          </a:p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during use + CO</a:t>
            </a:r>
            <a:r>
              <a:rPr lang="en-GB" baseline="-25000" dirty="0"/>
              <a:t>2</a:t>
            </a:r>
            <a:r>
              <a:rPr lang="en-GB" dirty="0"/>
              <a:t> production of vehicles and fuel + CO</a:t>
            </a:r>
            <a:r>
              <a:rPr lang="en-GB" baseline="-25000" dirty="0"/>
              <a:t>2</a:t>
            </a:r>
            <a:r>
              <a:rPr lang="en-GB" dirty="0"/>
              <a:t> end-of-life treatment of vehicles (not considered ↓) + …</a:t>
            </a:r>
            <a:endParaRPr lang="nl-NL" baseline="-25000" dirty="0"/>
          </a:p>
        </p:txBody>
      </p:sp>
      <p:cxnSp>
        <p:nvCxnSpPr>
          <p:cNvPr id="15" name="Rechte verbindingslijn met pijl 7">
            <a:extLst>
              <a:ext uri="{FF2B5EF4-FFF2-40B4-BE49-F238E27FC236}">
                <a16:creationId xmlns:a16="http://schemas.microsoft.com/office/drawing/2014/main" id="{BAB51FE8-3F7D-C141-DD60-7F8AB1A28AD9}"/>
              </a:ext>
            </a:extLst>
          </p:cNvPr>
          <p:cNvCxnSpPr>
            <a:cxnSpLocks/>
          </p:cNvCxnSpPr>
          <p:nvPr/>
        </p:nvCxnSpPr>
        <p:spPr>
          <a:xfrm>
            <a:off x="9441712" y="5607698"/>
            <a:ext cx="914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1">
            <a:extLst>
              <a:ext uri="{FF2B5EF4-FFF2-40B4-BE49-F238E27FC236}">
                <a16:creationId xmlns:a16="http://schemas.microsoft.com/office/drawing/2014/main" id="{86849413-5B52-4705-8592-54C9A137A601}"/>
              </a:ext>
            </a:extLst>
          </p:cNvPr>
          <p:cNvSpPr txBox="1"/>
          <p:nvPr/>
        </p:nvSpPr>
        <p:spPr>
          <a:xfrm>
            <a:off x="9703148" y="3543180"/>
            <a:ext cx="2024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Plug-in hybrids, EVs, and fuel cell EVs perform better, but improvement strongly depends on how electricity and hydrogen are produced</a:t>
            </a:r>
          </a:p>
        </p:txBody>
      </p:sp>
    </p:spTree>
    <p:extLst>
      <p:ext uri="{BB962C8B-B14F-4D97-AF65-F5344CB8AC3E}">
        <p14:creationId xmlns:p14="http://schemas.microsoft.com/office/powerpoint/2010/main" val="28628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13C38-6D35-50C4-8B97-FE34A0DE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6591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Alternative powertrains and fuels: HDV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BB12DA-902B-23C7-108A-713851DD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0219" cy="4763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For </a:t>
            </a:r>
            <a:r>
              <a:rPr lang="en-GB" sz="2200" b="1" dirty="0">
                <a:latin typeface="+mj-lt"/>
              </a:rPr>
              <a:t>Heavy Duty Vehicles </a:t>
            </a:r>
            <a:r>
              <a:rPr lang="en-GB" sz="2200" dirty="0">
                <a:latin typeface="+mj-lt"/>
              </a:rPr>
              <a:t>(HDVs: trucks and lorries), many alternative fuels are studied (</a:t>
            </a:r>
            <a:r>
              <a:rPr lang="en-GB" sz="2200" dirty="0" err="1">
                <a:latin typeface="+mj-lt"/>
              </a:rPr>
              <a:t>Kluschke</a:t>
            </a:r>
            <a:r>
              <a:rPr lang="en-GB" sz="2200" dirty="0">
                <a:latin typeface="+mj-lt"/>
              </a:rPr>
              <a:t> et al., 2019):</a:t>
            </a:r>
          </a:p>
          <a:p>
            <a:r>
              <a:rPr lang="en-GB" sz="2200" dirty="0">
                <a:latin typeface="+mj-lt"/>
              </a:rPr>
              <a:t>Liquid petroleum gas</a:t>
            </a:r>
          </a:p>
          <a:p>
            <a:r>
              <a:rPr lang="en-GB" sz="2200" dirty="0">
                <a:latin typeface="+mj-lt"/>
              </a:rPr>
              <a:t>Liquid natural gas</a:t>
            </a:r>
          </a:p>
          <a:p>
            <a:r>
              <a:rPr lang="en-GB" sz="2200" dirty="0">
                <a:latin typeface="+mj-lt"/>
              </a:rPr>
              <a:t>Compressed natural gas</a:t>
            </a:r>
          </a:p>
          <a:p>
            <a:r>
              <a:rPr lang="en-GB" sz="2200" dirty="0">
                <a:latin typeface="+mj-lt"/>
              </a:rPr>
              <a:t>Electric methane</a:t>
            </a:r>
          </a:p>
          <a:p>
            <a:r>
              <a:rPr lang="en-GB" sz="2200" dirty="0">
                <a:latin typeface="+mj-lt"/>
              </a:rPr>
              <a:t>Electric Synfuel</a:t>
            </a:r>
          </a:p>
          <a:p>
            <a:r>
              <a:rPr lang="en-GB" sz="2200" dirty="0">
                <a:latin typeface="+mj-lt"/>
              </a:rPr>
              <a:t>Biofuels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C99846E-D5FF-80B5-7625-DB1893EBB3B3}"/>
              </a:ext>
            </a:extLst>
          </p:cNvPr>
          <p:cNvSpPr txBox="1"/>
          <p:nvPr/>
        </p:nvSpPr>
        <p:spPr>
          <a:xfrm>
            <a:off x="0" y="6627168"/>
            <a:ext cx="112807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Kluschke</a:t>
            </a:r>
            <a:r>
              <a:rPr lang="en-GB" sz="900" dirty="0">
                <a:latin typeface="+mj-lt"/>
              </a:rPr>
              <a:t>, P., T. </a:t>
            </a:r>
            <a:r>
              <a:rPr lang="en-GB" sz="900" dirty="0" err="1">
                <a:latin typeface="+mj-lt"/>
              </a:rPr>
              <a:t>Gnann</a:t>
            </a:r>
            <a:r>
              <a:rPr lang="en-GB" sz="900" dirty="0">
                <a:latin typeface="+mj-lt"/>
              </a:rPr>
              <a:t>, P. </a:t>
            </a:r>
            <a:r>
              <a:rPr lang="en-GB" sz="900" dirty="0" err="1">
                <a:latin typeface="+mj-lt"/>
              </a:rPr>
              <a:t>Plötz</a:t>
            </a:r>
            <a:r>
              <a:rPr lang="en-GB" sz="900" dirty="0">
                <a:latin typeface="+mj-lt"/>
              </a:rPr>
              <a:t> and M. </a:t>
            </a:r>
            <a:r>
              <a:rPr lang="en-GB" sz="900" dirty="0" err="1">
                <a:latin typeface="+mj-lt"/>
              </a:rPr>
              <a:t>Wietschel</a:t>
            </a:r>
            <a:r>
              <a:rPr lang="en-GB" sz="900" dirty="0">
                <a:latin typeface="+mj-lt"/>
              </a:rPr>
              <a:t> (2019), ‘Market diffusion of alternative fuels and powertrains in heavy-duty vehicles: A literature review’, Energy Reports, 5, 1010-1024.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1403BE2B-BEA7-1C96-CD84-CFBF1BF7A8D0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ED866-398B-C31E-3ADF-FCD57305E69D}"/>
              </a:ext>
            </a:extLst>
          </p:cNvPr>
          <p:cNvSpPr txBox="1"/>
          <p:nvPr/>
        </p:nvSpPr>
        <p:spPr>
          <a:xfrm>
            <a:off x="5924109" y="3257753"/>
            <a:ext cx="61084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Also, different electrified powertrains are considered: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Catenary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Battery-electric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Fuel-cell electricity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DC038-A61A-305D-180A-6EE5EEA79878}"/>
              </a:ext>
            </a:extLst>
          </p:cNvPr>
          <p:cNvSpPr txBox="1"/>
          <p:nvPr/>
        </p:nvSpPr>
        <p:spPr>
          <a:xfrm>
            <a:off x="681371" y="5473375"/>
            <a:ext cx="11644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  <a:sym typeface="Wingdings" panose="05000000000000000000" pitchFamily="2" charset="2"/>
              </a:rPr>
              <a:t> Which one (or several) will break through in the sociotechnical regime of HDVs is unknown.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9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7178-D7CE-CFDC-1865-507F9200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C01B8-099B-FF39-BF1B-970AE523652A}"/>
              </a:ext>
            </a:extLst>
          </p:cNvPr>
          <p:cNvSpPr/>
          <p:nvPr/>
        </p:nvSpPr>
        <p:spPr>
          <a:xfrm>
            <a:off x="931178" y="2365695"/>
            <a:ext cx="10515600" cy="576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Transport technology to solve negative impacts: A policy perspective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CEED5-0599-0CEF-E350-6C378C606C5A}"/>
              </a:ext>
            </a:extLst>
          </p:cNvPr>
          <p:cNvSpPr/>
          <p:nvPr/>
        </p:nvSpPr>
        <p:spPr>
          <a:xfrm>
            <a:off x="931178" y="2980431"/>
            <a:ext cx="2701255" cy="2366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Alternative powertrains and fuels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F842-878D-D386-EC89-7DABCE6A0F97}"/>
              </a:ext>
            </a:extLst>
          </p:cNvPr>
          <p:cNvSpPr/>
          <p:nvPr/>
        </p:nvSpPr>
        <p:spPr>
          <a:xfrm>
            <a:off x="4838350" y="2980431"/>
            <a:ext cx="2701255" cy="2366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3. Intelligent transport systems and automated vehicles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8325E-FC9F-BF0A-96BF-2A7A272DE6E2}"/>
              </a:ext>
            </a:extLst>
          </p:cNvPr>
          <p:cNvSpPr/>
          <p:nvPr/>
        </p:nvSpPr>
        <p:spPr>
          <a:xfrm>
            <a:off x="8745523" y="2980431"/>
            <a:ext cx="2701255" cy="23663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4. Sharing and new mobility services such as </a:t>
            </a:r>
            <a:r>
              <a:rPr lang="en-GB" dirty="0" err="1">
                <a:solidFill>
                  <a:schemeClr val="tx1"/>
                </a:solidFill>
              </a:rPr>
              <a:t>MaaS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FF09B62-0DF0-BA7C-7BD3-4674977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3"/>
          <a:stretch/>
        </p:blipFill>
        <p:spPr>
          <a:xfrm>
            <a:off x="2390665" y="2844481"/>
            <a:ext cx="7930005" cy="36841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971800-FEFD-6232-7055-A2732057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Intelligent Transport Systems (ITS)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3D63F-983F-B139-5C5D-157EC12F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97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Intelligent Transport Systems (ITS) generate a large amount of data from users and infrastructure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Their implementation aims not only to reduce transport externalities (in, e.g., environment and safety) but also to make driving accessible and comfortable for all.</a:t>
            </a:r>
            <a:endParaRPr lang="en-GB" sz="3200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B9E70B-B34E-1D53-E577-4E3048A2F309}"/>
              </a:ext>
            </a:extLst>
          </p:cNvPr>
          <p:cNvSpPr txBox="1"/>
          <p:nvPr/>
        </p:nvSpPr>
        <p:spPr>
          <a:xfrm>
            <a:off x="603254" y="597750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latin typeface="+mj-lt"/>
              </a:rPr>
              <a:t>An overview of ITS application</a:t>
            </a:r>
          </a:p>
          <a:p>
            <a:r>
              <a:rPr lang="en-GB" sz="900" dirty="0">
                <a:latin typeface="+mj-lt"/>
              </a:rPr>
              <a:t>(Taken from Chapter 8, page 215)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C0CB8F-E00D-CD74-286F-4B9AA242FAAA}"/>
              </a:ext>
            </a:extLst>
          </p:cNvPr>
          <p:cNvSpPr txBox="1"/>
          <p:nvPr/>
        </p:nvSpPr>
        <p:spPr>
          <a:xfrm>
            <a:off x="-1554" y="6651650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Shankar Iyer, L. (2021), ‘AI enabled applications towards intelligent transportation’, Transportation Engineering, 5, 100083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317BFD20-443F-4F7D-96B5-B790E1EA2BA1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79EED7CF-E4D4-16DF-8E95-498FECA78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835" y="1339719"/>
            <a:ext cx="3714277" cy="2089281"/>
          </a:xfrm>
          <a:prstGeom prst="rect">
            <a:avLst/>
          </a:prstGeom>
        </p:spPr>
      </p:pic>
      <p:sp>
        <p:nvSpPr>
          <p:cNvPr id="6" name="Tekstvak 4">
            <a:extLst>
              <a:ext uri="{FF2B5EF4-FFF2-40B4-BE49-F238E27FC236}">
                <a16:creationId xmlns:a16="http://schemas.microsoft.com/office/drawing/2014/main" id="{889E6E2E-8F1A-B190-8E19-0537DC25BEA4}"/>
              </a:ext>
            </a:extLst>
          </p:cNvPr>
          <p:cNvSpPr txBox="1"/>
          <p:nvPr/>
        </p:nvSpPr>
        <p:spPr>
          <a:xfrm>
            <a:off x="9033408" y="3478856"/>
            <a:ext cx="28038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4"/>
              </a:rPr>
              <a:t>Automobile 3d self-driving - Free image on </a:t>
            </a:r>
            <a:r>
              <a:rPr lang="en-GB" sz="900" dirty="0" err="1">
                <a:hlinkClick r:id="rId4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189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1B7F0F7-2C31-7FE8-384C-657EA7EFA2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3"/>
          <a:stretch/>
        </p:blipFill>
        <p:spPr>
          <a:xfrm>
            <a:off x="4261995" y="2667528"/>
            <a:ext cx="7930005" cy="36841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971800-FEFD-6232-7055-A2732057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ITS: Road safety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3D63F-983F-B139-5C5D-157EC12F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Advanced driver assistance systems (ADAS) are one category of ITS that promote traffic safety</a:t>
            </a:r>
          </a:p>
          <a:p>
            <a:pPr marL="0" indent="0">
              <a:buNone/>
            </a:pPr>
            <a:r>
              <a:rPr lang="en-GB" sz="2000" dirty="0">
                <a:latin typeface="+mj-lt"/>
                <a:sym typeface="Wingdings" panose="05000000000000000000" pitchFamily="2" charset="2"/>
              </a:rPr>
              <a:t>This includes: </a:t>
            </a:r>
          </a:p>
          <a:p>
            <a:r>
              <a:rPr lang="en-GB" sz="2000" dirty="0">
                <a:latin typeface="+mj-lt"/>
                <a:sym typeface="Wingdings" panose="05000000000000000000" pitchFamily="2" charset="2"/>
              </a:rPr>
              <a:t>Lane departure warning systems</a:t>
            </a:r>
          </a:p>
          <a:p>
            <a:r>
              <a:rPr lang="en-GB" sz="2000" dirty="0">
                <a:latin typeface="+mj-lt"/>
                <a:sym typeface="Wingdings" panose="05000000000000000000" pitchFamily="2" charset="2"/>
              </a:rPr>
              <a:t>Automatic and adaptive cruise control systems</a:t>
            </a:r>
          </a:p>
          <a:p>
            <a:r>
              <a:rPr lang="en-GB" sz="2000" dirty="0">
                <a:latin typeface="+mj-lt"/>
                <a:sym typeface="Wingdings" panose="05000000000000000000" pitchFamily="2" charset="2"/>
              </a:rPr>
              <a:t>Monitoring and warning systems for driver vigilance </a:t>
            </a:r>
          </a:p>
          <a:p>
            <a:r>
              <a:rPr lang="en-GB" sz="2000" dirty="0">
                <a:latin typeface="+mj-lt"/>
                <a:sym typeface="Wingdings" panose="05000000000000000000" pitchFamily="2" charset="2"/>
              </a:rPr>
              <a:t>Night vision</a:t>
            </a:r>
          </a:p>
          <a:p>
            <a:r>
              <a:rPr lang="en-GB" sz="2000" b="1" dirty="0">
                <a:latin typeface="+mj-lt"/>
                <a:sym typeface="Wingdings" panose="05000000000000000000" pitchFamily="2" charset="2"/>
              </a:rPr>
              <a:t>Intelligent Speed</a:t>
            </a:r>
            <a:br>
              <a:rPr lang="en-GB" sz="2000" b="1" dirty="0">
                <a:latin typeface="+mj-lt"/>
                <a:sym typeface="Wingdings" panose="05000000000000000000" pitchFamily="2" charset="2"/>
              </a:rPr>
            </a:br>
            <a:r>
              <a:rPr lang="en-GB" sz="2000" b="1" dirty="0">
                <a:latin typeface="+mj-lt"/>
                <a:sym typeface="Wingdings" panose="05000000000000000000" pitchFamily="2" charset="2"/>
              </a:rPr>
              <a:t>Assistance (ISA)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C1421C-D7E2-7739-75D8-E18B24DDE5B0}"/>
              </a:ext>
            </a:extLst>
          </p:cNvPr>
          <p:cNvSpPr txBox="1"/>
          <p:nvPr/>
        </p:nvSpPr>
        <p:spPr>
          <a:xfrm>
            <a:off x="4484138" y="616705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latin typeface="+mj-lt"/>
              </a:rPr>
              <a:t>An overview of ITS application</a:t>
            </a:r>
          </a:p>
          <a:p>
            <a:r>
              <a:rPr lang="en-GB" sz="900" dirty="0">
                <a:latin typeface="+mj-lt"/>
              </a:rPr>
              <a:t>(Taken from Chapter 8, page 169)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222BBA-9FA3-EAD6-F42B-1E265C8A3845}"/>
              </a:ext>
            </a:extLst>
          </p:cNvPr>
          <p:cNvSpPr txBox="1"/>
          <p:nvPr/>
        </p:nvSpPr>
        <p:spPr>
          <a:xfrm>
            <a:off x="-1554" y="6651650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Shankar Iyer, L. (2021), ‘AI enabled applications towards intelligent transportation’, Transportation Engineering, 5, 100083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474146B-661F-D7B4-397E-DAC5905719A2}"/>
              </a:ext>
            </a:extLst>
          </p:cNvPr>
          <p:cNvSpPr/>
          <p:nvPr/>
        </p:nvSpPr>
        <p:spPr>
          <a:xfrm>
            <a:off x="8425543" y="3788806"/>
            <a:ext cx="1808153" cy="2388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60661E64-E6F7-EDD3-DA3B-9F2C51361FC1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7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A3C-93C8-1F09-56B5-F9EA1E20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912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ITS: Road safety and Intelligent Speed Adaptation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F51969-5ECB-2878-D8EA-6DE7B86D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From May 2022, </a:t>
            </a:r>
            <a:r>
              <a:rPr lang="en-GB" sz="2400" b="1" dirty="0">
                <a:latin typeface="+mj-lt"/>
              </a:rPr>
              <a:t>Intelligent Speed Adaptation (ISA) </a:t>
            </a:r>
            <a:r>
              <a:rPr lang="en-GB" sz="2400" dirty="0">
                <a:latin typeface="+mj-lt"/>
              </a:rPr>
              <a:t>needs to be fitted on all new vehicles in the EU.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 ISA-equipped vehicle has information on the speed limits for the road along which it is travelling 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 if the driver exceeds the maximum speed, the system intervenes.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The intervention can have different forms of which actively preventing drivers from exceeding the speed limit is the strongest intervention.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The European Commission has adopted a weaker intervention: ‘Cascade Auditory Warning System’, which only warns if the vehicle is well over the speed limit. It has ~25% of life- and injury-saving potential (Carsten, 2021).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E25E9B0D-6DB9-DF88-E90D-5A8713EEDB95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A043F-A5B9-6E85-31EE-8D68BB87C86C}"/>
              </a:ext>
            </a:extLst>
          </p:cNvPr>
          <p:cNvSpPr txBox="1"/>
          <p:nvPr/>
        </p:nvSpPr>
        <p:spPr>
          <a:xfrm>
            <a:off x="762885" y="6311900"/>
            <a:ext cx="1013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effectLst/>
                <a:latin typeface="+mj-lt"/>
                <a:ea typeface="Times New Roman" panose="02020603050405020304" pitchFamily="18" charset="0"/>
              </a:rPr>
              <a:t>Cartsen</a:t>
            </a:r>
            <a:r>
              <a:rPr lang="en-GB" sz="900" dirty="0">
                <a:effectLst/>
                <a:latin typeface="+mj-lt"/>
                <a:ea typeface="Times New Roman" panose="02020603050405020304" pitchFamily="18" charset="0"/>
              </a:rPr>
              <a:t>, O. (2021), </a:t>
            </a:r>
            <a:r>
              <a:rPr lang="en-GB" sz="900" u="sng" dirty="0">
                <a:solidFill>
                  <a:srgbClr val="004494"/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Vehicle safety – technical rules &amp; test procedures for intelligent speed assistance</a:t>
            </a:r>
            <a:r>
              <a:rPr lang="en-GB" sz="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9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Feedback from: University of Leeds (europa.eu)</a:t>
            </a:r>
            <a:r>
              <a:rPr lang="en-GB" sz="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9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https://ec.europa.eu/info/law/better-regulation/have-your-say/initiatives/12222-Vehicle-safety-technical-rules-&amp;-test-procedures-for-intelligent-speed-assistance/F2256609_en</a:t>
            </a:r>
            <a:r>
              <a:rPr lang="en-GB" sz="900" dirty="0">
                <a:effectLst/>
                <a:latin typeface="+mj-lt"/>
                <a:ea typeface="Times New Roman" panose="02020603050405020304" pitchFamily="18" charset="0"/>
              </a:rPr>
              <a:t> (site accessed January 2022) </a:t>
            </a:r>
            <a:endParaRPr lang="nl-NL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8645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71800-FEFD-6232-7055-A2732057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ITS: Autonomous driving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3D63F-983F-B139-5C5D-157EC12F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30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Fully automated driving (SAE Level 5) would transform the transportation socio-technical system</a:t>
            </a:r>
          </a:p>
          <a:p>
            <a:pPr marL="0" indent="0">
              <a:buNone/>
            </a:pPr>
            <a:r>
              <a:rPr lang="en-GB" sz="2200" dirty="0">
                <a:latin typeface="+mj-lt"/>
              </a:rPr>
              <a:t>Automation is already extensively used in modern marine vessels and aeroplanes (i.e., autopilot) and in train travel (CBTB: communications-based train control). </a:t>
            </a:r>
          </a:p>
          <a:p>
            <a:pPr marL="0" indent="0">
              <a:buNone/>
            </a:pPr>
            <a:r>
              <a:rPr lang="en-GB" sz="2200" dirty="0">
                <a:latin typeface="+mj-lt"/>
              </a:rPr>
              <a:t>Implementation on the road (in ‘mixed traffic’) is much more challenging.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3918D85-D9F9-F848-07AD-B7426DFFA0F9}"/>
              </a:ext>
            </a:extLst>
          </p:cNvPr>
          <p:cNvSpPr txBox="1"/>
          <p:nvPr/>
        </p:nvSpPr>
        <p:spPr>
          <a:xfrm>
            <a:off x="-1554" y="6651650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Shankar Iyer, L. (2021), ‘AI enabled applications towards intelligent transportation’, Transportation Engineering, 5, 100083</a:t>
            </a:r>
          </a:p>
        </p:txBody>
      </p:sp>
      <p:sp>
        <p:nvSpPr>
          <p:cNvPr id="7" name="Rechthoek 40">
            <a:extLst>
              <a:ext uri="{FF2B5EF4-FFF2-40B4-BE49-F238E27FC236}">
                <a16:creationId xmlns:a16="http://schemas.microsoft.com/office/drawing/2014/main" id="{B4FDA9F2-1626-91A6-E89F-8FE2DD19DE0F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7FD12AC-818E-298E-A504-FA28A27B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825" y="1302589"/>
            <a:ext cx="6095996" cy="49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8F9CB-B4E9-EEB4-8E4F-B3771D632C71}"/>
              </a:ext>
            </a:extLst>
          </p:cNvPr>
          <p:cNvSpPr txBox="1"/>
          <p:nvPr/>
        </p:nvSpPr>
        <p:spPr>
          <a:xfrm>
            <a:off x="6440680" y="6262043"/>
            <a:ext cx="60977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latin typeface="+mj-lt"/>
              </a:rPr>
              <a:t>Source: </a:t>
            </a:r>
            <a:r>
              <a:rPr lang="nl-NL" sz="900" dirty="0">
                <a:latin typeface="+mj-lt"/>
                <a:hlinkClick r:id="rId3"/>
              </a:rPr>
              <a:t>https://www.sae.org/blog/sae-j3016-update</a:t>
            </a:r>
            <a:r>
              <a:rPr lang="nl-NL" sz="9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519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5D5F84-3810-A44F-77E4-E13904FA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7" b="5476"/>
          <a:stretch/>
        </p:blipFill>
        <p:spPr>
          <a:xfrm>
            <a:off x="4783380" y="648929"/>
            <a:ext cx="7408620" cy="584394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BB099-0F65-12DE-2552-BA385267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ITS: Autonomous driving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826431-EE47-47A2-9596-3E668B003BE3}"/>
              </a:ext>
            </a:extLst>
          </p:cNvPr>
          <p:cNvSpPr txBox="1"/>
          <p:nvPr/>
        </p:nvSpPr>
        <p:spPr>
          <a:xfrm>
            <a:off x="838200" y="1588231"/>
            <a:ext cx="5150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Vehicle automation would have wide policy and society-related implications, starting from more immediate to further ‘ripples’ (</a:t>
            </a:r>
            <a:r>
              <a:rPr lang="en-GB" dirty="0" err="1">
                <a:latin typeface="+mj-lt"/>
              </a:rPr>
              <a:t>Milakis</a:t>
            </a:r>
            <a:r>
              <a:rPr lang="en-GB" dirty="0">
                <a:latin typeface="+mj-lt"/>
              </a:rPr>
              <a:t> et al., 2017)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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  <a:latin typeface="+mj-lt"/>
              </a:rPr>
              <a:t>First-order impacts: travel resistance, road capacity, and travel choices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  <a:latin typeface="+mj-lt"/>
              </a:rPr>
              <a:t>Second-order impacts: vehicle ownership and sharing, locations choices and land use, and transport infrastructure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+mj-lt"/>
              </a:rPr>
              <a:t>Third-order impacts on society: economy, public health, etc. </a:t>
            </a:r>
          </a:p>
          <a:p>
            <a:endParaRPr lang="en-GB" sz="1600" dirty="0">
              <a:solidFill>
                <a:srgbClr val="FF0000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603F962-97F3-6966-DE12-2EFEE1DC4267}"/>
              </a:ext>
            </a:extLst>
          </p:cNvPr>
          <p:cNvSpPr/>
          <p:nvPr/>
        </p:nvSpPr>
        <p:spPr>
          <a:xfrm>
            <a:off x="7567126" y="2192694"/>
            <a:ext cx="2677886" cy="267788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0AAA0A6A-8ECB-AC5B-930F-D0CAC68C17A9}"/>
              </a:ext>
            </a:extLst>
          </p:cNvPr>
          <p:cNvSpPr/>
          <p:nvPr/>
        </p:nvSpPr>
        <p:spPr>
          <a:xfrm rot="19088508">
            <a:off x="8113820" y="2146690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hoog 8">
            <a:extLst>
              <a:ext uri="{FF2B5EF4-FFF2-40B4-BE49-F238E27FC236}">
                <a16:creationId xmlns:a16="http://schemas.microsoft.com/office/drawing/2014/main" id="{5D87899D-B473-9F85-81DC-64763B6E183F}"/>
              </a:ext>
            </a:extLst>
          </p:cNvPr>
          <p:cNvSpPr/>
          <p:nvPr/>
        </p:nvSpPr>
        <p:spPr>
          <a:xfrm rot="13302412">
            <a:off x="8000404" y="4493068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hoog 9">
            <a:extLst>
              <a:ext uri="{FF2B5EF4-FFF2-40B4-BE49-F238E27FC236}">
                <a16:creationId xmlns:a16="http://schemas.microsoft.com/office/drawing/2014/main" id="{C195283A-E3F2-83D2-0213-7F86DCF8D8A9}"/>
              </a:ext>
            </a:extLst>
          </p:cNvPr>
          <p:cNvSpPr/>
          <p:nvPr/>
        </p:nvSpPr>
        <p:spPr>
          <a:xfrm rot="16200000">
            <a:off x="7399175" y="3319899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omhoog 10">
            <a:extLst>
              <a:ext uri="{FF2B5EF4-FFF2-40B4-BE49-F238E27FC236}">
                <a16:creationId xmlns:a16="http://schemas.microsoft.com/office/drawing/2014/main" id="{9BD07D3D-36CF-1B83-2D41-71B27DA9A8D6}"/>
              </a:ext>
            </a:extLst>
          </p:cNvPr>
          <p:cNvSpPr/>
          <p:nvPr/>
        </p:nvSpPr>
        <p:spPr>
          <a:xfrm rot="2440784">
            <a:off x="9353692" y="2134866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hoog 11">
            <a:extLst>
              <a:ext uri="{FF2B5EF4-FFF2-40B4-BE49-F238E27FC236}">
                <a16:creationId xmlns:a16="http://schemas.microsoft.com/office/drawing/2014/main" id="{55A26718-A2F1-8896-377A-E922B2F5DDA0}"/>
              </a:ext>
            </a:extLst>
          </p:cNvPr>
          <p:cNvSpPr/>
          <p:nvPr/>
        </p:nvSpPr>
        <p:spPr>
          <a:xfrm rot="5400000">
            <a:off x="10077061" y="3217263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jl: omhoog 12">
            <a:extLst>
              <a:ext uri="{FF2B5EF4-FFF2-40B4-BE49-F238E27FC236}">
                <a16:creationId xmlns:a16="http://schemas.microsoft.com/office/drawing/2014/main" id="{288CB782-6B93-873A-D9ED-70E5CA4BA53A}"/>
              </a:ext>
            </a:extLst>
          </p:cNvPr>
          <p:cNvSpPr/>
          <p:nvPr/>
        </p:nvSpPr>
        <p:spPr>
          <a:xfrm rot="8626537">
            <a:off x="9488527" y="4492823"/>
            <a:ext cx="335902" cy="423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5E53D2F-3251-BEFA-9295-612055E3FD06}"/>
              </a:ext>
            </a:extLst>
          </p:cNvPr>
          <p:cNvSpPr/>
          <p:nvPr/>
        </p:nvSpPr>
        <p:spPr>
          <a:xfrm>
            <a:off x="6750664" y="1447801"/>
            <a:ext cx="4157864" cy="416767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jl: omhoog 14">
            <a:extLst>
              <a:ext uri="{FF2B5EF4-FFF2-40B4-BE49-F238E27FC236}">
                <a16:creationId xmlns:a16="http://schemas.microsoft.com/office/drawing/2014/main" id="{E688D09A-921D-C3FC-45F6-6BFED6E1F43E}"/>
              </a:ext>
            </a:extLst>
          </p:cNvPr>
          <p:cNvSpPr/>
          <p:nvPr/>
        </p:nvSpPr>
        <p:spPr>
          <a:xfrm rot="19088508">
            <a:off x="7674627" y="1524898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omhoog 15">
            <a:extLst>
              <a:ext uri="{FF2B5EF4-FFF2-40B4-BE49-F238E27FC236}">
                <a16:creationId xmlns:a16="http://schemas.microsoft.com/office/drawing/2014/main" id="{BD83DE9A-D0FD-BA0F-CC7E-94A0AB20D4C9}"/>
              </a:ext>
            </a:extLst>
          </p:cNvPr>
          <p:cNvSpPr/>
          <p:nvPr/>
        </p:nvSpPr>
        <p:spPr>
          <a:xfrm rot="16200000">
            <a:off x="6622169" y="3273390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jl: omhoog 16">
            <a:extLst>
              <a:ext uri="{FF2B5EF4-FFF2-40B4-BE49-F238E27FC236}">
                <a16:creationId xmlns:a16="http://schemas.microsoft.com/office/drawing/2014/main" id="{91D8344D-1A22-8A42-E2DD-A572EC534985}"/>
              </a:ext>
            </a:extLst>
          </p:cNvPr>
          <p:cNvSpPr/>
          <p:nvPr/>
        </p:nvSpPr>
        <p:spPr>
          <a:xfrm rot="2159962">
            <a:off x="9713836" y="1563901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jl: omhoog 17">
            <a:extLst>
              <a:ext uri="{FF2B5EF4-FFF2-40B4-BE49-F238E27FC236}">
                <a16:creationId xmlns:a16="http://schemas.microsoft.com/office/drawing/2014/main" id="{78178788-1FD1-942F-F501-A2E676B46F71}"/>
              </a:ext>
            </a:extLst>
          </p:cNvPr>
          <p:cNvSpPr/>
          <p:nvPr/>
        </p:nvSpPr>
        <p:spPr>
          <a:xfrm rot="5400000">
            <a:off x="10701121" y="3217264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jl: omhoog 18">
            <a:extLst>
              <a:ext uri="{FF2B5EF4-FFF2-40B4-BE49-F238E27FC236}">
                <a16:creationId xmlns:a16="http://schemas.microsoft.com/office/drawing/2014/main" id="{7BFA65F4-DBCE-6AE0-262A-2FB2282D1645}"/>
              </a:ext>
            </a:extLst>
          </p:cNvPr>
          <p:cNvSpPr/>
          <p:nvPr/>
        </p:nvSpPr>
        <p:spPr>
          <a:xfrm rot="8912794">
            <a:off x="9820317" y="5046687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jl: omhoog 19">
            <a:extLst>
              <a:ext uri="{FF2B5EF4-FFF2-40B4-BE49-F238E27FC236}">
                <a16:creationId xmlns:a16="http://schemas.microsoft.com/office/drawing/2014/main" id="{FEDD89AE-2490-2AD0-96A7-E2ACDB9762B8}"/>
              </a:ext>
            </a:extLst>
          </p:cNvPr>
          <p:cNvSpPr/>
          <p:nvPr/>
        </p:nvSpPr>
        <p:spPr>
          <a:xfrm rot="13057568">
            <a:off x="7550062" y="5076113"/>
            <a:ext cx="335902" cy="42347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1254F5F-288C-44D4-5654-B1F2DCC2474F}"/>
              </a:ext>
            </a:extLst>
          </p:cNvPr>
          <p:cNvSpPr/>
          <p:nvPr/>
        </p:nvSpPr>
        <p:spPr>
          <a:xfrm>
            <a:off x="6105505" y="774440"/>
            <a:ext cx="5520437" cy="5533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6CD1D03-1D52-3552-57FD-CE90699BF346}"/>
              </a:ext>
            </a:extLst>
          </p:cNvPr>
          <p:cNvSpPr txBox="1"/>
          <p:nvPr/>
        </p:nvSpPr>
        <p:spPr>
          <a:xfrm>
            <a:off x="7951" y="648413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Milakis</a:t>
            </a:r>
            <a:r>
              <a:rPr lang="en-GB" sz="900" dirty="0">
                <a:latin typeface="+mj-lt"/>
              </a:rPr>
              <a:t>, D., B. van </a:t>
            </a:r>
            <a:r>
              <a:rPr lang="en-GB" sz="900" dirty="0" err="1">
                <a:latin typeface="+mj-lt"/>
              </a:rPr>
              <a:t>Arem</a:t>
            </a:r>
            <a:r>
              <a:rPr lang="en-GB" sz="900" dirty="0">
                <a:latin typeface="+mj-lt"/>
              </a:rPr>
              <a:t> and B. van Wee, B (2017), ‘Policy and society related implications of automated driving: A review of literature and directions for future research’, Journal of Intelligent Transportation Systems, 21(4), 324-348</a:t>
            </a:r>
            <a:endParaRPr lang="en-GB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7797298-2673-0BC3-4489-79D4182CCC0D}"/>
              </a:ext>
            </a:extLst>
          </p:cNvPr>
          <p:cNvSpPr txBox="1"/>
          <p:nvPr/>
        </p:nvSpPr>
        <p:spPr>
          <a:xfrm>
            <a:off x="7189007" y="6450099"/>
            <a:ext cx="466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i="1" dirty="0">
                <a:latin typeface="+mj-lt"/>
              </a:rPr>
              <a:t>The ripple model of automated driving</a:t>
            </a:r>
          </a:p>
          <a:p>
            <a:pPr algn="r"/>
            <a:r>
              <a:rPr lang="en-GB" sz="900" dirty="0">
                <a:latin typeface="+mj-lt"/>
              </a:rPr>
              <a:t>(Taken from Chapter 8, page 171)</a:t>
            </a:r>
          </a:p>
        </p:txBody>
      </p:sp>
      <p:sp>
        <p:nvSpPr>
          <p:cNvPr id="3" name="Rechthoek 40">
            <a:extLst>
              <a:ext uri="{FF2B5EF4-FFF2-40B4-BE49-F238E27FC236}">
                <a16:creationId xmlns:a16="http://schemas.microsoft.com/office/drawing/2014/main" id="{DAC0D65B-CCD2-627D-6E5E-655628B5F572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0AAD51-CED7-9AF9-9473-F42B2ACA0E31}"/>
              </a:ext>
            </a:extLst>
          </p:cNvPr>
          <p:cNvSpPr txBox="1"/>
          <p:nvPr/>
        </p:nvSpPr>
        <p:spPr>
          <a:xfrm>
            <a:off x="852624" y="5010817"/>
            <a:ext cx="6108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It </a:t>
            </a:r>
            <a:r>
              <a:rPr lang="en-GB" dirty="0" err="1">
                <a:latin typeface="+mj-lt"/>
              </a:rPr>
              <a:t>it</a:t>
            </a:r>
            <a:r>
              <a:rPr lang="en-GB" dirty="0">
                <a:latin typeface="+mj-lt"/>
              </a:rPr>
              <a:t> is not known if in the long-term automated</a:t>
            </a:r>
          </a:p>
          <a:p>
            <a:r>
              <a:rPr lang="en-GB" dirty="0">
                <a:latin typeface="+mj-lt"/>
              </a:rPr>
              <a:t>driving will increase or decrease transport externalities.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Main concern: automated driving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 may increase travel demand.</a:t>
            </a:r>
          </a:p>
        </p:txBody>
      </p:sp>
    </p:spTree>
    <p:extLst>
      <p:ext uri="{BB962C8B-B14F-4D97-AF65-F5344CB8AC3E}">
        <p14:creationId xmlns:p14="http://schemas.microsoft.com/office/powerpoint/2010/main" val="37845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7178-D7CE-CFDC-1865-507F9200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C01B8-099B-FF39-BF1B-970AE523652A}"/>
              </a:ext>
            </a:extLst>
          </p:cNvPr>
          <p:cNvSpPr/>
          <p:nvPr/>
        </p:nvSpPr>
        <p:spPr>
          <a:xfrm>
            <a:off x="931178" y="2365695"/>
            <a:ext cx="10515600" cy="576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Transport technology to solve negative impacts: A policy perspective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CEED5-0599-0CEF-E350-6C378C606C5A}"/>
              </a:ext>
            </a:extLst>
          </p:cNvPr>
          <p:cNvSpPr/>
          <p:nvPr/>
        </p:nvSpPr>
        <p:spPr>
          <a:xfrm>
            <a:off x="931178" y="2980431"/>
            <a:ext cx="2701255" cy="2366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Alternative powertrains and fuels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F842-878D-D386-EC89-7DABCE6A0F97}"/>
              </a:ext>
            </a:extLst>
          </p:cNvPr>
          <p:cNvSpPr/>
          <p:nvPr/>
        </p:nvSpPr>
        <p:spPr>
          <a:xfrm>
            <a:off x="4838350" y="2980431"/>
            <a:ext cx="2701255" cy="2366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3. Intelligent transport systems and automated vehicles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8325E-FC9F-BF0A-96BF-2A7A272DE6E2}"/>
              </a:ext>
            </a:extLst>
          </p:cNvPr>
          <p:cNvSpPr/>
          <p:nvPr/>
        </p:nvSpPr>
        <p:spPr>
          <a:xfrm>
            <a:off x="8745523" y="2980431"/>
            <a:ext cx="2701255" cy="23663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4. Sharing and new mobility services such as </a:t>
            </a:r>
            <a:r>
              <a:rPr lang="en-GB" dirty="0" err="1">
                <a:solidFill>
                  <a:schemeClr val="tx1"/>
                </a:solidFill>
              </a:rPr>
              <a:t>MaaS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7178-D7CE-CFDC-1865-507F9200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7DC9A-0393-F874-C846-945A9DC0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One of the (policy) goals of transport technologies is to reduce the negative external effects, such as environmental damage and safety risks, of the transport system.</a:t>
            </a:r>
            <a:br>
              <a:rPr lang="en-GB" sz="2400" dirty="0">
                <a:latin typeface="+mj-lt"/>
              </a:rPr>
            </a:b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After, we focus on three transportation revolutions that are expected (as of 2022) to be most successful in reducing the negative impacts: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C01B8-099B-FF39-BF1B-970AE523652A}"/>
              </a:ext>
            </a:extLst>
          </p:cNvPr>
          <p:cNvSpPr/>
          <p:nvPr/>
        </p:nvSpPr>
        <p:spPr>
          <a:xfrm>
            <a:off x="931178" y="2365695"/>
            <a:ext cx="10515600" cy="576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Transport technology to solve negative impacts: A policy perspective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CEED5-0599-0CEF-E350-6C378C606C5A}"/>
              </a:ext>
            </a:extLst>
          </p:cNvPr>
          <p:cNvSpPr/>
          <p:nvPr/>
        </p:nvSpPr>
        <p:spPr>
          <a:xfrm>
            <a:off x="931178" y="3987111"/>
            <a:ext cx="2701255" cy="2366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Alternative powertrains and fuels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F842-878D-D386-EC89-7DABCE6A0F97}"/>
              </a:ext>
            </a:extLst>
          </p:cNvPr>
          <p:cNvSpPr/>
          <p:nvPr/>
        </p:nvSpPr>
        <p:spPr>
          <a:xfrm>
            <a:off x="4838350" y="3987111"/>
            <a:ext cx="2701255" cy="2366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3. Intelligent transport systems and automated vehicles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8325E-FC9F-BF0A-96BF-2A7A272DE6E2}"/>
              </a:ext>
            </a:extLst>
          </p:cNvPr>
          <p:cNvSpPr/>
          <p:nvPr/>
        </p:nvSpPr>
        <p:spPr>
          <a:xfrm>
            <a:off x="8745523" y="3987111"/>
            <a:ext cx="2701255" cy="23663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4. Sharing and new mobility services such as </a:t>
            </a:r>
            <a:r>
              <a:rPr lang="en-GB" dirty="0" err="1">
                <a:solidFill>
                  <a:schemeClr val="tx1"/>
                </a:solidFill>
              </a:rPr>
              <a:t>MaaS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8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3C10E-B14C-0CE9-5CEC-8EF9A157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Sharing &amp; new mobility services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521F13-BB68-0B49-25E4-D91E33B7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88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Increasing vehicle sharing is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 an important change in the transport socio-technical regime where private ownership has been dominant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Various vehicle sharing systems are (being) developed: (e-)car-sharing, bike sharing, (kick) scooter sharing, … (</a:t>
            </a:r>
            <a:r>
              <a:rPr lang="en-GB" sz="2400" dirty="0" err="1">
                <a:latin typeface="+mj-lt"/>
                <a:sym typeface="Wingdings" panose="05000000000000000000" pitchFamily="2" charset="2"/>
              </a:rPr>
              <a:t>Ata</a:t>
            </a:r>
            <a:r>
              <a:rPr lang="en-GB" sz="2400" dirty="0" err="1">
                <a:latin typeface="+mj-lt"/>
              </a:rPr>
              <a:t>ç</a:t>
            </a:r>
            <a:r>
              <a:rPr lang="en-GB" sz="2400" dirty="0">
                <a:latin typeface="+mj-lt"/>
              </a:rPr>
              <a:t> et al., 2021)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ICT plays an important role in sharing services 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 software or apps are needed for ticketing and reservations, opening the car, ‘geofencing’.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Sharing systems not only decrease externalities, but also can be profitable for entrepreneurs and can improve accessibility for its users</a:t>
            </a:r>
          </a:p>
        </p:txBody>
      </p:sp>
      <p:pic>
        <p:nvPicPr>
          <p:cNvPr id="5" name="Afbeelding 4" descr="Afbeelding met boom, weg, snelweg&#10;&#10;Automatisch gegenereerde beschrijving">
            <a:extLst>
              <a:ext uri="{FF2B5EF4-FFF2-40B4-BE49-F238E27FC236}">
                <a16:creationId xmlns:a16="http://schemas.microsoft.com/office/drawing/2014/main" id="{6B7D6A69-EC29-5E1D-FECC-64DE24D79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43" y="1429006"/>
            <a:ext cx="3300157" cy="49502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BEAB79-4B90-5D4B-19C1-79C1CFFDF72F}"/>
              </a:ext>
            </a:extLst>
          </p:cNvPr>
          <p:cNvSpPr txBox="1"/>
          <p:nvPr/>
        </p:nvSpPr>
        <p:spPr>
          <a:xfrm>
            <a:off x="7987004" y="6375677"/>
            <a:ext cx="1841242" cy="23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Car sharing - Free image on </a:t>
            </a:r>
            <a:r>
              <a:rPr lang="en-GB" sz="900" dirty="0" err="1">
                <a:hlinkClick r:id="rId3"/>
              </a:rPr>
              <a:t>Pexels</a:t>
            </a:r>
            <a:r>
              <a:rPr lang="en-GB" sz="9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264D5B-9CBF-AE57-BA02-9A4B31365C92}"/>
              </a:ext>
            </a:extLst>
          </p:cNvPr>
          <p:cNvSpPr txBox="1"/>
          <p:nvPr/>
        </p:nvSpPr>
        <p:spPr>
          <a:xfrm>
            <a:off x="0" y="6610072"/>
            <a:ext cx="96743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Ataç</a:t>
            </a:r>
            <a:r>
              <a:rPr lang="en-GB" sz="900" dirty="0">
                <a:latin typeface="+mj-lt"/>
              </a:rPr>
              <a:t>, S., N. </a:t>
            </a:r>
            <a:r>
              <a:rPr lang="en-GB" sz="900" dirty="0" err="1">
                <a:latin typeface="+mj-lt"/>
              </a:rPr>
              <a:t>Obrenović</a:t>
            </a:r>
            <a:r>
              <a:rPr lang="en-GB" sz="900" dirty="0">
                <a:latin typeface="+mj-lt"/>
              </a:rPr>
              <a:t> and M. </a:t>
            </a:r>
            <a:r>
              <a:rPr lang="en-GB" sz="900" dirty="0" err="1">
                <a:latin typeface="+mj-lt"/>
              </a:rPr>
              <a:t>Bierlaire</a:t>
            </a:r>
            <a:r>
              <a:rPr lang="en-GB" sz="900" dirty="0">
                <a:latin typeface="+mj-lt"/>
              </a:rPr>
              <a:t> (2021), ‘Vehicle sharing systems: A review and a holistic management framework’, EURO Journal on Transportation and Logistics, 10, 100033. 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6E5D0F55-DDAA-EE05-3AD9-E42380728991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7ECB3-1377-D71C-B19E-24316E7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Sharing &amp; new mobility services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68E1F-26C1-658F-F2D2-7113F21F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8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Car-sharing has some potential to decrease car use and ownership externalities such as emission and use of public space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But, bike sharing tends to replace other sustainable modes like public transport and walking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 New trips generated by bike sharing might have positive health impacts (Teixeira et al., 2021)</a:t>
            </a:r>
            <a:endParaRPr lang="en-GB" sz="2400" dirty="0">
              <a:latin typeface="+mj-lt"/>
            </a:endParaRPr>
          </a:p>
        </p:txBody>
      </p:sp>
      <p:pic>
        <p:nvPicPr>
          <p:cNvPr id="5" name="Afbeelding 4" descr="Afbeelding met gras, buiten, spin&#10;&#10;Automatisch gegenereerde beschrijving">
            <a:extLst>
              <a:ext uri="{FF2B5EF4-FFF2-40B4-BE49-F238E27FC236}">
                <a16:creationId xmlns:a16="http://schemas.microsoft.com/office/drawing/2014/main" id="{F2B1DD5C-7CA7-76D1-064A-04431959C9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094" y="1369427"/>
            <a:ext cx="3684014" cy="50711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09557C9-C5AD-28E3-9920-5717FCEA817C}"/>
              </a:ext>
            </a:extLst>
          </p:cNvPr>
          <p:cNvSpPr txBox="1"/>
          <p:nvPr/>
        </p:nvSpPr>
        <p:spPr>
          <a:xfrm>
            <a:off x="7106816" y="6448838"/>
            <a:ext cx="20465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Bike sharing - Free image on </a:t>
            </a:r>
            <a:r>
              <a:rPr lang="en-GB" sz="900" dirty="0" err="1">
                <a:hlinkClick r:id="rId3"/>
              </a:rPr>
              <a:t>Unsplash</a:t>
            </a:r>
            <a:r>
              <a:rPr lang="en-GB" sz="9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C15561-A227-DF39-68F9-C0F573BF89D5}"/>
              </a:ext>
            </a:extLst>
          </p:cNvPr>
          <p:cNvSpPr txBox="1"/>
          <p:nvPr/>
        </p:nvSpPr>
        <p:spPr>
          <a:xfrm>
            <a:off x="0" y="6627153"/>
            <a:ext cx="93236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Teixeira, J.P., C. Silva and e Sá, F/.Moura (2021), ‘Empirical evidence on the impacts of </a:t>
            </a:r>
            <a:r>
              <a:rPr lang="en-GB" sz="900" dirty="0" err="1">
                <a:latin typeface="+mj-lt"/>
              </a:rPr>
              <a:t>bikesharing</a:t>
            </a:r>
            <a:r>
              <a:rPr lang="en-GB" sz="900" dirty="0">
                <a:latin typeface="+mj-lt"/>
              </a:rPr>
              <a:t>: a literature review’, Transport Reviews, 41(3), 329-351. 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AF2402DE-B3FE-D3DD-4099-2E0B1654724B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0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7ECB3-1377-D71C-B19E-24316E7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Sharing &amp; new mobility services: </a:t>
            </a:r>
            <a:r>
              <a:rPr lang="en-GB" dirty="0" err="1">
                <a:solidFill>
                  <a:srgbClr val="00B0F0"/>
                </a:solidFill>
              </a:rPr>
              <a:t>MaaS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68E1F-26C1-658F-F2D2-7113F21F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</a:rPr>
              <a:t>Mobility as a Service (</a:t>
            </a:r>
            <a:r>
              <a:rPr lang="en-GB" sz="2400" b="1" dirty="0" err="1">
                <a:latin typeface="+mj-lt"/>
              </a:rPr>
              <a:t>MaaS</a:t>
            </a:r>
            <a:r>
              <a:rPr lang="en-GB" sz="2400" b="1" dirty="0">
                <a:latin typeface="+mj-lt"/>
              </a:rPr>
              <a:t>) </a:t>
            </a:r>
            <a:r>
              <a:rPr lang="en-GB" sz="2400" dirty="0">
                <a:latin typeface="+mj-lt"/>
              </a:rPr>
              <a:t>is an integrated system that allows travellers to plan, book, and pay for complete tips through a single online interface as opposed to organising the trip in stages (e.g., first buy a train ticket, then rent a bike, etc.).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Like with vehicle automation, there are different levels of </a:t>
            </a:r>
            <a:r>
              <a:rPr lang="en-GB" sz="2400" dirty="0" err="1">
                <a:latin typeface="+mj-lt"/>
              </a:rPr>
              <a:t>MaaS</a:t>
            </a:r>
            <a:r>
              <a:rPr lang="en-GB" sz="2400" dirty="0">
                <a:latin typeface="+mj-lt"/>
              </a:rPr>
              <a:t>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C15561-A227-DF39-68F9-C0F573BF89D5}"/>
              </a:ext>
            </a:extLst>
          </p:cNvPr>
          <p:cNvSpPr txBox="1"/>
          <p:nvPr/>
        </p:nvSpPr>
        <p:spPr>
          <a:xfrm>
            <a:off x="0" y="6488668"/>
            <a:ext cx="1100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latin typeface="+mj-lt"/>
              </a:rPr>
              <a:t>Sochor</a:t>
            </a:r>
            <a:r>
              <a:rPr lang="en-US" sz="900" dirty="0">
                <a:latin typeface="+mj-lt"/>
              </a:rPr>
              <a:t>, J. Arby, H., Karlsson, M., </a:t>
            </a:r>
            <a:r>
              <a:rPr lang="en-US" sz="900" dirty="0" err="1">
                <a:latin typeface="+mj-lt"/>
              </a:rPr>
              <a:t>Sarasini</a:t>
            </a:r>
            <a:r>
              <a:rPr lang="en-US" sz="900" dirty="0">
                <a:latin typeface="+mj-lt"/>
              </a:rPr>
              <a:t>, S. (2017), A topological approach to Mobility as a Service: A proposed tool for understanding requirements and effects, and for aiding the integration of societal goals, 1st International Conference on Mobility as a Service (</a:t>
            </a:r>
            <a:r>
              <a:rPr lang="en-US" sz="900" dirty="0" err="1">
                <a:latin typeface="+mj-lt"/>
              </a:rPr>
              <a:t>ICOMaaS</a:t>
            </a:r>
            <a:r>
              <a:rPr lang="en-US" sz="900" dirty="0">
                <a:latin typeface="+mj-lt"/>
              </a:rPr>
              <a:t>), Tampere, Finland, November 28-29, 2017, </a:t>
            </a:r>
            <a:endParaRPr lang="en-GB" sz="900" dirty="0">
              <a:latin typeface="+mj-lt"/>
            </a:endParaRP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AF2402DE-B3FE-D3DD-4099-2E0B1654724B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7C4A85-39EF-E1C4-1879-D8DD865A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609" y="3540800"/>
            <a:ext cx="4676777" cy="27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D1627A-6C20-EBE9-5579-9256F5EFA763}"/>
              </a:ext>
            </a:extLst>
          </p:cNvPr>
          <p:cNvSpPr txBox="1"/>
          <p:nvPr/>
        </p:nvSpPr>
        <p:spPr>
          <a:xfrm>
            <a:off x="7280597" y="3441680"/>
            <a:ext cx="4521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+mj-lt"/>
              </a:rPr>
              <a:t>MaaS</a:t>
            </a:r>
            <a:r>
              <a:rPr lang="en-GB" sz="2400" dirty="0">
                <a:latin typeface="+mj-lt"/>
              </a:rPr>
              <a:t> could </a:t>
            </a:r>
            <a:r>
              <a:rPr lang="en-GB" sz="2400" b="1" dirty="0">
                <a:latin typeface="+mj-lt"/>
              </a:rPr>
              <a:t>promote sustainable transportation </a:t>
            </a:r>
            <a:r>
              <a:rPr lang="en-GB" sz="2400" dirty="0">
                <a:latin typeface="+mj-lt"/>
              </a:rPr>
              <a:t>modes and reduce transport externalities.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However, </a:t>
            </a:r>
            <a:r>
              <a:rPr lang="en-GB" sz="2400" dirty="0" err="1">
                <a:latin typeface="+mj-lt"/>
              </a:rPr>
              <a:t>MaaS</a:t>
            </a:r>
            <a:r>
              <a:rPr lang="en-GB" sz="2400" dirty="0">
                <a:latin typeface="+mj-lt"/>
              </a:rPr>
              <a:t> could also replace current public transport and active trips with </a:t>
            </a:r>
            <a:r>
              <a:rPr lang="en-GB" sz="2400" b="1" dirty="0">
                <a:latin typeface="+mj-lt"/>
              </a:rPr>
              <a:t>less sustainable</a:t>
            </a:r>
            <a:r>
              <a:rPr lang="en-GB" sz="2400" dirty="0">
                <a:latin typeface="+mj-lt"/>
              </a:rPr>
              <a:t> vehicle sharing options.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908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4D44-12A4-8F97-6C48-2E4A601D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925DC-169A-7B89-4C32-2BB2462D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10" y="1681358"/>
            <a:ext cx="5708780" cy="504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Changing the dominant transportation technology is challenging due to </a:t>
            </a:r>
            <a:r>
              <a:rPr lang="en-GB" sz="2400" b="1" dirty="0">
                <a:latin typeface="+mj-lt"/>
              </a:rPr>
              <a:t>‘lock-in’ </a:t>
            </a:r>
            <a:r>
              <a:rPr lang="en-GB" sz="2400" dirty="0">
                <a:latin typeface="+mj-lt"/>
              </a:rPr>
              <a:t>and</a:t>
            </a:r>
            <a:r>
              <a:rPr lang="en-GB" sz="2400" b="1" dirty="0">
                <a:latin typeface="+mj-lt"/>
              </a:rPr>
              <a:t> embeddedness of transport technology </a:t>
            </a:r>
            <a:r>
              <a:rPr lang="en-GB" sz="2400" dirty="0">
                <a:latin typeface="+mj-lt"/>
              </a:rPr>
              <a:t>in society in terms of physical infrastructure, institutions, markets, and culture.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Innovations that may change socio-technical systems of transport are </a:t>
            </a:r>
            <a:r>
              <a:rPr lang="en-GB" sz="2400" b="1" dirty="0">
                <a:latin typeface="+mj-lt"/>
              </a:rPr>
              <a:t>alternative powertrains and fuels, automated driving, and sharing</a:t>
            </a:r>
            <a:r>
              <a:rPr lang="en-GB" sz="24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Their success is </a:t>
            </a:r>
            <a:r>
              <a:rPr lang="en-GB" sz="2400" b="1" dirty="0">
                <a:latin typeface="+mj-lt"/>
              </a:rPr>
              <a:t>uncertain</a:t>
            </a:r>
            <a:r>
              <a:rPr lang="en-GB" sz="2400" dirty="0">
                <a:latin typeface="+mj-lt"/>
              </a:rPr>
              <a:t>, and active government policies are needed to achieve sustainability goals.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81888C-F4C8-3427-1677-8FCE44F81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261" y="1690688"/>
            <a:ext cx="4245429" cy="424542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2348787-216B-0448-1007-B928B7EC4738}"/>
              </a:ext>
            </a:extLst>
          </p:cNvPr>
          <p:cNvSpPr txBox="1"/>
          <p:nvPr/>
        </p:nvSpPr>
        <p:spPr>
          <a:xfrm>
            <a:off x="7486261" y="5936117"/>
            <a:ext cx="2932922" cy="23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Cars-road-street-transportation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22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4D44-12A4-8F97-6C48-2E4A601D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925DC-169A-7B89-4C32-2BB2462D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26290" cy="504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For </a:t>
            </a:r>
            <a:r>
              <a:rPr lang="en-GB" sz="2400" b="1" dirty="0">
                <a:latin typeface="+mj-lt"/>
              </a:rPr>
              <a:t>alternative powertrains and fuels</a:t>
            </a:r>
            <a:r>
              <a:rPr lang="en-GB" sz="2400" dirty="0">
                <a:latin typeface="+mj-lt"/>
              </a:rPr>
              <a:t>, life cycle analysis gives the full CO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 impacts.</a:t>
            </a:r>
            <a:endParaRPr lang="en-GB" sz="2400" baseline="-250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For </a:t>
            </a:r>
            <a:r>
              <a:rPr lang="en-GB" sz="2400" b="1" dirty="0">
                <a:latin typeface="+mj-lt"/>
              </a:rPr>
              <a:t>automated driving </a:t>
            </a:r>
            <a:r>
              <a:rPr lang="en-GB" sz="2400" dirty="0">
                <a:latin typeface="+mj-lt"/>
              </a:rPr>
              <a:t>on the road, the long-term societal impacts are not known because it is unclear to what extent these vehicles will increase transport volumes.</a:t>
            </a:r>
          </a:p>
          <a:p>
            <a:pPr marL="0" indent="0">
              <a:buNone/>
            </a:pPr>
            <a:r>
              <a:rPr lang="en-GB" sz="2400" b="1" dirty="0">
                <a:latin typeface="+mj-lt"/>
              </a:rPr>
              <a:t>Vehicle sharing systems </a:t>
            </a:r>
            <a:r>
              <a:rPr lang="en-GB" sz="2400" dirty="0">
                <a:latin typeface="+mj-lt"/>
              </a:rPr>
              <a:t>might have positive societal impacts but can also substitute active modes and public transport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81888C-F4C8-3427-1677-8FCE44F81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261" y="1690688"/>
            <a:ext cx="4245429" cy="424542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2348787-216B-0448-1007-B928B7EC4738}"/>
              </a:ext>
            </a:extLst>
          </p:cNvPr>
          <p:cNvSpPr txBox="1"/>
          <p:nvPr/>
        </p:nvSpPr>
        <p:spPr>
          <a:xfrm>
            <a:off x="7486261" y="5936117"/>
            <a:ext cx="2932922" cy="23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Cars-road-street-transportation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479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strand, buiten, grond&#10;&#10;Automatisch gegenereerde beschrijving">
            <a:extLst>
              <a:ext uri="{FF2B5EF4-FFF2-40B4-BE49-F238E27FC236}">
                <a16:creationId xmlns:a16="http://schemas.microsoft.com/office/drawing/2014/main" id="{B20FAD05-4B2B-E014-67CD-7E294FE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8: Transport </a:t>
            </a:r>
            <a:r>
              <a:rPr lang="nl-NL" sz="3200" b="1" dirty="0" err="1">
                <a:latin typeface="Goudy Old Style" panose="02020502050305020303" pitchFamily="18" charset="0"/>
              </a:rPr>
              <a:t>technology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>
                <a:latin typeface="Goudy Old Style" panose="02020502050305020303" pitchFamily="18" charset="0"/>
              </a:rPr>
              <a:t>Author: Jan Anne </a:t>
            </a:r>
            <a:r>
              <a:rPr lang="nl-NL" sz="2000" b="1" dirty="0" err="1">
                <a:latin typeface="Goudy Old Style" panose="02020502050305020303" pitchFamily="18" charset="0"/>
              </a:rPr>
              <a:t>Annema</a:t>
            </a:r>
            <a:r>
              <a:rPr lang="nl-NL" sz="2000" b="1" dirty="0">
                <a:latin typeface="Goudy Old Style" panose="02020502050305020303" pitchFamily="18" charset="0"/>
              </a:rPr>
              <a:t> 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/>
              </a:rPr>
              <a:t>Horse riding - Free image on </a:t>
            </a:r>
            <a:r>
              <a:rPr lang="en-GB" sz="900" dirty="0" err="1">
                <a:effectLst/>
                <a:hlinkClick r:id="rId4"/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120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7178-D7CE-CFDC-1865-507F9200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C01B8-099B-FF39-BF1B-970AE523652A}"/>
              </a:ext>
            </a:extLst>
          </p:cNvPr>
          <p:cNvSpPr/>
          <p:nvPr/>
        </p:nvSpPr>
        <p:spPr>
          <a:xfrm>
            <a:off x="931178" y="2365695"/>
            <a:ext cx="10515600" cy="576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Transport technology to solve negative impacts: A policy perspective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CEED5-0599-0CEF-E350-6C378C606C5A}"/>
              </a:ext>
            </a:extLst>
          </p:cNvPr>
          <p:cNvSpPr/>
          <p:nvPr/>
        </p:nvSpPr>
        <p:spPr>
          <a:xfrm>
            <a:off x="931178" y="2980431"/>
            <a:ext cx="2701255" cy="2366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Alternative powertrains and fuels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F842-878D-D386-EC89-7DABCE6A0F97}"/>
              </a:ext>
            </a:extLst>
          </p:cNvPr>
          <p:cNvSpPr/>
          <p:nvPr/>
        </p:nvSpPr>
        <p:spPr>
          <a:xfrm>
            <a:off x="4838350" y="2980431"/>
            <a:ext cx="2701255" cy="2366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3. Intelligent transport systems and automated vehicles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8325E-FC9F-BF0A-96BF-2A7A272DE6E2}"/>
              </a:ext>
            </a:extLst>
          </p:cNvPr>
          <p:cNvSpPr/>
          <p:nvPr/>
        </p:nvSpPr>
        <p:spPr>
          <a:xfrm>
            <a:off x="8745523" y="2980431"/>
            <a:ext cx="2701255" cy="23663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4. Sharing and new mobility services such as </a:t>
            </a:r>
            <a:r>
              <a:rPr lang="en-GB" dirty="0" err="1">
                <a:solidFill>
                  <a:schemeClr val="tx1"/>
                </a:solidFill>
              </a:rPr>
              <a:t>MaaS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F8A9C-8227-9C84-5E77-793CBBC1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External costs of the transport system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D995F97-7942-276E-9098-FF04F6938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43603"/>
              </p:ext>
            </p:extLst>
          </p:nvPr>
        </p:nvGraphicFramePr>
        <p:xfrm>
          <a:off x="520117" y="2716221"/>
          <a:ext cx="11157358" cy="28186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0303">
                  <a:extLst>
                    <a:ext uri="{9D8B030D-6E8A-4147-A177-3AD203B41FA5}">
                      <a16:colId xmlns:a16="http://schemas.microsoft.com/office/drawing/2014/main" val="2670475567"/>
                    </a:ext>
                  </a:extLst>
                </a:gridCol>
                <a:gridCol w="1778817">
                  <a:extLst>
                    <a:ext uri="{9D8B030D-6E8A-4147-A177-3AD203B41FA5}">
                      <a16:colId xmlns:a16="http://schemas.microsoft.com/office/drawing/2014/main" val="806171478"/>
                    </a:ext>
                  </a:extLst>
                </a:gridCol>
                <a:gridCol w="1859559">
                  <a:extLst>
                    <a:ext uri="{9D8B030D-6E8A-4147-A177-3AD203B41FA5}">
                      <a16:colId xmlns:a16="http://schemas.microsoft.com/office/drawing/2014/main" val="3032628983"/>
                    </a:ext>
                  </a:extLst>
                </a:gridCol>
                <a:gridCol w="1859559">
                  <a:extLst>
                    <a:ext uri="{9D8B030D-6E8A-4147-A177-3AD203B41FA5}">
                      <a16:colId xmlns:a16="http://schemas.microsoft.com/office/drawing/2014/main" val="241459154"/>
                    </a:ext>
                  </a:extLst>
                </a:gridCol>
                <a:gridCol w="1684745">
                  <a:extLst>
                    <a:ext uri="{9D8B030D-6E8A-4147-A177-3AD203B41FA5}">
                      <a16:colId xmlns:a16="http://schemas.microsoft.com/office/drawing/2014/main" val="563830159"/>
                    </a:ext>
                  </a:extLst>
                </a:gridCol>
                <a:gridCol w="2034375">
                  <a:extLst>
                    <a:ext uri="{9D8B030D-6E8A-4147-A177-3AD203B41FA5}">
                      <a16:colId xmlns:a16="http://schemas.microsoft.com/office/drawing/2014/main" val="576082801"/>
                    </a:ext>
                  </a:extLst>
                </a:gridCol>
              </a:tblGrid>
              <a:tr h="332466"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Statistics and examples of external costs of the transport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40866"/>
                  </a:ext>
                </a:extLst>
              </a:tr>
              <a:tr h="60301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Traffic jams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Oil dependency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Acidification and local air pollution (NOx and PM)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Traffic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Noise nuisance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25910"/>
                  </a:ext>
                </a:extLst>
              </a:tr>
              <a:tr h="1754636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In large cities, car travellers spend more than 100 hours in congestion in 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Worldwide transportation is responsible for ~60% of oil consumption (McGovern et al., 2020)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 2019, ~15% of total net anthropogenic Green House Gas (GHG) emissions worldwide came from transport (IPCC, 2022)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 Europe, transport contributes 40-50% to overall nitrogen oxides emissions and 10-15% to Particulate Matter emissions (Hoen et al., 2021)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Worldwide, ~1.35 million people are killed on roads each year 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(WHO, 2018)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25% of population in Europe are exposed to road traffic noise exceeding the EU guideline limit of average 55 dB over a day (Sorensen et al., 2020)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31378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0BF9CAD-AD35-66E0-EBFE-DEF8E3339364}"/>
              </a:ext>
            </a:extLst>
          </p:cNvPr>
          <p:cNvSpPr txBox="1"/>
          <p:nvPr/>
        </p:nvSpPr>
        <p:spPr>
          <a:xfrm>
            <a:off x="726052" y="1575279"/>
            <a:ext cx="1022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Despite progress made over past decades, the transport system is not perfect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E6AC862-A04C-3203-52CB-268C0C904743}"/>
              </a:ext>
            </a:extLst>
          </p:cNvPr>
          <p:cNvSpPr txBox="1"/>
          <p:nvPr/>
        </p:nvSpPr>
        <p:spPr>
          <a:xfrm>
            <a:off x="726052" y="2161137"/>
            <a:ext cx="71416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Part of table 8.1</a:t>
            </a:r>
            <a:r>
              <a:rPr lang="en-GB" sz="900" i="1" dirty="0"/>
              <a:t>: Examples of external costs of transport which might be (partly) solved by technological innovations</a:t>
            </a:r>
            <a:r>
              <a:rPr lang="en-GB" sz="900" dirty="0"/>
              <a:t> (Taken from Chapter 8, page 156)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81D258F-119D-521B-64F7-71F92A40CD8F}"/>
              </a:ext>
            </a:extLst>
          </p:cNvPr>
          <p:cNvSpPr txBox="1"/>
          <p:nvPr/>
        </p:nvSpPr>
        <p:spPr>
          <a:xfrm>
            <a:off x="82672" y="6107619"/>
            <a:ext cx="8474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700" dirty="0">
                <a:latin typeface="+mj-lt"/>
              </a:rPr>
              <a:t>McGovern, M., S. Heald and J. Pirie (2020), Oil Dependency in the EU, Cambridge, UK: Cambridge Econometrics.</a:t>
            </a:r>
          </a:p>
          <a:p>
            <a:pPr marL="342900" indent="-342900">
              <a:buAutoNum type="arabicPeriod"/>
            </a:pPr>
            <a:r>
              <a:rPr lang="en-GB" sz="700" dirty="0">
                <a:latin typeface="+mj-lt"/>
              </a:rPr>
              <a:t>IPCC (2022), Climate Change 2022. Mitigation of Climate Change, Summary for Policymakers, United Nations (WMO, UNEP): Intergovernmental Panel on Climate Change.</a:t>
            </a:r>
          </a:p>
          <a:p>
            <a:pPr marL="342900" indent="-342900">
              <a:buAutoNum type="arabicPeriod"/>
            </a:pPr>
            <a:r>
              <a:rPr lang="en-GB" sz="700" dirty="0" err="1">
                <a:latin typeface="+mj-lt"/>
              </a:rPr>
              <a:t>Hoen</a:t>
            </a:r>
            <a:r>
              <a:rPr lang="en-GB" sz="700" dirty="0">
                <a:latin typeface="+mj-lt"/>
              </a:rPr>
              <a:t>, A., D. </a:t>
            </a:r>
            <a:r>
              <a:rPr lang="en-GB" sz="700" dirty="0" err="1">
                <a:latin typeface="+mj-lt"/>
              </a:rPr>
              <a:t>Hilster</a:t>
            </a:r>
            <a:r>
              <a:rPr lang="en-GB" sz="700" dirty="0">
                <a:latin typeface="+mj-lt"/>
              </a:rPr>
              <a:t>, J. </a:t>
            </a:r>
            <a:r>
              <a:rPr lang="en-GB" sz="700" dirty="0" err="1">
                <a:latin typeface="+mj-lt"/>
              </a:rPr>
              <a:t>Király</a:t>
            </a:r>
            <a:r>
              <a:rPr lang="en-GB" sz="700" dirty="0">
                <a:latin typeface="+mj-lt"/>
              </a:rPr>
              <a:t>, J. de Vries and S. de </a:t>
            </a:r>
            <a:r>
              <a:rPr lang="en-GB" sz="700" dirty="0" err="1">
                <a:latin typeface="+mj-lt"/>
              </a:rPr>
              <a:t>Bruyn</a:t>
            </a:r>
            <a:r>
              <a:rPr lang="en-GB" sz="700" dirty="0">
                <a:latin typeface="+mj-lt"/>
              </a:rPr>
              <a:t> (2021), Air pollution and transport policies at city level Module 2: policy perspectives, Delft: CE Delft.</a:t>
            </a:r>
          </a:p>
          <a:p>
            <a:pPr marL="342900" indent="-342900">
              <a:buAutoNum type="arabicPeriod"/>
            </a:pPr>
            <a:r>
              <a:rPr lang="en-GB" sz="700" dirty="0">
                <a:latin typeface="+mj-lt"/>
              </a:rPr>
              <a:t>WHO (2018), Global Status Report on Road Safety 2018: a summary, Geneva: World Health Organisation.</a:t>
            </a:r>
          </a:p>
          <a:p>
            <a:pPr marL="342900" indent="-342900">
              <a:buAutoNum type="arabicPeriod"/>
            </a:pPr>
            <a:r>
              <a:rPr lang="en-GB" sz="700" dirty="0" err="1">
                <a:latin typeface="+mj-lt"/>
              </a:rPr>
              <a:t>Sørensen</a:t>
            </a:r>
            <a:r>
              <a:rPr lang="en-GB" sz="700" dirty="0">
                <a:latin typeface="+mj-lt"/>
              </a:rPr>
              <a:t>, M., T. </a:t>
            </a:r>
            <a:r>
              <a:rPr lang="en-GB" sz="700" dirty="0" err="1">
                <a:latin typeface="+mj-lt"/>
              </a:rPr>
              <a:t>Münzel</a:t>
            </a:r>
            <a:r>
              <a:rPr lang="en-GB" sz="700" dirty="0">
                <a:latin typeface="+mj-lt"/>
              </a:rPr>
              <a:t>, M. Brink, N. </a:t>
            </a:r>
            <a:r>
              <a:rPr lang="en-GB" sz="700" dirty="0" err="1">
                <a:latin typeface="+mj-lt"/>
              </a:rPr>
              <a:t>Roswall</a:t>
            </a:r>
            <a:r>
              <a:rPr lang="en-GB" sz="700" dirty="0">
                <a:latin typeface="+mj-lt"/>
              </a:rPr>
              <a:t>, J-M. </a:t>
            </a:r>
            <a:r>
              <a:rPr lang="en-GB" sz="700" dirty="0" err="1">
                <a:latin typeface="+mj-lt"/>
              </a:rPr>
              <a:t>Wunderli</a:t>
            </a:r>
            <a:r>
              <a:rPr lang="en-GB" sz="700" dirty="0">
                <a:latin typeface="+mj-lt"/>
              </a:rPr>
              <a:t>, M. </a:t>
            </a:r>
            <a:r>
              <a:rPr lang="en-GB" sz="700" dirty="0" err="1">
                <a:latin typeface="+mj-lt"/>
              </a:rPr>
              <a:t>Foraster</a:t>
            </a:r>
            <a:r>
              <a:rPr lang="en-GB" sz="700" dirty="0">
                <a:latin typeface="+mj-lt"/>
              </a:rPr>
              <a:t> (2020), ‘Chapter four - Transport, noise, and health’, in: Mark J. </a:t>
            </a:r>
            <a:r>
              <a:rPr lang="en-GB" sz="700" dirty="0" err="1">
                <a:latin typeface="+mj-lt"/>
              </a:rPr>
              <a:t>Nieuwenhuijsen</a:t>
            </a:r>
            <a:r>
              <a:rPr lang="en-GB" sz="700" dirty="0">
                <a:latin typeface="+mj-lt"/>
              </a:rPr>
              <a:t>, and H. </a:t>
            </a:r>
            <a:r>
              <a:rPr lang="en-GB" sz="700" dirty="0" err="1">
                <a:latin typeface="+mj-lt"/>
              </a:rPr>
              <a:t>Khreis</a:t>
            </a:r>
            <a:r>
              <a:rPr lang="en-GB" sz="700" dirty="0">
                <a:latin typeface="+mj-lt"/>
              </a:rPr>
              <a:t> (eds), Advances in Transportation and Health, Elsevier, pp 105-131, ISBN 9780128191361. </a:t>
            </a:r>
          </a:p>
          <a:p>
            <a:r>
              <a:rPr lang="en-GB" dirty="0"/>
              <a:t> </a:t>
            </a:r>
          </a:p>
        </p:txBody>
      </p:sp>
      <p:sp>
        <p:nvSpPr>
          <p:cNvPr id="3" name="Rechthoek 40">
            <a:extLst>
              <a:ext uri="{FF2B5EF4-FFF2-40B4-BE49-F238E27FC236}">
                <a16:creationId xmlns:a16="http://schemas.microsoft.com/office/drawing/2014/main" id="{D2D004DC-9A69-466E-6A87-CA5AD63B00A2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9D6A9-093B-2873-B780-AAABAF2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33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Transport technology to solve negative impacts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A4147-3E94-8887-9610-7BA9AF58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1537"/>
            <a:ext cx="54998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Some negative impacts (or: external costs) </a:t>
            </a:r>
            <a:r>
              <a:rPr lang="en-GB" sz="2000" b="1" u="sng" dirty="0">
                <a:latin typeface="+mj-lt"/>
              </a:rPr>
              <a:t>can be reduced</a:t>
            </a:r>
            <a:r>
              <a:rPr lang="en-GB" sz="2000" dirty="0">
                <a:latin typeface="+mj-lt"/>
              </a:rPr>
              <a:t> with transport technologies</a:t>
            </a:r>
            <a:endParaRPr lang="en-GB" sz="2000" b="1" dirty="0">
              <a:latin typeface="+mj-lt"/>
            </a:endParaRPr>
          </a:p>
          <a:p>
            <a:pPr marL="0" indent="0">
              <a:buNone/>
            </a:pPr>
            <a:r>
              <a:rPr lang="en-GB" sz="2000" b="1" dirty="0">
                <a:latin typeface="+mj-lt"/>
              </a:rPr>
              <a:t>Climate change and oil dependency: </a:t>
            </a:r>
            <a:br>
              <a:rPr lang="en-GB" sz="2000" b="1" dirty="0">
                <a:latin typeface="+mj-lt"/>
              </a:rPr>
            </a:br>
            <a:r>
              <a:rPr lang="en-GB" sz="2000" dirty="0">
                <a:latin typeface="+mj-lt"/>
              </a:rPr>
              <a:t>More efficient engines, hybrid cars, electric vehicles, biofuels, and hydrogen could significantly reduce GHG emissions and oil use</a:t>
            </a: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r>
              <a:rPr lang="en-GB" sz="2000" b="1" dirty="0">
                <a:latin typeface="+mj-lt"/>
              </a:rPr>
              <a:t>Acidification and local air pollution (NOx and PM): </a:t>
            </a:r>
            <a:r>
              <a:rPr lang="en-GB" sz="2000" dirty="0">
                <a:latin typeface="+mj-lt"/>
              </a:rPr>
              <a:t>Cleaner fossil fuel-based vehicles and alternative powertrains and fuels can reduce emissions </a:t>
            </a:r>
          </a:p>
        </p:txBody>
      </p:sp>
      <p:pic>
        <p:nvPicPr>
          <p:cNvPr id="5" name="Afbeelding 4" descr="Afbeelding met wapen, kop, koffie, boksbeugel&#10;&#10;Automatisch gegenereerde beschrijving">
            <a:extLst>
              <a:ext uri="{FF2B5EF4-FFF2-40B4-BE49-F238E27FC236}">
                <a16:creationId xmlns:a16="http://schemas.microsoft.com/office/drawing/2014/main" id="{E9EE02B0-A7ED-87B6-F9B9-857C42CF7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718" y="2321129"/>
            <a:ext cx="5010082" cy="33478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D45D0B5-D837-5D8D-1E3C-511408AF348C}"/>
              </a:ext>
            </a:extLst>
          </p:cNvPr>
          <p:cNvSpPr txBox="1"/>
          <p:nvPr/>
        </p:nvSpPr>
        <p:spPr>
          <a:xfrm>
            <a:off x="6263247" y="5669012"/>
            <a:ext cx="3785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Exhaust car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0C739056-68B7-CE34-28EA-9D0E226EC080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0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73362-A7C9-0BF1-14A3-A88FA6D0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2497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Transport technology to solve negative impacts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B3737-83A4-4C83-9003-232FBE9E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01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But technology is </a:t>
            </a:r>
            <a:r>
              <a:rPr lang="en-GB" sz="2200" b="1" u="sng" dirty="0">
                <a:latin typeface="+mj-lt"/>
              </a:rPr>
              <a:t>not always the answer</a:t>
            </a:r>
            <a:r>
              <a:rPr lang="en-GB" sz="22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GB" sz="2200" b="1" dirty="0">
                <a:latin typeface="+mj-lt"/>
              </a:rPr>
              <a:t>Traffic jams: </a:t>
            </a:r>
            <a:r>
              <a:rPr lang="en-GB" sz="2200" dirty="0">
                <a:latin typeface="+mj-lt"/>
              </a:rPr>
              <a:t>without transport policies an increase in traffic jams in urbanized areas is to be expected</a:t>
            </a:r>
            <a:endParaRPr lang="en-GB" sz="2200" b="1" dirty="0">
              <a:latin typeface="+mj-lt"/>
            </a:endParaRPr>
          </a:p>
          <a:p>
            <a:pPr marL="0" indent="0">
              <a:buNone/>
            </a:pPr>
            <a:r>
              <a:rPr lang="en-GB" sz="2200" b="1" dirty="0">
                <a:latin typeface="+mj-lt"/>
              </a:rPr>
              <a:t>Traffic safety: </a:t>
            </a:r>
            <a:r>
              <a:rPr lang="en-GB" sz="2200" dirty="0">
                <a:latin typeface="+mj-lt"/>
              </a:rPr>
              <a:t>from 2013 to 2016, the number of traffic deaths increased in 104 countries, even given the increased safety of cars with technology like Electronic Stability Control (WHO, 2018)</a:t>
            </a:r>
            <a:endParaRPr lang="en-GB" sz="2200" b="1" dirty="0">
              <a:latin typeface="+mj-lt"/>
            </a:endParaRPr>
          </a:p>
          <a:p>
            <a:pPr marL="0" indent="0">
              <a:buNone/>
            </a:pPr>
            <a:r>
              <a:rPr lang="en-GB" sz="2200" b="1" dirty="0">
                <a:latin typeface="+mj-lt"/>
              </a:rPr>
              <a:t>Noise Nuisance:</a:t>
            </a:r>
            <a:r>
              <a:rPr lang="en-GB" sz="2200" dirty="0">
                <a:latin typeface="+mj-lt"/>
              </a:rPr>
              <a:t> noise barriers, quieter tires, quieter planes, low-noise road surfaces are not enough to beat the volume growth of air and road traffic</a:t>
            </a:r>
          </a:p>
          <a:p>
            <a:endParaRPr lang="en-GB" dirty="0"/>
          </a:p>
        </p:txBody>
      </p:sp>
      <p:pic>
        <p:nvPicPr>
          <p:cNvPr id="5" name="Afbeelding 4" descr="Afbeelding met tekst, auto, buiten, weg&#10;&#10;Automatisch gegenereerde beschrijving">
            <a:extLst>
              <a:ext uri="{FF2B5EF4-FFF2-40B4-BE49-F238E27FC236}">
                <a16:creationId xmlns:a16="http://schemas.microsoft.com/office/drawing/2014/main" id="{35BF1F24-D0A7-B40A-6D86-EB50785B5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882" y="2713703"/>
            <a:ext cx="4322918" cy="297425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ECFD8C6-B5EA-6B38-E08F-BABCD1A06F6A}"/>
              </a:ext>
            </a:extLst>
          </p:cNvPr>
          <p:cNvSpPr txBox="1"/>
          <p:nvPr/>
        </p:nvSpPr>
        <p:spPr>
          <a:xfrm>
            <a:off x="6956238" y="5687961"/>
            <a:ext cx="37832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Traffic jam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5EAAD2C-CCFD-13E6-1648-CED76516508B}"/>
              </a:ext>
            </a:extLst>
          </p:cNvPr>
          <p:cNvSpPr txBox="1"/>
          <p:nvPr/>
        </p:nvSpPr>
        <p:spPr>
          <a:xfrm>
            <a:off x="140179" y="6627168"/>
            <a:ext cx="50874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WHO (2018), Global Status Report on Road Safety 2018: a summary, Geneva: World Health </a:t>
            </a:r>
            <a:r>
              <a:rPr lang="en-GB" sz="900" dirty="0" err="1">
                <a:latin typeface="+mj-lt"/>
              </a:rPr>
              <a:t>Organisation.c</a:t>
            </a:r>
            <a:endParaRPr lang="en-GB" sz="900" dirty="0">
              <a:latin typeface="+mj-lt"/>
            </a:endParaRP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B358B8D7-6FA8-9DB2-39BF-9F8CD033FFE0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A58EB-2630-5D59-49C5-5436A89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Why do we have an imperfect transport system? Evolutionary economics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5D7732-0CC6-E4CC-82C8-C453914CA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Gasoline and diesel vehicles turned out to be the ‘fittest’ in the early days of car transport, winning electric-powered vehicles, steam-powered carriages and trains.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According to </a:t>
            </a:r>
            <a:r>
              <a:rPr lang="en-GB" b="1" dirty="0">
                <a:latin typeface="+mj-lt"/>
              </a:rPr>
              <a:t>evolutionary economics</a:t>
            </a:r>
            <a:r>
              <a:rPr lang="en-GB" dirty="0">
                <a:latin typeface="+mj-lt"/>
              </a:rPr>
              <a:t>:</a:t>
            </a:r>
          </a:p>
          <a:p>
            <a:r>
              <a:rPr lang="en-GB" dirty="0">
                <a:latin typeface="+mj-lt"/>
              </a:rPr>
              <a:t>All actors are assumed to have bounded rationality (Simon, 1957), resulting in heterogeneity in behavioural strategies </a:t>
            </a:r>
          </a:p>
          <a:p>
            <a:r>
              <a:rPr lang="en-GB" dirty="0">
                <a:latin typeface="+mj-lt"/>
              </a:rPr>
              <a:t>Serendipity plays an important role in explaining the innovation process, as a combination of chance, luck, and knowledge can lead to the invention of new solutions</a:t>
            </a:r>
          </a:p>
          <a:p>
            <a:r>
              <a:rPr lang="en-GB" dirty="0">
                <a:latin typeface="+mj-lt"/>
              </a:rPr>
              <a:t>Knowledge waste in the form of trial-and-error and cul-de-sacs is necessary to arrive at "fit" technologies, which are successful and sustainable in the long run</a:t>
            </a:r>
          </a:p>
          <a:p>
            <a:r>
              <a:rPr lang="en-GB" dirty="0">
                <a:latin typeface="+mj-lt"/>
              </a:rPr>
              <a:t>The fitness of a new technological alternative is determined by the processes of innovation and selection working together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322477-4505-B6A3-3026-009A93A2D34C}"/>
              </a:ext>
            </a:extLst>
          </p:cNvPr>
          <p:cNvSpPr txBox="1"/>
          <p:nvPr/>
        </p:nvSpPr>
        <p:spPr>
          <a:xfrm>
            <a:off x="140179" y="6627168"/>
            <a:ext cx="50874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Simon, H. A. (1957), Models of Man, New York: John Wiley.</a:t>
            </a:r>
            <a:endParaRPr lang="en-GB" sz="900" dirty="0">
              <a:latin typeface="+mj-lt"/>
            </a:endParaRPr>
          </a:p>
        </p:txBody>
      </p:sp>
      <p:sp>
        <p:nvSpPr>
          <p:cNvPr id="5" name="Rechthoek 40">
            <a:extLst>
              <a:ext uri="{FF2B5EF4-FFF2-40B4-BE49-F238E27FC236}">
                <a16:creationId xmlns:a16="http://schemas.microsoft.com/office/drawing/2014/main" id="{DFE2D411-FDDF-CB92-7254-0B7444E176B9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6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E112A-BD24-D8E1-CD1E-089838ED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Path dependency, lock-in and co-evolution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778AA-B540-4543-405E-975342DEF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Three relevant concepts from evolutionary economics 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>
                <a:latin typeface="+mj-lt"/>
              </a:rPr>
              <a:t>Path dependency</a:t>
            </a:r>
            <a:r>
              <a:rPr lang="en-GB" sz="2400" dirty="0">
                <a:latin typeface="+mj-lt"/>
              </a:rPr>
              <a:t>: economies of scale can lead to dominance of a technology: the more a specific technology is used and produced, the lower its cost. E.g., using large car factories to the full capacity reduces the average cost of a car.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>
                <a:latin typeface="+mj-lt"/>
              </a:rPr>
              <a:t>Lock-in</a:t>
            </a:r>
            <a:r>
              <a:rPr lang="en-GB" sz="2400" dirty="0">
                <a:latin typeface="+mj-lt"/>
              </a:rPr>
              <a:t>: a consequence of path dependency is that the society becomes ‘locked in’ a technology being unable to replace it. This is even if the technology (such as internal combustion engine fuelled by oil products) has negative externalities.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>
                <a:latin typeface="+mj-lt"/>
              </a:rPr>
              <a:t>Co-evolution</a:t>
            </a:r>
            <a:r>
              <a:rPr lang="en-GB" sz="2400" dirty="0">
                <a:latin typeface="+mj-lt"/>
              </a:rPr>
              <a:t>: partial systems (e.g., cars, road and fuel network) develop together resulting in benefits for the users. However, this co-evolution can also reinforce the negative effects.</a:t>
            </a:r>
          </a:p>
        </p:txBody>
      </p:sp>
      <p:sp>
        <p:nvSpPr>
          <p:cNvPr id="4" name="Rechthoek 40">
            <a:extLst>
              <a:ext uri="{FF2B5EF4-FFF2-40B4-BE49-F238E27FC236}">
                <a16:creationId xmlns:a16="http://schemas.microsoft.com/office/drawing/2014/main" id="{541EF412-1D89-0C30-876A-89680025CC92}"/>
              </a:ext>
            </a:extLst>
          </p:cNvPr>
          <p:cNvSpPr/>
          <p:nvPr/>
        </p:nvSpPr>
        <p:spPr>
          <a:xfrm>
            <a:off x="-19226" y="-12227"/>
            <a:ext cx="12211225" cy="54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041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3732</Words>
  <Application>Microsoft Office PowerPoint</Application>
  <PresentationFormat>Breedbeeld</PresentationFormat>
  <Paragraphs>261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Goudy Old Style</vt:lpstr>
      <vt:lpstr>Wingdings</vt:lpstr>
      <vt:lpstr>Kantoorthema</vt:lpstr>
      <vt:lpstr>PowerPoint-presentatie</vt:lpstr>
      <vt:lpstr>Introduction</vt:lpstr>
      <vt:lpstr>Overview chapter</vt:lpstr>
      <vt:lpstr>Overview chapter</vt:lpstr>
      <vt:lpstr>External costs of the transport system</vt:lpstr>
      <vt:lpstr>Transport technology to solve negative impacts</vt:lpstr>
      <vt:lpstr>Transport technology to solve negative impacts</vt:lpstr>
      <vt:lpstr>Why do we have an imperfect transport system? Evolutionary economics</vt:lpstr>
      <vt:lpstr>Path dependency, lock-in and co-evolution</vt:lpstr>
      <vt:lpstr>Socio-technical system</vt:lpstr>
      <vt:lpstr>System innovations or transitions: MLP</vt:lpstr>
      <vt:lpstr>System innovations or transitions: MLP</vt:lpstr>
      <vt:lpstr>A political-economy model</vt:lpstr>
      <vt:lpstr>A political-economy model</vt:lpstr>
      <vt:lpstr>Overview chapter</vt:lpstr>
      <vt:lpstr>Alternative powertrains and fuels</vt:lpstr>
      <vt:lpstr>Alternative powertrains and fuels</vt:lpstr>
      <vt:lpstr>Alternative powertrains and fuels: Cars and vans</vt:lpstr>
      <vt:lpstr>Alternative powertrains and fuels: Cars and vans</vt:lpstr>
      <vt:lpstr>Alternative powertrains and fuels: Cars and vans</vt:lpstr>
      <vt:lpstr>Alternative powertrains and fuels: Cars and vans</vt:lpstr>
      <vt:lpstr>Alternative powertrains and fuels: HDV</vt:lpstr>
      <vt:lpstr>Overview chapter</vt:lpstr>
      <vt:lpstr>Intelligent Transport Systems (ITS)</vt:lpstr>
      <vt:lpstr>ITS: Road safety</vt:lpstr>
      <vt:lpstr>ITS: Road safety and Intelligent Speed Adaptation</vt:lpstr>
      <vt:lpstr>ITS: Autonomous driving</vt:lpstr>
      <vt:lpstr>ITS: Autonomous driving </vt:lpstr>
      <vt:lpstr>Overview chapter</vt:lpstr>
      <vt:lpstr>Sharing &amp; new mobility services</vt:lpstr>
      <vt:lpstr>Sharing &amp; new mobility services</vt:lpstr>
      <vt:lpstr>Sharing &amp; new mobility services: MaaS</vt:lpstr>
      <vt:lpstr>Conclusions</vt:lpstr>
      <vt:lpstr>Conclusions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Esther van Baarle</cp:lastModifiedBy>
  <cp:revision>32</cp:revision>
  <dcterms:created xsi:type="dcterms:W3CDTF">2023-01-22T11:33:36Z</dcterms:created>
  <dcterms:modified xsi:type="dcterms:W3CDTF">2023-09-20T08:31:16Z</dcterms:modified>
</cp:coreProperties>
</file>