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323" r:id="rId4"/>
    <p:sldId id="324" r:id="rId5"/>
    <p:sldId id="264" r:id="rId6"/>
    <p:sldId id="267" r:id="rId7"/>
    <p:sldId id="268" r:id="rId8"/>
    <p:sldId id="269" r:id="rId9"/>
    <p:sldId id="270" r:id="rId10"/>
    <p:sldId id="271" r:id="rId11"/>
    <p:sldId id="325" r:id="rId12"/>
    <p:sldId id="272" r:id="rId13"/>
    <p:sldId id="274" r:id="rId14"/>
    <p:sldId id="326" r:id="rId15"/>
    <p:sldId id="276" r:id="rId16"/>
    <p:sldId id="279" r:id="rId17"/>
    <p:sldId id="333" r:id="rId18"/>
    <p:sldId id="327" r:id="rId19"/>
    <p:sldId id="280" r:id="rId20"/>
    <p:sldId id="282" r:id="rId21"/>
    <p:sldId id="283" r:id="rId22"/>
    <p:sldId id="285" r:id="rId23"/>
    <p:sldId id="334" r:id="rId24"/>
    <p:sldId id="328" r:id="rId25"/>
    <p:sldId id="284" r:id="rId26"/>
    <p:sldId id="286" r:id="rId27"/>
    <p:sldId id="329" r:id="rId28"/>
    <p:sldId id="287" r:id="rId29"/>
    <p:sldId id="291" r:id="rId30"/>
    <p:sldId id="290" r:id="rId31"/>
    <p:sldId id="330" r:id="rId32"/>
    <p:sldId id="293" r:id="rId33"/>
    <p:sldId id="294" r:id="rId34"/>
    <p:sldId id="295" r:id="rId35"/>
    <p:sldId id="331" r:id="rId36"/>
    <p:sldId id="296" r:id="rId37"/>
    <p:sldId id="332" r:id="rId38"/>
    <p:sldId id="278" r:id="rId39"/>
    <p:sldId id="27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d Wegman" initials="FW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398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02T15:14:58.595" idx="1">
    <p:pos x="4149" y="2725"/>
    <p:text>I prefer to use the word crash and not accidentscrashes</p:text>
  </p:cm>
  <p:cm authorId="0" dt="2023-10-02T15:16:24.013" idx="2">
    <p:pos x="1872" y="1451"/>
    <p:text>skip 'in many countries'. I don't know about one country being happy with its current numbers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02T15:19:20.539" idx="3">
    <p:pos x="1941" y="2859"/>
    <p:text>crashes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02T15:22:27.436" idx="4">
    <p:pos x="4043" y="3099"/>
    <p:text>a 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02T15:23:32.304" idx="5">
    <p:pos x="4437" y="3248"/>
    <p:text>should be drink, not drunk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02T15:27:19.642" idx="6">
    <p:pos x="4331" y="3115"/>
    <p:text>injuries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02T15:30:44.881" idx="7">
    <p:pos x="6924" y="3747"/>
    <p:text>you can add the reference in the slide</p:text>
  </p:cm>
  <p:cm authorId="0" dt="2023-10-02T15:30:55.015" idx="8">
    <p:pos x="2197" y="3355"/>
    <p:text>motorized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02T15:33:08.017" idx="9">
    <p:pos x="3531" y="3653"/>
    <p:text>Reducing these problems is the focus of the safe System approach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02T15:35:47.587" idx="10">
    <p:pos x="3248" y="3968"/>
    <p:text>dangerous
ps. a typo in the book at page 247 in Figure 11.5 dagerous should be dangerous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DB81B00-6790-92D7-C225-DDD280012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C4D31829-85AC-20A3-4234-6CEAE9130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421BE1A8-3965-C7AF-EC65-A88C2393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096-C2BA-4B57-986B-F63B617E1C9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92B979D3-6CC2-571D-2F72-5EB9DA64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E61A5746-6739-5CB8-E6BA-CEFDF7A3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7977-1F80-4561-82E5-5B7A027336C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2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AC6185A-2C05-8CB3-EB5A-B0087A0F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3CF69516-2D49-B695-DCDC-F9184143A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148D3671-830C-1D89-2E04-983D4DA1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096-C2BA-4B57-986B-F63B617E1C9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39C4AFAF-FF34-2F30-6BC3-6C3D7720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136870E-A6A8-2E52-9D3B-665C5D8B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7977-1F80-4561-82E5-5B7A027336C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19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F6BC7612-3E53-E69F-8640-98636D40F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BD5C4ED1-8502-F5BA-96AA-F3C173BBB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4CA2812A-BDCA-2364-E72E-14EF26CA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096-C2BA-4B57-986B-F63B617E1C9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6685EA66-AA91-1C70-E027-F0A40F6C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8A5CFF4F-A7C0-5D58-2B43-786058E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7977-1F80-4561-82E5-5B7A027336C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6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06C2D4-3C7E-858E-FDE2-37FBD181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51D019D-805F-0CDC-1E3A-DD0BF3363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6B435C2-E646-D9BE-C32B-D1A48C9F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096-C2BA-4B57-986B-F63B617E1C9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D4864485-EAA9-BBEB-D456-1D874D196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B24A1376-B17D-0CCD-D9C7-6B5211A9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7977-1F80-4561-82E5-5B7A027336C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8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F45A4D2-7096-77A6-FD59-0FF71721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D9696524-36BB-ED1B-2EB8-7111A4E8B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244FB914-27A7-1AEE-F6F1-F8584572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096-C2BA-4B57-986B-F63B617E1C9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71D06816-8C1A-86AD-AABF-D484EDBC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3B03D108-9ED8-F92F-0060-4652730B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7977-1F80-4561-82E5-5B7A027336C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7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498D84A-646A-8CE3-3015-1B339475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F55A5C2-4633-630F-3A7E-5D55217CE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9D67AAA3-A659-A0D2-1807-CBD6633B8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9AEA996C-A27B-20C9-0AAE-BFE0F247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096-C2BA-4B57-986B-F63B617E1C9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875097DD-BF2E-E6E2-9285-2C33B955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3A67F190-67FA-5CA2-EA8E-49D960F9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7977-1F80-4561-82E5-5B7A027336C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5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6B4851D-7810-D25B-E4B8-1A969285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81321EF5-6764-CF73-3DA5-968AE0E8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137D80C5-009C-217A-BE14-CBC8136C2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3AF0C16A-34FB-23DA-F6ED-D0ED395FE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4FF3465B-A6AE-9956-15FD-50697CD69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9A957A5B-24D7-EAC3-FEA2-A816F812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096-C2BA-4B57-986B-F63B617E1C9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D6B3E0FF-64DE-817F-C432-525CA71D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E33164CD-6FF5-521A-8E78-99754385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7977-1F80-4561-82E5-5B7A027336C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6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BC4D7BF-2FDD-AFC1-0A9B-014F7A04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8E11F364-15F1-6AF0-63CD-9C34B2DC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096-C2BA-4B57-986B-F63B617E1C9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8B46ED18-17F0-F71C-4481-5B215693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0B56D792-75F5-1F5E-2004-CCBB902E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7977-1F80-4561-82E5-5B7A027336C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6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9C9BE380-4299-7560-3871-18E45BB3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096-C2BA-4B57-986B-F63B617E1C9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1EEDD15B-EB2A-C6C8-8A72-B861EBE6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CA9CDE04-25B4-C533-7091-415D7F9F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7977-1F80-4561-82E5-5B7A027336C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0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878E974-FBDF-4F33-2044-53D00F2B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C6B5E71-4AFC-711D-126E-69C8B6AD2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00945193-F53A-A1A9-84D9-EACE89B1C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29727807-0156-C0E7-0C50-DEABD002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096-C2BA-4B57-986B-F63B617E1C9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8FE878C0-2660-864A-34E4-9D3426DA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D5AAFC6E-88C6-C978-E310-C46E1BD4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7977-1F80-4561-82E5-5B7A027336C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88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5B888E3-71E4-939F-0D9F-950E81C7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B7810AF4-E81F-6ADC-66D9-90D156885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40035D15-8E73-2BB5-C926-0FCFF4C9C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77706296-D92B-AAB1-9447-56D0CE30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096-C2BA-4B57-986B-F63B617E1C9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5B9F2922-AAB8-F6FD-9915-EB5AE8CE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84750901-E3BA-DF6E-57CA-490A0421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7977-1F80-4561-82E5-5B7A027336C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5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5626B580-46F9-527F-9AD3-3BC0D9E8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7C7726B9-127B-F90A-02C4-35E617163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8C6DC2A7-E225-7ED3-4C7C-1FD841C14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CA096-C2BA-4B57-986B-F63B617E1C9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DC605EA8-C49F-CFA9-5438-0D2BA5ACA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DDA67766-F84C-D04A-EDBF-780AA9725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7977-1F80-4561-82E5-5B7A027336C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0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nl-nl/foto/stad-verkeer-mensen-straat-17290985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unsplash.com/photos/BNrlDv8w07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ixabay.com/photos/mistake-error-question-mark-fail-1966448%20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accident-collision-crash-152075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motorcycle-car-crash-pictogram-4000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unsplash.com/photos/aM3KBX6twTI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sign-caution-warning-danger-safety-304093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nl-nl/foto/doodlopende-verkeersbord-1469196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icon-silhouette-scales-justice-law-1302201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unsplash.com/photos/fBoxbiGOxSc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unsplash.com/photos/1uDgb-65_28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nl-nl/foto/stad-verkeer-mensen-straat-17290985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pexels.com/nl-nl/foto/witte-en-gele-kaart-op-grijze-ondergrond-226463/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ebouw, Stedenbouwkunde, huis, buitenshuis&#10;&#10;Automatisch gegenereerde beschrijving">
            <a:extLst>
              <a:ext uri="{FF2B5EF4-FFF2-40B4-BE49-F238E27FC236}">
                <a16:creationId xmlns="" xmlns:a16="http://schemas.microsoft.com/office/drawing/2014/main" id="{1EB39E3B-7D18-33A4-B7AA-0CCE48E985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b="1716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AA52A81F-E1CB-C5DD-DF58-DB7E0B8F7ACB}"/>
              </a:ext>
            </a:extLst>
          </p:cNvPr>
          <p:cNvSpPr txBox="1"/>
          <p:nvPr/>
        </p:nvSpPr>
        <p:spPr>
          <a:xfrm>
            <a:off x="0" y="200881"/>
            <a:ext cx="9784080" cy="1046440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nl-NL" sz="4400" dirty="0">
                <a:solidFill>
                  <a:schemeClr val="bg1"/>
                </a:solidFill>
                <a:latin typeface="Goudy Old Style" panose="02020502050305020303" pitchFamily="18" charset="0"/>
              </a:rPr>
              <a:t>The Transport System and Transport Policy</a:t>
            </a:r>
          </a:p>
          <a:p>
            <a:pPr algn="r"/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Edited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by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Bert van Wee, Jan Anne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Annema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, David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Banister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and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Baiba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Pudãne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E35149B7-3BCB-3F6A-BA5B-3FD51C81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38" y="5926992"/>
            <a:ext cx="5922141" cy="73012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B7DA1B25-B255-3FA5-A83B-4A67DE2DEE74}"/>
              </a:ext>
            </a:extLst>
          </p:cNvPr>
          <p:cNvSpPr txBox="1"/>
          <p:nvPr/>
        </p:nvSpPr>
        <p:spPr>
          <a:xfrm>
            <a:off x="0" y="2232564"/>
            <a:ext cx="9784080" cy="892552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b="1" dirty="0" err="1">
                <a:latin typeface="Goudy Old Style" panose="02020502050305020303" pitchFamily="18" charset="0"/>
              </a:rPr>
              <a:t>Chapter</a:t>
            </a:r>
            <a:r>
              <a:rPr lang="nl-NL" sz="3200" b="1" dirty="0">
                <a:latin typeface="Goudy Old Style" panose="02020502050305020303" pitchFamily="18" charset="0"/>
              </a:rPr>
              <a:t> 11: Traffic </a:t>
            </a:r>
            <a:r>
              <a:rPr lang="nl-NL" sz="3200" b="1" dirty="0" err="1">
                <a:latin typeface="Goudy Old Style" panose="02020502050305020303" pitchFamily="18" charset="0"/>
              </a:rPr>
              <a:t>safety</a:t>
            </a:r>
            <a:endParaRPr lang="nl-NL" sz="3200" b="1" dirty="0">
              <a:latin typeface="Goudy Old Style" panose="02020502050305020303" pitchFamily="18" charset="0"/>
            </a:endParaRPr>
          </a:p>
          <a:p>
            <a:r>
              <a:rPr lang="nl-NL" sz="2000" b="1" dirty="0" err="1">
                <a:latin typeface="Goudy Old Style" panose="02020502050305020303" pitchFamily="18" charset="0"/>
              </a:rPr>
              <a:t>Authors</a:t>
            </a:r>
            <a:r>
              <a:rPr lang="nl-NL" sz="2000" b="1" dirty="0">
                <a:latin typeface="Goudy Old Style" panose="02020502050305020303" pitchFamily="18" charset="0"/>
              </a:rPr>
              <a:t>: Fred </a:t>
            </a:r>
            <a:r>
              <a:rPr lang="nl-NL" sz="2000" b="1" dirty="0" err="1">
                <a:latin typeface="Goudy Old Style" panose="02020502050305020303" pitchFamily="18" charset="0"/>
              </a:rPr>
              <a:t>Wegman</a:t>
            </a:r>
            <a:r>
              <a:rPr lang="nl-NL" sz="2000" b="1" dirty="0">
                <a:latin typeface="Goudy Old Style" panose="02020502050305020303" pitchFamily="18" charset="0"/>
              </a:rPr>
              <a:t> and Paul Schepers</a:t>
            </a:r>
            <a:endParaRPr lang="nl-NL" sz="2000" b="1" dirty="0"/>
          </a:p>
        </p:txBody>
      </p:sp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4BB461D3-156C-0807-EB56-BE2C73EA5BF6}"/>
              </a:ext>
            </a:extLst>
          </p:cNvPr>
          <p:cNvSpPr txBox="1"/>
          <p:nvPr/>
        </p:nvSpPr>
        <p:spPr>
          <a:xfrm>
            <a:off x="333906" y="6292055"/>
            <a:ext cx="331823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/>
              </a:rPr>
              <a:t>Busy crossover - Free image on </a:t>
            </a:r>
            <a:r>
              <a:rPr lang="en-GB" sz="900" dirty="0" err="1">
                <a:hlinkClick r:id="rId4"/>
              </a:rPr>
              <a:t>Pexels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16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4EA50DB-DE7D-D16E-F913-0B1ACD78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Risk increasing factors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7441FD2-F7E7-6119-A289-4D3069184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74560"/>
            <a:ext cx="11058727" cy="4667251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en-GB" b="1" i="0" dirty="0">
                <a:effectLst/>
                <a:latin typeface="+mj-lt"/>
              </a:rPr>
              <a:t>Fatigue:</a:t>
            </a:r>
            <a:r>
              <a:rPr lang="en-GB" b="0" i="0" dirty="0">
                <a:effectLst/>
                <a:latin typeface="+mj-lt"/>
              </a:rPr>
              <a:t> </a:t>
            </a:r>
          </a:p>
          <a:p>
            <a:pPr lvl="1"/>
            <a:r>
              <a:rPr lang="nl-NL" dirty="0" err="1">
                <a:latin typeface="+mj-lt"/>
              </a:rPr>
              <a:t>Fatigue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affects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the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general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ability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to</a:t>
            </a:r>
            <a:r>
              <a:rPr lang="nl-NL" dirty="0">
                <a:latin typeface="+mj-lt"/>
              </a:rPr>
              <a:t> drive (e.g., </a:t>
            </a:r>
            <a:r>
              <a:rPr lang="nl-NL" dirty="0" err="1">
                <a:latin typeface="+mj-lt"/>
              </a:rPr>
              <a:t>keeping</a:t>
            </a:r>
            <a:r>
              <a:rPr lang="nl-NL" dirty="0">
                <a:latin typeface="+mj-lt"/>
              </a:rPr>
              <a:t> course), </a:t>
            </a:r>
            <a:r>
              <a:rPr lang="nl-NL" dirty="0" err="1">
                <a:latin typeface="+mj-lt"/>
              </a:rPr>
              <a:t>reaction</a:t>
            </a:r>
            <a:r>
              <a:rPr lang="nl-NL" dirty="0">
                <a:latin typeface="+mj-lt"/>
              </a:rPr>
              <a:t> time </a:t>
            </a:r>
            <a:r>
              <a:rPr lang="nl-NL" dirty="0" err="1">
                <a:latin typeface="+mj-lt"/>
              </a:rPr>
              <a:t>and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motivation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to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comply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with</a:t>
            </a:r>
            <a:r>
              <a:rPr lang="nl-NL" dirty="0">
                <a:latin typeface="+mj-lt"/>
              </a:rPr>
              <a:t> traffic </a:t>
            </a:r>
            <a:r>
              <a:rPr lang="nl-NL" dirty="0" err="1">
                <a:latin typeface="+mj-lt"/>
              </a:rPr>
              <a:t>rules</a:t>
            </a:r>
            <a:endParaRPr lang="nl-NL" dirty="0">
              <a:latin typeface="+mj-lt"/>
            </a:endParaRPr>
          </a:p>
          <a:p>
            <a:pPr lvl="1"/>
            <a:endParaRPr lang="en-GB" b="0" i="0" dirty="0">
              <a:effectLst/>
              <a:latin typeface="+mj-lt"/>
            </a:endParaRPr>
          </a:p>
          <a:p>
            <a:pPr marL="514350" indent="-514350" algn="l">
              <a:buFont typeface="+mj-lt"/>
              <a:buAutoNum type="arabicPeriod" startAt="3"/>
            </a:pPr>
            <a:endParaRPr lang="en-GB" b="1" i="0" dirty="0"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1DC11A6-4FFA-01C9-DCB1-37340FD4EEF9}"/>
              </a:ext>
            </a:extLst>
          </p:cNvPr>
          <p:cNvSpPr txBox="1"/>
          <p:nvPr/>
        </p:nvSpPr>
        <p:spPr>
          <a:xfrm>
            <a:off x="0" y="6584035"/>
            <a:ext cx="85092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Man holding black smartphone photo – Free Car Image on </a:t>
            </a:r>
            <a:r>
              <a:rPr lang="en-US" sz="900" dirty="0" err="1">
                <a:hlinkClick r:id="rId2"/>
              </a:rPr>
              <a:t>Unsplash</a:t>
            </a:r>
            <a:endParaRPr lang="nl-NL" sz="900" dirty="0"/>
          </a:p>
        </p:txBody>
      </p:sp>
      <p:pic>
        <p:nvPicPr>
          <p:cNvPr id="10" name="Picture 9" descr="A person in a car using a phone&#10;&#10;Description automatically generated">
            <a:extLst>
              <a:ext uri="{FF2B5EF4-FFF2-40B4-BE49-F238E27FC236}">
                <a16:creationId xmlns="" xmlns:a16="http://schemas.microsoft.com/office/drawing/2014/main" id="{D6435704-5802-1D46-0862-D154B6E45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61" y="2693387"/>
            <a:ext cx="3669755" cy="24465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5C60544-1226-427F-2F9B-A7E1D1CB4CB7}"/>
              </a:ext>
            </a:extLst>
          </p:cNvPr>
          <p:cNvSpPr txBox="1"/>
          <p:nvPr/>
        </p:nvSpPr>
        <p:spPr>
          <a:xfrm>
            <a:off x="838197" y="2873722"/>
            <a:ext cx="608789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 startAt="4"/>
            </a:pPr>
            <a:r>
              <a:rPr lang="en-GB" sz="2800" b="1" i="0" dirty="0">
                <a:effectLst/>
                <a:latin typeface="+mj-lt"/>
              </a:rPr>
              <a:t>Distraction:</a:t>
            </a:r>
            <a:r>
              <a:rPr lang="en-GB" sz="2800" b="0" i="0" dirty="0">
                <a:effectLst/>
                <a:latin typeface="+mj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+mj-lt"/>
              </a:rPr>
              <a:t>Talking and texting on the mobile phone while driving or cycling are common causes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Risk increases the most if eyes are directed away from the road</a:t>
            </a:r>
            <a:endParaRPr lang="en-GB" sz="28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6429ADD-F7F9-DF03-BF4E-15D3F7665617}"/>
              </a:ext>
            </a:extLst>
          </p:cNvPr>
          <p:cNvSpPr txBox="1"/>
          <p:nvPr/>
        </p:nvSpPr>
        <p:spPr>
          <a:xfrm>
            <a:off x="3035031" y="5526941"/>
            <a:ext cx="731682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b="0" i="0" dirty="0">
                <a:effectLst/>
                <a:latin typeface="+mj-lt"/>
              </a:rPr>
              <a:t>Crash risk impacts of fatigue and distraction are both likely </a:t>
            </a:r>
            <a:br>
              <a:rPr lang="en-GB" sz="2400" b="0" i="0" dirty="0">
                <a:effectLst/>
                <a:latin typeface="+mj-lt"/>
              </a:rPr>
            </a:br>
            <a:r>
              <a:rPr lang="en-GB" sz="2400" b="1" i="0" dirty="0">
                <a:effectLst/>
                <a:latin typeface="+mj-lt"/>
              </a:rPr>
              <a:t>underestimated in police reports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1039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Risk factors in traffic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‘Unintentional errors’ or ‘intentional violations’?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Risks for transport modes, age groups and road types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Measuring safety and danger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Developments in improving road safety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Shifts in road safety paradigms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Vulnerable road users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Promising options for further improving road safety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78F2E352-381D-DD77-511F-3EBB501246F3}"/>
              </a:ext>
            </a:extLst>
          </p:cNvPr>
          <p:cNvSpPr/>
          <p:nvPr/>
        </p:nvSpPr>
        <p:spPr>
          <a:xfrm>
            <a:off x="838200" y="2269508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1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00C2503-00F3-BD2B-8033-E8BD7248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‘Unintentional errors’ or ‘intentional violations’?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4AA6BAD-454B-598B-9008-1AFF1EF09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340"/>
            <a:ext cx="10684915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0" i="0" dirty="0">
                <a:effectLst/>
                <a:latin typeface="+mj-lt"/>
              </a:rPr>
              <a:t>Knowing the true cause could help to identify the countermeasure.</a:t>
            </a:r>
          </a:p>
          <a:p>
            <a:pPr marL="0" indent="0" algn="l">
              <a:buNone/>
            </a:pPr>
            <a:r>
              <a:rPr lang="en-GB" b="0" i="0" dirty="0">
                <a:effectLst/>
                <a:latin typeface="+mj-lt"/>
              </a:rPr>
              <a:t>However: the significance of unintentional errors vs intentional violations in causing crashes </a:t>
            </a:r>
            <a:r>
              <a:rPr lang="en-GB" b="1" i="0" dirty="0">
                <a:effectLst/>
                <a:latin typeface="+mj-lt"/>
              </a:rPr>
              <a:t>remain unclear.</a:t>
            </a:r>
          </a:p>
          <a:p>
            <a:endParaRPr lang="en-GB" b="1" i="0" dirty="0">
              <a:effectLst/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4B76E54D-60A2-43EC-2639-CB3B05B42954}"/>
              </a:ext>
            </a:extLst>
          </p:cNvPr>
          <p:cNvSpPr txBox="1"/>
          <p:nvPr/>
        </p:nvSpPr>
        <p:spPr>
          <a:xfrm>
            <a:off x="7160723" y="5439155"/>
            <a:ext cx="460720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2"/>
              </a:rPr>
              <a:t>Error - Free image on </a:t>
            </a:r>
            <a:r>
              <a:rPr lang="en-GB" sz="900" dirty="0" err="1">
                <a:hlinkClick r:id="rId2"/>
              </a:rPr>
              <a:t>Pixabay</a:t>
            </a:r>
            <a:r>
              <a:rPr lang="en-GB" sz="900" dirty="0"/>
              <a:t> </a:t>
            </a:r>
          </a:p>
        </p:txBody>
      </p:sp>
      <p:pic>
        <p:nvPicPr>
          <p:cNvPr id="7" name="Afbeelding 6" descr="Afbeelding met persoon, zwart-wit, kleding, buitenshuis&#10;&#10;Automatisch gegenereerde beschrijving">
            <a:extLst>
              <a:ext uri="{FF2B5EF4-FFF2-40B4-BE49-F238E27FC236}">
                <a16:creationId xmlns="" xmlns:a16="http://schemas.microsoft.com/office/drawing/2014/main" id="{D5C4BB0E-1DBF-836E-B3A1-7CDABFD38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23" y="2563433"/>
            <a:ext cx="4494413" cy="28757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FACBC8-B303-24C6-729A-2569908BB3B6}"/>
              </a:ext>
            </a:extLst>
          </p:cNvPr>
          <p:cNvSpPr txBox="1"/>
          <p:nvPr/>
        </p:nvSpPr>
        <p:spPr>
          <a:xfrm>
            <a:off x="934323" y="3123936"/>
            <a:ext cx="609437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0" i="0" dirty="0">
                <a:effectLst/>
                <a:latin typeface="+mj-lt"/>
              </a:rPr>
              <a:t>A Canadian study found a strong association between violations and crash involvement </a:t>
            </a:r>
            <a:r>
              <a:rPr lang="en-GB" dirty="0">
                <a:latin typeface="+mj-lt"/>
              </a:rPr>
              <a:t>(</a:t>
            </a:r>
            <a:r>
              <a:rPr lang="en-GB" dirty="0" err="1">
                <a:latin typeface="+mj-lt"/>
              </a:rPr>
              <a:t>Redelmeier</a:t>
            </a:r>
            <a:r>
              <a:rPr lang="en-GB" dirty="0">
                <a:latin typeface="+mj-lt"/>
              </a:rPr>
              <a:t> et al., 2003)</a:t>
            </a:r>
            <a:r>
              <a:rPr lang="en-GB" b="0" i="0" dirty="0">
                <a:effectLst/>
                <a:latin typeface="+mj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Drivers convicted of causing fatal crashes had a lower chance of being involved in a fatal crash in the first month after the penalty, attributed to reduced violations during that period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This effect diminished over time and disappeared after three to four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findings do</a:t>
            </a:r>
            <a:r>
              <a:rPr lang="en-GB" b="0" i="0" dirty="0">
                <a:effectLst/>
                <a:latin typeface="+mj-lt"/>
              </a:rPr>
              <a:t> not establish causality between the two phenomena</a:t>
            </a:r>
          </a:p>
          <a:p>
            <a:pPr marL="0" indent="0" algn="l">
              <a:buNone/>
            </a:pP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12" name="Tekstvak 4">
            <a:extLst>
              <a:ext uri="{FF2B5EF4-FFF2-40B4-BE49-F238E27FC236}">
                <a16:creationId xmlns="" xmlns:a16="http://schemas.microsoft.com/office/drawing/2014/main" id="{107FA707-2665-D97B-CB4B-4429B60BAFD5}"/>
              </a:ext>
            </a:extLst>
          </p:cNvPr>
          <p:cNvSpPr txBox="1"/>
          <p:nvPr/>
        </p:nvSpPr>
        <p:spPr>
          <a:xfrm>
            <a:off x="0" y="6627812"/>
            <a:ext cx="923676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/>
              <a:t>Redelmeier</a:t>
            </a:r>
            <a:r>
              <a:rPr lang="en-GB" sz="900" dirty="0"/>
              <a:t>, D.A., R.J. </a:t>
            </a:r>
            <a:r>
              <a:rPr lang="en-GB" sz="900" dirty="0" err="1"/>
              <a:t>Tibshirani</a:t>
            </a:r>
            <a:r>
              <a:rPr lang="en-GB" sz="900" dirty="0"/>
              <a:t> and L. Evans (2003), ‘Traffic-law enforcement and risk of death from motor-vehicle crashes: case-crossover study’, The Lancet, 361 (9376), 2177–2182.</a:t>
            </a:r>
          </a:p>
        </p:txBody>
      </p:sp>
    </p:spTree>
    <p:extLst>
      <p:ext uri="{BB962C8B-B14F-4D97-AF65-F5344CB8AC3E}">
        <p14:creationId xmlns:p14="http://schemas.microsoft.com/office/powerpoint/2010/main" val="3589767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C6616A1-5E1A-28A6-38FB-525A8D84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‘Unintentional errors’ or ‘intentional violations’?</a:t>
            </a:r>
            <a:endParaRPr lang="en-GB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C31548B8-D746-773A-E58A-51DC8940F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155" y="1377934"/>
            <a:ext cx="8337645" cy="46672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0" i="0" dirty="0">
                <a:effectLst/>
                <a:latin typeface="+mj-lt"/>
              </a:rPr>
              <a:t>Challenges in determining </a:t>
            </a:r>
            <a:r>
              <a:rPr lang="en-GB" dirty="0">
                <a:latin typeface="+mj-lt"/>
              </a:rPr>
              <a:t>c</a:t>
            </a:r>
            <a:r>
              <a:rPr lang="en-GB" b="0" i="0" dirty="0">
                <a:effectLst/>
                <a:latin typeface="+mj-lt"/>
              </a:rPr>
              <a:t>rash </a:t>
            </a:r>
            <a:r>
              <a:rPr lang="en-GB" dirty="0">
                <a:latin typeface="+mj-lt"/>
              </a:rPr>
              <a:t>c</a:t>
            </a:r>
            <a:r>
              <a:rPr lang="en-GB" b="0" i="0" dirty="0">
                <a:effectLst/>
                <a:latin typeface="+mj-lt"/>
              </a:rPr>
              <a:t>ausation: </a:t>
            </a:r>
          </a:p>
        </p:txBody>
      </p:sp>
      <p:pic>
        <p:nvPicPr>
          <p:cNvPr id="5" name="Afbeelding 4" descr="Afbeelding met voertuig, schermopname, transport, auto&#10;&#10;Automatisch gegenereerde beschrijving">
            <a:extLst>
              <a:ext uri="{FF2B5EF4-FFF2-40B4-BE49-F238E27FC236}">
                <a16:creationId xmlns="" xmlns:a16="http://schemas.microsoft.com/office/drawing/2014/main" id="{000DBFBE-BBA6-DB6B-D552-BD1D5698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" y="2409824"/>
            <a:ext cx="3331308" cy="324802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8D63BF59-EFA8-92F6-1D5B-5B09A3A8227B}"/>
              </a:ext>
            </a:extLst>
          </p:cNvPr>
          <p:cNvSpPr txBox="1"/>
          <p:nvPr/>
        </p:nvSpPr>
        <p:spPr>
          <a:xfrm>
            <a:off x="101505" y="5987401"/>
            <a:ext cx="24379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Accident collision crash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9B4302-F86F-9F39-F674-DD7DD6EE9244}"/>
              </a:ext>
            </a:extLst>
          </p:cNvPr>
          <p:cNvSpPr txBox="1"/>
          <p:nvPr/>
        </p:nvSpPr>
        <p:spPr>
          <a:xfrm>
            <a:off x="3638385" y="1962133"/>
            <a:ext cx="60943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</a:rPr>
              <a:t>Police registration forms </a:t>
            </a:r>
            <a:r>
              <a:rPr lang="en-GB" sz="2400" dirty="0">
                <a:latin typeface="+mj-lt"/>
              </a:rPr>
              <a:t>are not reliable: aim to identify the guilty party not to precisely identify the cause of crash</a:t>
            </a:r>
          </a:p>
          <a:p>
            <a:pPr lvl="1"/>
            <a:r>
              <a:rPr lang="en-GB" sz="2000" dirty="0">
                <a:latin typeface="+mj-lt"/>
              </a:rPr>
              <a:t>(who would tell the police that cigarette fell on the floor and the driver was trying to retrieve it?) </a:t>
            </a:r>
            <a:endParaRPr lang="en-GB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Intentional violations increase the </a:t>
            </a:r>
            <a:r>
              <a:rPr lang="en-GB" sz="2400" b="1" dirty="0">
                <a:latin typeface="+mj-lt"/>
              </a:rPr>
              <a:t>risk of unintentional errors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1D64DD-BE68-E336-114C-5439FA317675}"/>
              </a:ext>
            </a:extLst>
          </p:cNvPr>
          <p:cNvSpPr txBox="1"/>
          <p:nvPr/>
        </p:nvSpPr>
        <p:spPr>
          <a:xfrm>
            <a:off x="3638385" y="4437733"/>
            <a:ext cx="83376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Intentional violations are dangerous also because</a:t>
            </a:r>
            <a:r>
              <a:rPr lang="en-GB" sz="2400" b="1" dirty="0">
                <a:latin typeface="+mj-lt"/>
              </a:rPr>
              <a:t> other road users can fail to react appropriately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Crash is usually a result of a </a:t>
            </a:r>
            <a:r>
              <a:rPr lang="en-GB" sz="2400" b="1" dirty="0">
                <a:latin typeface="+mj-lt"/>
              </a:rPr>
              <a:t>combination of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Role of </a:t>
            </a:r>
            <a:r>
              <a:rPr lang="en-GB" sz="2400" b="1" dirty="0">
                <a:latin typeface="+mj-lt"/>
              </a:rPr>
              <a:t>unintentional error </a:t>
            </a:r>
            <a:r>
              <a:rPr lang="en-GB" sz="2400" dirty="0">
                <a:latin typeface="+mj-lt"/>
              </a:rPr>
              <a:t>seems to be the more important one</a:t>
            </a:r>
            <a:endParaRPr lang="nl-NL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3200ED-8E57-EFD6-A702-490E32DC63EB}"/>
              </a:ext>
            </a:extLst>
          </p:cNvPr>
          <p:cNvSpPr txBox="1"/>
          <p:nvPr/>
        </p:nvSpPr>
        <p:spPr>
          <a:xfrm>
            <a:off x="1502288" y="6302655"/>
            <a:ext cx="12466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2400" b="1" i="0" dirty="0">
                <a:effectLst/>
                <a:latin typeface="+mj-lt"/>
              </a:rPr>
              <a:t>Both errors and violations should be considered in road safety policies</a:t>
            </a:r>
          </a:p>
        </p:txBody>
      </p:sp>
    </p:spTree>
    <p:extLst>
      <p:ext uri="{BB962C8B-B14F-4D97-AF65-F5344CB8AC3E}">
        <p14:creationId xmlns:p14="http://schemas.microsoft.com/office/powerpoint/2010/main" val="366678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Risk factors in traffic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‘Unintentional errors’ or ‘intentional violations’?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Risks for transport modes, age groups and road types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Measuring safety and danger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Developments in improving road safety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Shifts in road safety paradigms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Vulnerable road users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Promising options for further improving road safety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78F2E352-381D-DD77-511F-3EBB501246F3}"/>
              </a:ext>
            </a:extLst>
          </p:cNvPr>
          <p:cNvSpPr/>
          <p:nvPr/>
        </p:nvSpPr>
        <p:spPr>
          <a:xfrm>
            <a:off x="838200" y="2732848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5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43B73B2-A9BC-E10E-EAE4-9A3D27ED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Risks for transport modes</a:t>
            </a:r>
          </a:p>
        </p:txBody>
      </p:sp>
      <p:pic>
        <p:nvPicPr>
          <p:cNvPr id="5" name="Afbeelding 4" descr="Afbeelding met schets, ontwerp, illustratie&#10;&#10;Automatisch gegenereerde beschrijving">
            <a:extLst>
              <a:ext uri="{FF2B5EF4-FFF2-40B4-BE49-F238E27FC236}">
                <a16:creationId xmlns="" xmlns:a16="http://schemas.microsoft.com/office/drawing/2014/main" id="{76C73F17-69AD-0759-F8A1-FE783A305F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429000"/>
            <a:ext cx="2651126" cy="132556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C85E7723-0938-3D73-D87D-F2850ED676D1}"/>
              </a:ext>
            </a:extLst>
          </p:cNvPr>
          <p:cNvSpPr txBox="1"/>
          <p:nvPr/>
        </p:nvSpPr>
        <p:spPr>
          <a:xfrm>
            <a:off x="281651" y="4774084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Motorcycle car crash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612A843-E577-8149-B1EB-DC0C9DFE4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88"/>
          <a:stretch/>
        </p:blipFill>
        <p:spPr>
          <a:xfrm>
            <a:off x="3290964" y="2083916"/>
            <a:ext cx="6796846" cy="4647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DF36BB-6E6A-8984-69E7-96BCD3E6E8B8}"/>
              </a:ext>
            </a:extLst>
          </p:cNvPr>
          <p:cNvSpPr txBox="1"/>
          <p:nvPr/>
        </p:nvSpPr>
        <p:spPr>
          <a:xfrm>
            <a:off x="7331006" y="495655"/>
            <a:ext cx="4622630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Highest fatality &amp; injury rates due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Fundamental risk factors: high speed, low mass, poor crash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Risk-increasing factors: often young age &amp; lack of driving/riding experience, risky driving behaviour</a:t>
            </a:r>
            <a:endParaRPr lang="nl-NL" sz="1600" dirty="0"/>
          </a:p>
        </p:txBody>
      </p:sp>
      <p:sp>
        <p:nvSpPr>
          <p:cNvPr id="13" name="Tekstvak 6">
            <a:extLst>
              <a:ext uri="{FF2B5EF4-FFF2-40B4-BE49-F238E27FC236}">
                <a16:creationId xmlns="" xmlns:a16="http://schemas.microsoft.com/office/drawing/2014/main" id="{DD528A86-08BA-AFFA-B556-FBAF2B413FB4}"/>
              </a:ext>
            </a:extLst>
          </p:cNvPr>
          <p:cNvSpPr txBox="1"/>
          <p:nvPr/>
        </p:nvSpPr>
        <p:spPr>
          <a:xfrm>
            <a:off x="3335080" y="1839253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Table 11.1 Road fatalities per one billion vehicle kilometres (2019) (Taken from Chapter 11, page 234)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F070A13-D872-2092-0A5F-310E032947CC}"/>
              </a:ext>
            </a:extLst>
          </p:cNvPr>
          <p:cNvSpPr/>
          <p:nvPr/>
        </p:nvSpPr>
        <p:spPr>
          <a:xfrm>
            <a:off x="5305646" y="2126510"/>
            <a:ext cx="2636874" cy="4465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885ED83-E920-E6F5-F78A-4B816AF128A5}"/>
              </a:ext>
            </a:extLst>
          </p:cNvPr>
          <p:cNvCxnSpPr/>
          <p:nvPr/>
        </p:nvCxnSpPr>
        <p:spPr>
          <a:xfrm flipV="1">
            <a:off x="7942520" y="1817148"/>
            <a:ext cx="701750" cy="3093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09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43B73B2-A9BC-E10E-EAE4-9A3D27ED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Risks for age groups</a:t>
            </a:r>
          </a:p>
        </p:txBody>
      </p:sp>
      <p:sp>
        <p:nvSpPr>
          <p:cNvPr id="8" name="Tekstvak 6">
            <a:extLst>
              <a:ext uri="{FF2B5EF4-FFF2-40B4-BE49-F238E27FC236}">
                <a16:creationId xmlns="" xmlns:a16="http://schemas.microsoft.com/office/drawing/2014/main" id="{79615B7A-A952-C881-C044-CB44C9140AA5}"/>
              </a:ext>
            </a:extLst>
          </p:cNvPr>
          <p:cNvSpPr txBox="1"/>
          <p:nvPr/>
        </p:nvSpPr>
        <p:spPr>
          <a:xfrm>
            <a:off x="2720038" y="52147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Figure 11.1 Number of severely injured people in traffic per 1 billion kilometres travelled of age group and gender for the Netherlands 1999-2009 (Taken from Chapter 11, page 236)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4A3BB89-843C-0399-AB6B-71DE7A02B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13" y="1690688"/>
            <a:ext cx="7669620" cy="3524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E94C443-024C-D608-AA99-B97A9BFF522A}"/>
              </a:ext>
            </a:extLst>
          </p:cNvPr>
          <p:cNvSpPr txBox="1"/>
          <p:nvPr/>
        </p:nvSpPr>
        <p:spPr>
          <a:xfrm>
            <a:off x="6847366" y="2573079"/>
            <a:ext cx="53162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Male</a:t>
            </a:r>
            <a:endParaRPr lang="nl-NL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EF63B6A-7064-8545-FD88-E0E0A54A47C3}"/>
              </a:ext>
            </a:extLst>
          </p:cNvPr>
          <p:cNvSpPr txBox="1"/>
          <p:nvPr/>
        </p:nvSpPr>
        <p:spPr>
          <a:xfrm>
            <a:off x="6847366" y="2834689"/>
            <a:ext cx="68048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Female</a:t>
            </a:r>
            <a:endParaRPr lang="nl-NL" sz="1100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6DF1985-0BEE-568F-7AB8-FFB6AFF188C6}"/>
              </a:ext>
            </a:extLst>
          </p:cNvPr>
          <p:cNvSpPr/>
          <p:nvPr/>
        </p:nvSpPr>
        <p:spPr>
          <a:xfrm>
            <a:off x="3785190" y="2296633"/>
            <a:ext cx="882502" cy="22541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950D3A2-7AFF-99C1-2929-A63C99E0123B}"/>
              </a:ext>
            </a:extLst>
          </p:cNvPr>
          <p:cNvSpPr txBox="1"/>
          <p:nvPr/>
        </p:nvSpPr>
        <p:spPr>
          <a:xfrm>
            <a:off x="173159" y="2311469"/>
            <a:ext cx="2311315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Young people (and especially male) are a high-risk group because of lack of driving/riding experience, risky driving behaviour</a:t>
            </a:r>
            <a:endParaRPr lang="nl-NL" sz="1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2003A0C-071C-0DA7-F105-7A3D84AF8445}"/>
              </a:ext>
            </a:extLst>
          </p:cNvPr>
          <p:cNvCxnSpPr>
            <a:cxnSpLocks/>
            <a:stCxn id="15" idx="3"/>
            <a:endCxn id="14" idx="2"/>
          </p:cNvCxnSpPr>
          <p:nvPr/>
        </p:nvCxnSpPr>
        <p:spPr>
          <a:xfrm>
            <a:off x="2484474" y="3096299"/>
            <a:ext cx="1300716" cy="3273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338038B-1005-FEF1-E372-64C99EE4FFB5}"/>
              </a:ext>
            </a:extLst>
          </p:cNvPr>
          <p:cNvSpPr/>
          <p:nvPr/>
        </p:nvSpPr>
        <p:spPr>
          <a:xfrm>
            <a:off x="8834458" y="2132940"/>
            <a:ext cx="1104139" cy="22541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F4B3C35-281E-D142-1B38-5BBCADFAE4AC}"/>
              </a:ext>
            </a:extLst>
          </p:cNvPr>
          <p:cNvSpPr txBox="1"/>
          <p:nvPr/>
        </p:nvSpPr>
        <p:spPr>
          <a:xfrm>
            <a:off x="10331876" y="2598271"/>
            <a:ext cx="1541721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Elderly road users are a high-risk group because of their physical frailty</a:t>
            </a:r>
            <a:endParaRPr lang="nl-NL" sz="16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2050898-AB6F-FD39-C338-B8FD9B36DB30}"/>
              </a:ext>
            </a:extLst>
          </p:cNvPr>
          <p:cNvCxnSpPr>
            <a:cxnSpLocks/>
            <a:stCxn id="21" idx="1"/>
            <a:endCxn id="20" idx="6"/>
          </p:cNvCxnSpPr>
          <p:nvPr/>
        </p:nvCxnSpPr>
        <p:spPr>
          <a:xfrm flipH="1">
            <a:off x="9938597" y="3259991"/>
            <a:ext cx="3932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49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43B73B2-A9BC-E10E-EAE4-9A3D27ED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Risks for road types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50ACB6E-ECAF-ED00-3872-895F8E25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Different road types exhibit varying risks: </a:t>
            </a:r>
          </a:p>
          <a:p>
            <a:pPr lvl="1"/>
            <a:r>
              <a:rPr lang="en-GB" dirty="0">
                <a:latin typeface="+mj-lt"/>
              </a:rPr>
              <a:t>Rural roads are prone to single-vehicle crashes caused by inappropriate speeds, alcohol consumption, distraction, fatigue, and non-forgiving roadside conditions</a:t>
            </a:r>
          </a:p>
          <a:p>
            <a:pPr lvl="1"/>
            <a:r>
              <a:rPr lang="en-GB" dirty="0">
                <a:latin typeface="+mj-lt"/>
              </a:rPr>
              <a:t>Urban roads see transverse conflicts (side impacts) as the dominant crash type, influenced by mass differentials, vulnerability of road users, high speeds, and vulnerability of vehicles</a:t>
            </a:r>
          </a:p>
          <a:p>
            <a:r>
              <a:rPr lang="en-GB" dirty="0">
                <a:latin typeface="+mj-lt"/>
              </a:rPr>
              <a:t>Motorways are the safest roads due to high-quality design, absence of slow-moving traffic, and effective management of high speeds</a:t>
            </a:r>
          </a:p>
        </p:txBody>
      </p:sp>
    </p:spTree>
    <p:extLst>
      <p:ext uri="{BB962C8B-B14F-4D97-AF65-F5344CB8AC3E}">
        <p14:creationId xmlns:p14="http://schemas.microsoft.com/office/powerpoint/2010/main" val="880190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Risk factors in traffic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‘Unintentional errors’ or ‘intentional violations’?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Risks for transport modes, age groups and road types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Measuring safety and danger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Developments in improving road safety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Shifts in road safety paradigms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Vulnerable road users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Promising options for further improving road safety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78F2E352-381D-DD77-511F-3EBB501246F3}"/>
              </a:ext>
            </a:extLst>
          </p:cNvPr>
          <p:cNvSpPr/>
          <p:nvPr/>
        </p:nvSpPr>
        <p:spPr>
          <a:xfrm>
            <a:off x="838200" y="3209730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184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149766B-74BA-5F3B-862E-AB4CCC83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Measuring safety and danger: Common measures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8AE66FD-A8E3-8774-5C6D-030F4762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824"/>
            <a:ext cx="10515600" cy="51886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>
                <a:solidFill>
                  <a:srgbClr val="374151"/>
                </a:solidFill>
                <a:latin typeface="+mj-lt"/>
              </a:rPr>
              <a:t>T</a:t>
            </a:r>
            <a:r>
              <a:rPr lang="en-GB" i="0" dirty="0">
                <a:solidFill>
                  <a:srgbClr val="374151"/>
                </a:solidFill>
                <a:effectLst/>
                <a:latin typeface="+mj-lt"/>
              </a:rPr>
              <a:t>he number of road crashes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b="1" i="0" dirty="0">
                <a:solidFill>
                  <a:srgbClr val="374151"/>
                </a:solidFill>
                <a:effectLst/>
                <a:latin typeface="+mj-lt"/>
              </a:rPr>
              <a:t>Definition. </a:t>
            </a:r>
            <a:r>
              <a:rPr lang="en-GB" i="0" dirty="0">
                <a:solidFill>
                  <a:srgbClr val="374151"/>
                </a:solidFill>
                <a:effectLst/>
                <a:latin typeface="+mj-lt"/>
              </a:rPr>
              <a:t>A road traffic crash is a collision or incident on a public road involving at least one moving vehicle, resulting in damage or injury 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374151"/>
                </a:solidFill>
                <a:latin typeface="+mj-lt"/>
              </a:rPr>
              <a:t>The number of c</a:t>
            </a:r>
            <a:r>
              <a:rPr lang="en-GB" i="0" dirty="0">
                <a:solidFill>
                  <a:srgbClr val="374151"/>
                </a:solidFill>
                <a:effectLst/>
                <a:latin typeface="+mj-lt"/>
              </a:rPr>
              <a:t>asualties (road deaths)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b="1" i="0" dirty="0">
                <a:solidFill>
                  <a:srgbClr val="374151"/>
                </a:solidFill>
                <a:effectLst/>
                <a:latin typeface="+mj-lt"/>
              </a:rPr>
              <a:t>Definition.</a:t>
            </a:r>
            <a:r>
              <a:rPr lang="en-GB" i="0" dirty="0">
                <a:solidFill>
                  <a:srgbClr val="374151"/>
                </a:solidFill>
                <a:effectLst/>
                <a:latin typeface="+mj-lt"/>
              </a:rPr>
              <a:t> Road death is counted when a person dies immediately or within 30 days as a result of a road crash, excluding suicides</a:t>
            </a:r>
          </a:p>
          <a:p>
            <a:pPr>
              <a:lnSpc>
                <a:spcPct val="110000"/>
              </a:lnSpc>
            </a:pPr>
            <a:r>
              <a:rPr lang="en-GB" b="1" dirty="0">
                <a:solidFill>
                  <a:srgbClr val="374151"/>
                </a:solidFill>
                <a:latin typeface="+mj-lt"/>
              </a:rPr>
              <a:t>Maximum Abbreviated Injury Scale (MAIS)</a:t>
            </a:r>
            <a:r>
              <a:rPr lang="en-GB" dirty="0">
                <a:solidFill>
                  <a:srgbClr val="374151"/>
                </a:solidFill>
                <a:latin typeface="+mj-lt"/>
              </a:rPr>
              <a:t>: medical classification of injury severity. MAIS 1-2: slight </a:t>
            </a:r>
            <a:r>
              <a:rPr lang="en-GB" dirty="0" err="1">
                <a:solidFill>
                  <a:srgbClr val="374151"/>
                </a:solidFill>
                <a:latin typeface="+mj-lt"/>
              </a:rPr>
              <a:t>injurites</a:t>
            </a:r>
            <a:r>
              <a:rPr lang="en-GB" dirty="0">
                <a:solidFill>
                  <a:srgbClr val="374151"/>
                </a:solidFill>
                <a:latin typeface="+mj-lt"/>
              </a:rPr>
              <a:t>: MAIS 3-6: serious injuries</a:t>
            </a:r>
            <a:endParaRPr lang="en-GB" i="0" dirty="0">
              <a:solidFill>
                <a:srgbClr val="374151"/>
              </a:solidFill>
              <a:effectLst/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374151"/>
                </a:solidFill>
                <a:latin typeface="+mj-lt"/>
              </a:rPr>
              <a:t>Sometimes included: damage to objects and </a:t>
            </a:r>
            <a:r>
              <a:rPr lang="en-GB" i="0" dirty="0">
                <a:solidFill>
                  <a:srgbClr val="374151"/>
                </a:solidFill>
                <a:effectLst/>
                <a:latin typeface="+mj-lt"/>
              </a:rPr>
              <a:t>fears of being involved in a crash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4748B93-4194-9CA7-C913-495A6590B02E}"/>
              </a:ext>
            </a:extLst>
          </p:cNvPr>
          <p:cNvSpPr/>
          <p:nvPr/>
        </p:nvSpPr>
        <p:spPr>
          <a:xfrm>
            <a:off x="1329066" y="2087641"/>
            <a:ext cx="10024734" cy="8682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526CEEE-CD91-36F2-6553-FFEC2FBC570C}"/>
              </a:ext>
            </a:extLst>
          </p:cNvPr>
          <p:cNvSpPr/>
          <p:nvPr/>
        </p:nvSpPr>
        <p:spPr>
          <a:xfrm>
            <a:off x="1329066" y="3522922"/>
            <a:ext cx="10024734" cy="8682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62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DAF31A9-1516-91F7-CF2F-EC426DAD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702422C-2A8E-14D0-0420-5F9EFEB1B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004" y="1596909"/>
            <a:ext cx="5740153" cy="4534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The number of road crashes, fatalities and injuries is considered unacceptably high in many </a:t>
            </a:r>
            <a:r>
              <a:rPr lang="en-GB" sz="2400" dirty="0" smtClean="0">
                <a:latin typeface="+mj-lt"/>
              </a:rPr>
              <a:t>countries.</a:t>
            </a:r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Road traffic injury is the leading cause of death for children and young adults aged 5 – 29 years (WHO, 2018).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073B935B-13A7-A3E2-2C5B-80D1A4C1663B}"/>
              </a:ext>
            </a:extLst>
          </p:cNvPr>
          <p:cNvSpPr txBox="1"/>
          <p:nvPr/>
        </p:nvSpPr>
        <p:spPr>
          <a:xfrm>
            <a:off x="0" y="6627168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World Health Organization (2018), Global Status Report on Road Safety 2018, Geneva: WHO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73AF64-92E3-8C1B-C514-9238BF362F75}"/>
              </a:ext>
            </a:extLst>
          </p:cNvPr>
          <p:cNvSpPr txBox="1"/>
          <p:nvPr/>
        </p:nvSpPr>
        <p:spPr>
          <a:xfrm>
            <a:off x="7033333" y="6627168"/>
            <a:ext cx="60945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Man in yellow shirt riding motorcycle with woman in yellow shirt photo – Free Saigon Image on </a:t>
            </a:r>
            <a:r>
              <a:rPr lang="en-US" sz="900" dirty="0" err="1">
                <a:hlinkClick r:id="rId2"/>
              </a:rPr>
              <a:t>Unsplash</a:t>
            </a:r>
            <a:endParaRPr lang="nl-NL" sz="900" dirty="0"/>
          </a:p>
        </p:txBody>
      </p:sp>
      <p:pic>
        <p:nvPicPr>
          <p:cNvPr id="11" name="Picture 10" descr="A group of people riding scooters on a street&#10;&#10;Description automatically generated">
            <a:extLst>
              <a:ext uri="{FF2B5EF4-FFF2-40B4-BE49-F238E27FC236}">
                <a16:creationId xmlns="" xmlns:a16="http://schemas.microsoft.com/office/drawing/2014/main" id="{601A591C-D888-35EE-A488-3C547959D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61" y="59806"/>
            <a:ext cx="5294793" cy="3531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C13141-B162-3D79-EB66-D6216F424BDC}"/>
              </a:ext>
            </a:extLst>
          </p:cNvPr>
          <p:cNvSpPr txBox="1"/>
          <p:nvPr/>
        </p:nvSpPr>
        <p:spPr>
          <a:xfrm>
            <a:off x="934004" y="3922263"/>
            <a:ext cx="104197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Risks with other transport modes – train, plane, ferry – are far lower, although these attract more public attention when </a:t>
            </a:r>
            <a:r>
              <a:rPr lang="en-GB" sz="2400" dirty="0" smtClean="0">
                <a:latin typeface="+mj-lt"/>
              </a:rPr>
              <a:t>accidents </a:t>
            </a:r>
            <a:r>
              <a:rPr lang="en-GB" sz="2400" dirty="0">
                <a:latin typeface="+mj-lt"/>
              </a:rPr>
              <a:t>happen.</a:t>
            </a: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This chapter introduces basic concepts in road safety, discusses recent traffic safety developments and options to further reduce the number of crashes and injuries.</a:t>
            </a:r>
          </a:p>
        </p:txBody>
      </p:sp>
    </p:spTree>
    <p:extLst>
      <p:ext uri="{BB962C8B-B14F-4D97-AF65-F5344CB8AC3E}">
        <p14:creationId xmlns:p14="http://schemas.microsoft.com/office/powerpoint/2010/main" val="1922390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149766B-74BA-5F3B-862E-AB4CCC83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Measuring safety and danger: Normalisation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8AE66FD-A8E3-8774-5C6D-030F4762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0" y="1825625"/>
            <a:ext cx="7200899" cy="466725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The longer the time period or the larger the area, the more crashes </a:t>
            </a:r>
            <a:r>
              <a:rPr lang="en-GB" b="0" i="0" dirty="0">
                <a:solidFill>
                  <a:srgbClr val="374151"/>
                </a:solidFill>
                <a:effectLst/>
                <a:latin typeface="+mj-lt"/>
                <a:sym typeface="Wingdings" panose="05000000000000000000" pitchFamily="2" charset="2"/>
              </a:rPr>
              <a:t> normalisation is needed.</a:t>
            </a:r>
            <a:endParaRPr lang="en-GB" b="0" i="0" dirty="0">
              <a:solidFill>
                <a:srgbClr val="374151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Two main normalisation methods: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Number of fatalities or injuries divided by number of inhabitants: mortality (fatality) and morbidity (injury) rate, expressed per 100,000 inhabitants</a:t>
            </a:r>
            <a:br>
              <a:rPr lang="en-GB" b="0" i="0" dirty="0">
                <a:solidFill>
                  <a:srgbClr val="374151"/>
                </a:solidFill>
                <a:effectLst/>
                <a:latin typeface="+mj-lt"/>
              </a:rPr>
            </a:b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This measure is a public health indicator – used to compare road injuries with other threats or diseases.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Number of fatalities or injuries divided by (motorised) kilometres travelled (i.e., exposure to traffic risks). </a:t>
            </a:r>
            <a:br>
              <a:rPr lang="en-GB" b="0" i="0" dirty="0">
                <a:solidFill>
                  <a:srgbClr val="374151"/>
                </a:solidFill>
                <a:effectLst/>
                <a:latin typeface="+mj-lt"/>
              </a:rPr>
            </a:b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This measure allows to compare different travel modes, age groups, etc. (see before)</a:t>
            </a:r>
          </a:p>
          <a:p>
            <a:pPr marL="514350" indent="-514350" algn="l">
              <a:buFont typeface="+mj-lt"/>
              <a:buAutoNum type="arabicPeriod"/>
            </a:pPr>
            <a:endParaRPr lang="en-GB" b="0" i="0" dirty="0">
              <a:solidFill>
                <a:srgbClr val="37415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fbeelding 6" descr="Afbeelding met geel, driehoek&#10;&#10;Automatisch gegenereerde beschrijving">
            <a:extLst>
              <a:ext uri="{FF2B5EF4-FFF2-40B4-BE49-F238E27FC236}">
                <a16:creationId xmlns="" xmlns:a16="http://schemas.microsoft.com/office/drawing/2014/main" id="{C51EC785-81C6-3C1F-BC1B-DC59EB127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4" y="1711953"/>
            <a:ext cx="3193159" cy="2813971"/>
          </a:xfrm>
          <a:prstGeom prst="rect">
            <a:avLst/>
          </a:prstGeom>
        </p:spPr>
      </p:pic>
      <p:sp>
        <p:nvSpPr>
          <p:cNvPr id="6" name="Tekstvak 8">
            <a:extLst>
              <a:ext uri="{FF2B5EF4-FFF2-40B4-BE49-F238E27FC236}">
                <a16:creationId xmlns="" xmlns:a16="http://schemas.microsoft.com/office/drawing/2014/main" id="{ED52332F-8FC9-F127-21F4-ECEC652B7890}"/>
              </a:ext>
            </a:extLst>
          </p:cNvPr>
          <p:cNvSpPr txBox="1"/>
          <p:nvPr/>
        </p:nvSpPr>
        <p:spPr>
          <a:xfrm>
            <a:off x="606274" y="4536943"/>
            <a:ext cx="25444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Caution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42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FA00262-CFA7-EBEC-36A4-439F8694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Measuring safety and danger: Challenges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6FD8B7E4-19C5-D499-A773-67D65035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710"/>
            <a:ext cx="5867400" cy="4502289"/>
          </a:xfrm>
        </p:spPr>
        <p:txBody>
          <a:bodyPr>
            <a:normAutofit fontScale="70000" lnSpcReduction="20000"/>
          </a:bodyPr>
          <a:lstStyle/>
          <a:p>
            <a:r>
              <a:rPr lang="en-GB" sz="3800" dirty="0">
                <a:latin typeface="+mj-lt"/>
              </a:rPr>
              <a:t>Different definitions</a:t>
            </a:r>
          </a:p>
          <a:p>
            <a:r>
              <a:rPr lang="en-GB" sz="3800" dirty="0">
                <a:latin typeface="+mj-lt"/>
              </a:rPr>
              <a:t>Data quality </a:t>
            </a:r>
          </a:p>
          <a:p>
            <a:r>
              <a:rPr lang="en-GB" sz="3800" dirty="0">
                <a:latin typeface="+mj-lt"/>
              </a:rPr>
              <a:t>Data completeness</a:t>
            </a:r>
          </a:p>
          <a:p>
            <a:r>
              <a:rPr lang="en-GB" sz="3800" dirty="0">
                <a:latin typeface="+mj-lt"/>
              </a:rPr>
              <a:t>Data availability</a:t>
            </a:r>
          </a:p>
          <a:p>
            <a:endParaRPr lang="en-GB" sz="3800" dirty="0">
              <a:latin typeface="+mj-lt"/>
            </a:endParaRPr>
          </a:p>
          <a:p>
            <a:r>
              <a:rPr lang="en-GB" sz="3800" dirty="0">
                <a:latin typeface="+mj-lt"/>
              </a:rPr>
              <a:t>Typically underreported: </a:t>
            </a:r>
          </a:p>
          <a:p>
            <a:pPr lvl="1"/>
            <a:r>
              <a:rPr lang="en-GB" sz="3400" dirty="0">
                <a:latin typeface="+mj-lt"/>
              </a:rPr>
              <a:t>non-motorized crashes (involving pedestrians and cyclists)</a:t>
            </a:r>
          </a:p>
          <a:p>
            <a:pPr lvl="1"/>
            <a:r>
              <a:rPr lang="en-GB" sz="3400" dirty="0">
                <a:latin typeface="+mj-lt"/>
              </a:rPr>
              <a:t>alcohol-related crashes</a:t>
            </a:r>
          </a:p>
          <a:p>
            <a:pPr lvl="1"/>
            <a:r>
              <a:rPr lang="en-GB" sz="3400" dirty="0">
                <a:latin typeface="+mj-lt"/>
              </a:rPr>
              <a:t>less severe injuries</a:t>
            </a:r>
          </a:p>
          <a:p>
            <a:pPr marL="0" indent="0">
              <a:buNone/>
            </a:pPr>
            <a:r>
              <a:rPr lang="en-GB" sz="3800" dirty="0">
                <a:latin typeface="+mj-lt"/>
              </a:rPr>
              <a:t/>
            </a:r>
            <a:br>
              <a:rPr lang="en-GB" sz="3800" dirty="0">
                <a:latin typeface="+mj-lt"/>
              </a:rPr>
            </a:br>
            <a:endParaRPr lang="en-GB" sz="3800" dirty="0">
              <a:latin typeface="+mj-lt"/>
            </a:endParaRPr>
          </a:p>
        </p:txBody>
      </p:sp>
      <p:pic>
        <p:nvPicPr>
          <p:cNvPr id="4" name="Afbeelding 4" descr="Afbeelding met buitenshuis, boom, tekst, wegbebakening&#10;&#10;Automatisch gegenereerde beschrijving">
            <a:extLst>
              <a:ext uri="{FF2B5EF4-FFF2-40B4-BE49-F238E27FC236}">
                <a16:creationId xmlns="" xmlns:a16="http://schemas.microsoft.com/office/drawing/2014/main" id="{376C4D2D-DCB1-B524-BC0E-3AD0B0AD4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243" y="1593710"/>
            <a:ext cx="2794000" cy="4191000"/>
          </a:xfrm>
          <a:prstGeom prst="rect">
            <a:avLst/>
          </a:prstGeom>
        </p:spPr>
      </p:pic>
      <p:sp>
        <p:nvSpPr>
          <p:cNvPr id="6" name="Tekstvak 6">
            <a:extLst>
              <a:ext uri="{FF2B5EF4-FFF2-40B4-BE49-F238E27FC236}">
                <a16:creationId xmlns="" xmlns:a16="http://schemas.microsoft.com/office/drawing/2014/main" id="{47BE96C0-12F6-FF5E-27CF-FECF963CD447}"/>
              </a:ext>
            </a:extLst>
          </p:cNvPr>
          <p:cNvSpPr txBox="1"/>
          <p:nvPr/>
        </p:nvSpPr>
        <p:spPr>
          <a:xfrm>
            <a:off x="7558156" y="5784710"/>
            <a:ext cx="23323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Dead end sign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0646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FA00262-CFA7-EBEC-36A4-439F8694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Measuring safety and danger: Costs</a:t>
            </a:r>
          </a:p>
        </p:txBody>
      </p:sp>
      <p:pic>
        <p:nvPicPr>
          <p:cNvPr id="4" name="Afbeelding 4" descr="Afbeelding met zwart, duisternis&#10;&#10;Automatisch gegenereerde beschrijving">
            <a:extLst>
              <a:ext uri="{FF2B5EF4-FFF2-40B4-BE49-F238E27FC236}">
                <a16:creationId xmlns="" xmlns:a16="http://schemas.microsoft.com/office/drawing/2014/main" id="{5C2154CB-16C8-9C15-AC94-8F1C23AB8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34" y="1423298"/>
            <a:ext cx="4900322" cy="4762500"/>
          </a:xfrm>
          <a:prstGeom prst="rect">
            <a:avLst/>
          </a:prstGeom>
        </p:spPr>
      </p:pic>
      <p:sp>
        <p:nvSpPr>
          <p:cNvPr id="6" name="Tekstvak 6">
            <a:extLst>
              <a:ext uri="{FF2B5EF4-FFF2-40B4-BE49-F238E27FC236}">
                <a16:creationId xmlns="" xmlns:a16="http://schemas.microsoft.com/office/drawing/2014/main" id="{161B6901-3084-0791-6E90-0F1DF7447F66}"/>
              </a:ext>
            </a:extLst>
          </p:cNvPr>
          <p:cNvSpPr txBox="1"/>
          <p:nvPr/>
        </p:nvSpPr>
        <p:spPr>
          <a:xfrm>
            <a:off x="6772833" y="6471547"/>
            <a:ext cx="20673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Measure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57C8BF-2481-A933-4D51-8FFA9126733D}"/>
              </a:ext>
            </a:extLst>
          </p:cNvPr>
          <p:cNvSpPr txBox="1"/>
          <p:nvPr/>
        </p:nvSpPr>
        <p:spPr>
          <a:xfrm>
            <a:off x="838200" y="4394055"/>
            <a:ext cx="60977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+mj-lt"/>
              </a:rPr>
              <a:t>Economic cost categories: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+mj-lt"/>
              </a:rPr>
              <a:t>medical costs,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+mj-lt"/>
              </a:rPr>
              <a:t>production loss,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+mj-lt"/>
              </a:rPr>
              <a:t>human costs (see VOSL next),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+mj-lt"/>
              </a:rPr>
              <a:t>property damage,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+mj-lt"/>
              </a:rPr>
              <a:t>settlement costs,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+mj-lt"/>
              </a:rPr>
              <a:t>sometimes: costs related to congestion or replacement of transport</a:t>
            </a:r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10BDD4-5A2C-C715-D5CD-991F98407213}"/>
              </a:ext>
            </a:extLst>
          </p:cNvPr>
          <p:cNvSpPr txBox="1"/>
          <p:nvPr/>
        </p:nvSpPr>
        <p:spPr>
          <a:xfrm>
            <a:off x="575969" y="1690688"/>
            <a:ext cx="60977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Two reasons why road crash costs are important for policy makers: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To compare economic consequences of roads crashes with other transport externalities (e.g., environmental impacts and congestion)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To compare road crash costs with costs of other public health issues </a:t>
            </a:r>
            <a:r>
              <a:rPr lang="en-GB" dirty="0">
                <a:latin typeface="+mj-lt"/>
                <a:sym typeface="Wingdings" panose="05000000000000000000" pitchFamily="2" charset="2"/>
              </a:rPr>
              <a:t> measures ‘DALY’ (disability adjusted life years) or ‘QALY’ (quality adjusted life years) are used</a:t>
            </a:r>
            <a:r>
              <a:rPr lang="en-GB" dirty="0">
                <a:latin typeface="+mj-lt"/>
              </a:rPr>
              <a:t/>
            </a:r>
            <a:br>
              <a:rPr lang="en-GB" dirty="0">
                <a:latin typeface="+mj-lt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8993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FA00262-CFA7-EBEC-36A4-439F8694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Measuring safety and danger: VOSL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6FD8B7E4-19C5-D499-A773-67D65035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711"/>
            <a:ext cx="10515600" cy="5032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>
                <a:latin typeface="+mj-lt"/>
              </a:rPr>
              <a:t>Human costs (category 3 of economic costs, see before) are based on people's willingness to pay for lower risks or willingness to accept rewards for higher risks </a:t>
            </a:r>
            <a:r>
              <a:rPr lang="en-GB" sz="2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GB" sz="2600" b="1" dirty="0">
                <a:latin typeface="+mj-lt"/>
              </a:rPr>
              <a:t>The value of a statistical life (VOSL) </a:t>
            </a:r>
            <a:r>
              <a:rPr lang="en-GB" sz="2600" dirty="0">
                <a:latin typeface="+mj-lt"/>
              </a:rPr>
              <a:t>is derived from the relationship between risk changes and willingness to pay:</a:t>
            </a:r>
          </a:p>
          <a:p>
            <a:pPr marL="0" indent="0">
              <a:buNone/>
            </a:pPr>
            <a:r>
              <a:rPr lang="en-GB" sz="2600" dirty="0"/>
              <a:t/>
            </a:r>
            <a:br>
              <a:rPr lang="en-GB" sz="2600" dirty="0"/>
            </a:br>
            <a:r>
              <a:rPr lang="en-GB" sz="2600" dirty="0"/>
              <a:t/>
            </a:r>
            <a:br>
              <a:rPr lang="en-GB" sz="2600" dirty="0"/>
            </a:br>
            <a:r>
              <a:rPr lang="en-GB" sz="2600" dirty="0"/>
              <a:t/>
            </a:r>
            <a:br>
              <a:rPr lang="en-GB" sz="2600" dirty="0"/>
            </a:br>
            <a:r>
              <a:rPr lang="en-GB" sz="2600" dirty="0"/>
              <a:t/>
            </a:r>
            <a:br>
              <a:rPr lang="en-GB" sz="2600" dirty="0"/>
            </a:br>
            <a:r>
              <a:rPr lang="en-GB" sz="2600" dirty="0"/>
              <a:t/>
            </a:r>
            <a:br>
              <a:rPr lang="en-GB" sz="2600" dirty="0"/>
            </a:br>
            <a:r>
              <a:rPr lang="en-GB" sz="2600" dirty="0">
                <a:latin typeface="+mj-lt"/>
              </a:rPr>
              <a:t/>
            </a:r>
            <a:br>
              <a:rPr lang="en-GB" sz="2600" dirty="0">
                <a:latin typeface="+mj-lt"/>
              </a:rPr>
            </a:br>
            <a:r>
              <a:rPr lang="en-GB" sz="2600" dirty="0">
                <a:latin typeface="+mj-lt"/>
              </a:rPr>
              <a:t/>
            </a:r>
            <a:br>
              <a:rPr lang="en-GB" sz="2600" dirty="0">
                <a:latin typeface="+mj-lt"/>
              </a:rPr>
            </a:br>
            <a:r>
              <a:rPr lang="en-GB" sz="2600" dirty="0">
                <a:latin typeface="+mj-lt"/>
              </a:rPr>
              <a:t>The average VOSL in Belgium, France, Germany and the Netherlands was estimated at 6.2 million euros and the Value of a Statistical Serious Injury (VOSI) – at 950,000 euros (</a:t>
            </a:r>
            <a:r>
              <a:rPr lang="en-GB" sz="2600" dirty="0" err="1">
                <a:latin typeface="+mj-lt"/>
              </a:rPr>
              <a:t>Schoeters</a:t>
            </a:r>
            <a:r>
              <a:rPr lang="en-GB" sz="2600" dirty="0">
                <a:latin typeface="+mj-lt"/>
              </a:rPr>
              <a:t> et al., 2021). The ratio VOSL:VOSI = 7:1.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9AB04ABF-C943-373B-E384-51DA14B05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11" y="3809120"/>
            <a:ext cx="4505739" cy="89838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52AF4E8B-DB49-268A-E78F-35265D8141DA}"/>
              </a:ext>
            </a:extLst>
          </p:cNvPr>
          <p:cNvSpPr txBox="1"/>
          <p:nvPr/>
        </p:nvSpPr>
        <p:spPr>
          <a:xfrm>
            <a:off x="954800" y="3176648"/>
            <a:ext cx="60098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lang="en-GB" i="1" dirty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someone drives on a road with a risk of </a:t>
            </a:r>
            <a:b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2.5/1 000 000 of death, but is willing to pay 6 minutes by taking a detour to drive on a road with a lower risk of 2/1 000 000, this driver is valuing his or her ‘statistical life’ at 2 million euros. Assuming a value of time of 10 euros/hour, which equals 1 euro/6 minutes the VOSL is 2 million Euro.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9B93E346-26E8-8C3E-B7C2-FA8D619683F6}"/>
              </a:ext>
            </a:extLst>
          </p:cNvPr>
          <p:cNvSpPr txBox="1"/>
          <p:nvPr/>
        </p:nvSpPr>
        <p:spPr>
          <a:xfrm>
            <a:off x="0" y="652773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/>
              <a:t>Schoeters</a:t>
            </a:r>
            <a:r>
              <a:rPr lang="en-GB" sz="900" dirty="0"/>
              <a:t>, A., M. Large, M. Koning, L. </a:t>
            </a:r>
            <a:r>
              <a:rPr lang="en-GB" sz="900" dirty="0" err="1"/>
              <a:t>Carnis</a:t>
            </a:r>
            <a:r>
              <a:rPr lang="en-GB" sz="900" dirty="0"/>
              <a:t>, S. Daniels, D. </a:t>
            </a:r>
            <a:r>
              <a:rPr lang="en-GB" sz="900" dirty="0" err="1"/>
              <a:t>Mignot</a:t>
            </a:r>
            <a:r>
              <a:rPr lang="en-GB" sz="900" dirty="0"/>
              <a:t>, R. </a:t>
            </a:r>
            <a:r>
              <a:rPr lang="en-GB" sz="900" dirty="0" err="1"/>
              <a:t>Urmeew</a:t>
            </a:r>
            <a:r>
              <a:rPr lang="en-GB" sz="900" dirty="0"/>
              <a:t>, W. </a:t>
            </a:r>
            <a:r>
              <a:rPr lang="en-GB" sz="900" dirty="0" err="1"/>
              <a:t>Wijnen</a:t>
            </a:r>
            <a:r>
              <a:rPr lang="en-GB" sz="900" dirty="0"/>
              <a:t>, F. </a:t>
            </a:r>
            <a:r>
              <a:rPr lang="en-GB" sz="900" dirty="0" err="1"/>
              <a:t>Bijleveld</a:t>
            </a:r>
            <a:r>
              <a:rPr lang="en-GB" sz="900" dirty="0"/>
              <a:t> and M. van der Horst (2021), Monetary valuation of the prevention of road fatalities and serious road injuries. Results of the VALOR project, Brussels: VIAS Institute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24B8ADB-3FB2-52F2-E2F5-687CC781EA85}"/>
              </a:ext>
            </a:extLst>
          </p:cNvPr>
          <p:cNvSpPr txBox="1"/>
          <p:nvPr/>
        </p:nvSpPr>
        <p:spPr>
          <a:xfrm>
            <a:off x="11539700" y="398956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(1)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9796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Risk factors in traffic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‘Unintentional errors’ or ‘intentional violations’?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Risks for transport modes, age groups and road types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Measuring safety and danger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Developments in improving road safety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Shifts in road safety paradigms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Vulnerable road users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Promising options for further improving road safety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78F2E352-381D-DD77-511F-3EBB501246F3}"/>
              </a:ext>
            </a:extLst>
          </p:cNvPr>
          <p:cNvSpPr/>
          <p:nvPr/>
        </p:nvSpPr>
        <p:spPr>
          <a:xfrm>
            <a:off x="838200" y="3698814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17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9A29117-8B99-F043-73BE-6CFC1CE3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Developments in improving road safety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09631DF-223B-E4C2-D7D6-F4C98427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1658" y="4311527"/>
            <a:ext cx="4318583" cy="13850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000" b="0" i="0" dirty="0">
                <a:effectLst/>
                <a:latin typeface="+mj-lt"/>
              </a:rPr>
              <a:t>High-income countries have significantly reduced road fatalities since 1970, but the progress has slowed down in recent years.</a:t>
            </a:r>
          </a:p>
          <a:p>
            <a:pPr marL="0" indent="0">
              <a:buNone/>
            </a:pPr>
            <a:r>
              <a:rPr lang="en-GB" sz="2000" dirty="0">
                <a:latin typeface="+mj-lt"/>
                <a:sym typeface="Wingdings" panose="05000000000000000000" pitchFamily="2" charset="2"/>
              </a:rPr>
              <a:t></a:t>
            </a:r>
            <a:endParaRPr lang="en-GB" sz="2000" b="0" i="0" dirty="0">
              <a:effectLst/>
              <a:latin typeface="+mj-lt"/>
            </a:endParaRPr>
          </a:p>
          <a:p>
            <a:pPr marL="0" indent="0" algn="l">
              <a:buNone/>
            </a:pPr>
            <a:endParaRPr lang="en-GB" sz="2000" b="0" i="0" dirty="0">
              <a:effectLst/>
              <a:latin typeface="Söhne"/>
            </a:endParaRPr>
          </a:p>
          <a:p>
            <a:pPr marL="0" indent="0" algn="l">
              <a:buNone/>
            </a:pPr>
            <a:endParaRPr lang="en-GB" sz="2000" b="0" i="0" dirty="0">
              <a:effectLst/>
              <a:latin typeface="Söhne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F96269E3-2814-DFDC-075D-38D62B965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75660"/>
            <a:ext cx="6194591" cy="310130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7832C62D-B8AC-6C85-534D-00C8BA5E0FA7}"/>
              </a:ext>
            </a:extLst>
          </p:cNvPr>
          <p:cNvSpPr txBox="1"/>
          <p:nvPr/>
        </p:nvSpPr>
        <p:spPr>
          <a:xfrm>
            <a:off x="838200" y="62447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Figure 11.2 Long-term trends in road fatalities 1970 – 2020 (index 1970 = 100) for a selected number of countries that made data available to the IRTAD-database from International Transport Forum (Taken from Chapter 11, page 239)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E94A7D5-85A5-B4CE-6354-0209EA216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62"/>
          <a:stretch/>
        </p:blipFill>
        <p:spPr>
          <a:xfrm>
            <a:off x="5121357" y="1530260"/>
            <a:ext cx="6882806" cy="1907588"/>
          </a:xfrm>
          <a:prstGeom prst="rect">
            <a:avLst/>
          </a:prstGeom>
        </p:spPr>
      </p:pic>
      <p:sp>
        <p:nvSpPr>
          <p:cNvPr id="8" name="Tekstvak 6">
            <a:extLst>
              <a:ext uri="{FF2B5EF4-FFF2-40B4-BE49-F238E27FC236}">
                <a16:creationId xmlns="" xmlns:a16="http://schemas.microsoft.com/office/drawing/2014/main" id="{00BB68FB-646C-8C63-52F2-3F825D79A12A}"/>
              </a:ext>
            </a:extLst>
          </p:cNvPr>
          <p:cNvSpPr txBox="1"/>
          <p:nvPr/>
        </p:nvSpPr>
        <p:spPr>
          <a:xfrm>
            <a:off x="5169201" y="1299428"/>
            <a:ext cx="68349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Table 11.3 Road traffic injury mortality rates (per 100,000 population) by WHO regions for 2019 (Taken from Chapter 11, page 239)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="" xmlns:a16="http://schemas.microsoft.com/office/drawing/2014/main" id="{9E81A19C-A008-A8EE-3D2F-9B0B2587ABA8}"/>
              </a:ext>
            </a:extLst>
          </p:cNvPr>
          <p:cNvSpPr txBox="1">
            <a:spLocks/>
          </p:cNvSpPr>
          <p:nvPr/>
        </p:nvSpPr>
        <p:spPr>
          <a:xfrm>
            <a:off x="1077593" y="1570600"/>
            <a:ext cx="4091608" cy="1385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+mj-lt"/>
              </a:rPr>
              <a:t>By far most of all crashes, deaths and injuries occur in low- and middle-income countries: 93% of road traffic deaths. </a:t>
            </a:r>
            <a:r>
              <a:rPr lang="en-GB" sz="2000" dirty="0">
                <a:latin typeface="+mj-lt"/>
                <a:sym typeface="Wingdings" panose="05000000000000000000" pitchFamily="2" charset="2"/>
              </a:rPr>
              <a:t>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2094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9A29117-8B99-F043-73BE-6CFC1CE3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Developments in improving road safety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09631DF-223B-E4C2-D7D6-F4C98427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811"/>
            <a:ext cx="10515600" cy="2119054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GB" b="0" i="0" dirty="0">
                <a:effectLst/>
                <a:latin typeface="+mj-lt"/>
              </a:rPr>
              <a:t>The Netherlands reduced the mortality rate from 1995 to 2007 by 50%, Great Britain and Sweden – by &gt;20%.</a:t>
            </a:r>
            <a:r>
              <a:rPr lang="en-GB" dirty="0">
                <a:latin typeface="+mj-lt"/>
              </a:rPr>
              <a:t> 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This reduction, despite increased mobility, is attributed to </a:t>
            </a:r>
            <a:r>
              <a:rPr lang="en-GB" b="0" i="0" dirty="0">
                <a:effectLst/>
                <a:latin typeface="+mj-lt"/>
              </a:rPr>
              <a:t>various factors: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Infrastructure improvements, such as the construction of safer motorways, separation of modes with safer bicycle facilities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Safety measures in vehicles</a:t>
            </a:r>
          </a:p>
          <a:p>
            <a:pPr lvl="1"/>
            <a:r>
              <a:rPr lang="en-GB" b="0" i="0" dirty="0">
                <a:effectLst/>
                <a:latin typeface="+mj-lt"/>
              </a:rPr>
              <a:t>Primary safety systems to prevent crashes: e.g., anti-lock braking, daytime running lights</a:t>
            </a:r>
          </a:p>
          <a:p>
            <a:pPr lvl="1"/>
            <a:r>
              <a:rPr lang="en-GB" dirty="0">
                <a:latin typeface="+mj-lt"/>
              </a:rPr>
              <a:t>Secondary safety systems to mitigate crash consequences: e.g., crumple zones</a:t>
            </a:r>
            <a:endParaRPr lang="en-GB" b="0" i="0" dirty="0">
              <a:effectLst/>
              <a:latin typeface="+mj-lt"/>
            </a:endParaRPr>
          </a:p>
          <a:p>
            <a:pPr marL="0" indent="0" algn="l">
              <a:buNone/>
            </a:pPr>
            <a:endParaRPr lang="en-GB" b="0" i="0" dirty="0">
              <a:effectLst/>
              <a:latin typeface="Söhne"/>
            </a:endParaRPr>
          </a:p>
          <a:p>
            <a:pPr marL="0" indent="0" algn="l">
              <a:buNone/>
            </a:pPr>
            <a:endParaRPr lang="en-GB" b="0" i="0" dirty="0">
              <a:effectLst/>
              <a:latin typeface="Söhne"/>
            </a:endParaRP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494DC22-7B35-9D02-A534-1A0605890C02}"/>
              </a:ext>
            </a:extLst>
          </p:cNvPr>
          <p:cNvGrpSpPr/>
          <p:nvPr/>
        </p:nvGrpSpPr>
        <p:grpSpPr>
          <a:xfrm>
            <a:off x="7005085" y="3678865"/>
            <a:ext cx="5987901" cy="3106660"/>
            <a:chOff x="11353800" y="1403049"/>
            <a:chExt cx="6289158" cy="3191791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F1C5D1-B110-1EF6-6511-BF1546037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53800" y="1403049"/>
              <a:ext cx="4543648" cy="2964650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="" xmlns:a16="http://schemas.microsoft.com/office/drawing/2014/main" id="{97A806C9-D3ED-95AF-BCCF-F6A7D24DBB7B}"/>
                </a:ext>
              </a:extLst>
            </p:cNvPr>
            <p:cNvSpPr txBox="1"/>
            <p:nvPr/>
          </p:nvSpPr>
          <p:spPr>
            <a:xfrm>
              <a:off x="11546958" y="4364008"/>
              <a:ext cx="609600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900" dirty="0"/>
                <a:t>Figure 11.3 Number of traffic deaths in the Netherlands 1950-2020 (Taken from Chapter 11, page 240)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A2F448E-E00A-F78B-6C44-B471F0378BBE}"/>
                </a:ext>
              </a:extLst>
            </p:cNvPr>
            <p:cNvSpPr txBox="1"/>
            <p:nvPr/>
          </p:nvSpPr>
          <p:spPr>
            <a:xfrm>
              <a:off x="11710452" y="3735480"/>
              <a:ext cx="3830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rgbClr val="C00000"/>
                  </a:solidFill>
                </a:rPr>
                <a:t>‘The summit conquered’ (SWOV, 2007)</a:t>
              </a:r>
              <a:endParaRPr lang="nl-NL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365A6B-C829-F783-69D9-55908FE22C7A}"/>
              </a:ext>
            </a:extLst>
          </p:cNvPr>
          <p:cNvSpPr txBox="1"/>
          <p:nvPr/>
        </p:nvSpPr>
        <p:spPr>
          <a:xfrm>
            <a:off x="838200" y="3758469"/>
            <a:ext cx="616688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+mj-lt"/>
              </a:rPr>
              <a:t>Safety legislation and enforcement, targeting risk factors like alcohol consumption, seat belt and helmet 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Increase in average driving experience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Less drinking and driving, car travellers wearing safety belts and </a:t>
            </a:r>
            <a:r>
              <a:rPr lang="en-GB" sz="2000" dirty="0" err="1">
                <a:latin typeface="+mj-lt"/>
              </a:rPr>
              <a:t>motoroized</a:t>
            </a:r>
            <a:r>
              <a:rPr lang="en-GB" sz="2000" dirty="0">
                <a:latin typeface="+mj-lt"/>
              </a:rPr>
              <a:t> two-wheelers wearing helmets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In the Netherlands, speed limits have been lowered, although many road users exceed the limit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0" i="0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0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7152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Risk factors in traffic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‘Unintentional errors’ or ‘intentional violations’?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Risks for transport modes, age groups and road types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Measuring safety and danger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Developments in improving road safety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Shifts in road safety paradigms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Vulnerable road users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Promising options for further improving road safety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78F2E352-381D-DD77-511F-3EBB501246F3}"/>
              </a:ext>
            </a:extLst>
          </p:cNvPr>
          <p:cNvSpPr/>
          <p:nvPr/>
        </p:nvSpPr>
        <p:spPr>
          <a:xfrm>
            <a:off x="838200" y="4142697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07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18E9E70-6650-DFE4-C529-D59B71CD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Shifts in road safety paradigms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D580771-FDD6-137D-E142-7E0C3140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Different countries are at varying stages of development in road safety and policy maturity (see before).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Road safety paradigms in the OECD countries have evolved over time:</a:t>
            </a:r>
          </a:p>
          <a:p>
            <a:pPr lvl="1"/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1900-1920: Crashes seen as chance occurrences</a:t>
            </a:r>
          </a:p>
          <a:p>
            <a:pPr lvl="1"/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1920-1950: Crashes attributed to crash-prone individuals</a:t>
            </a:r>
          </a:p>
          <a:p>
            <a:pPr lvl="1"/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1940-1960: Mono-causal model for crash causation</a:t>
            </a:r>
          </a:p>
          <a:p>
            <a:pPr lvl="1"/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1950-1980: Multi-causal/system approach to crashes</a:t>
            </a:r>
          </a:p>
          <a:p>
            <a:pPr lvl="1"/>
            <a:r>
              <a:rPr lang="en-GB" dirty="0">
                <a:latin typeface="+mj-lt"/>
              </a:rPr>
              <a:t>1980-2000: The person is the weak link: more behavioural influence </a:t>
            </a:r>
          </a:p>
          <a:p>
            <a:pPr lvl="1"/>
            <a:r>
              <a:rPr lang="en-GB" dirty="0">
                <a:latin typeface="+mj-lt"/>
              </a:rPr>
              <a:t>2000-: 	     Better implementation of existing policies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		     Safe System Approach: Sustainably Safety (NL) and Vision Zero (S)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E7AAB76-D934-338C-A544-1C8031014182}"/>
              </a:ext>
            </a:extLst>
          </p:cNvPr>
          <p:cNvCxnSpPr>
            <a:cxnSpLocks/>
          </p:cNvCxnSpPr>
          <p:nvPr/>
        </p:nvCxnSpPr>
        <p:spPr>
          <a:xfrm>
            <a:off x="1169581" y="3274828"/>
            <a:ext cx="0" cy="255181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AAF0E7-6FE0-9B45-5803-FA05D5D2D5C7}"/>
              </a:ext>
            </a:extLst>
          </p:cNvPr>
          <p:cNvSpPr txBox="1"/>
          <p:nvPr/>
        </p:nvSpPr>
        <p:spPr>
          <a:xfrm rot="16200000">
            <a:off x="-260404" y="4205272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Increased sophistication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4647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7929C22-0833-15AA-D29B-3C717A88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The Safe System approach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6079489-4913-7768-3193-8D098DB09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926"/>
            <a:ext cx="10515600" cy="5613990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A new line of thinking in the traffic safety discipline since 2000: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74151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GB" dirty="0">
                <a:solidFill>
                  <a:srgbClr val="374151"/>
                </a:solidFill>
                <a:latin typeface="+mj-lt"/>
              </a:rPr>
              <a:t>Instead, the </a:t>
            </a:r>
            <a:r>
              <a:rPr lang="en-GB" b="1" dirty="0">
                <a:solidFill>
                  <a:srgbClr val="374151"/>
                </a:solidFill>
                <a:latin typeface="+mj-lt"/>
              </a:rPr>
              <a:t>Safe System approach</a:t>
            </a:r>
            <a:endParaRPr lang="en-GB" b="1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focuses on long-term and wider economic, human and environmental goals rather than traditional measures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acknowledges that crashes will </a:t>
            </a:r>
            <a:r>
              <a:rPr lang="en-GB" dirty="0">
                <a:solidFill>
                  <a:srgbClr val="374151"/>
                </a:solidFill>
                <a:latin typeface="+mj-lt"/>
              </a:rPr>
              <a:t>continue occurring</a:t>
            </a: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 due to the fallibility of road users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stresses that those involved in the design of the road transport system need to accept and share responsibility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recognizes that investments in traditional interventions are becoming less efficient over time</a:t>
            </a:r>
          </a:p>
          <a:p>
            <a:pPr lvl="1"/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Two types of problems in road safety: specific and generic</a:t>
            </a:r>
          </a:p>
          <a:p>
            <a:pPr lvl="1"/>
            <a:r>
              <a:rPr lang="en-GB" dirty="0">
                <a:solidFill>
                  <a:srgbClr val="374151"/>
                </a:solidFill>
                <a:latin typeface="+mj-lt"/>
              </a:rPr>
              <a:t>Specific: concentrated on specific locations, road user groups, specific behaviour or vehicles. </a:t>
            </a:r>
            <a:br>
              <a:rPr lang="en-GB" dirty="0">
                <a:solidFill>
                  <a:srgbClr val="374151"/>
                </a:solidFill>
                <a:latin typeface="+mj-lt"/>
              </a:rPr>
            </a:br>
            <a:r>
              <a:rPr lang="en-GB" dirty="0">
                <a:solidFill>
                  <a:srgbClr val="374151"/>
                </a:solidFill>
                <a:latin typeface="+mj-lt"/>
              </a:rPr>
              <a:t>These ‘peaks in distributions’ have been ‘smoothened’ in the past decades in high-income countries</a:t>
            </a:r>
            <a:endParaRPr lang="en-GB" b="0" i="0" dirty="0">
              <a:solidFill>
                <a:srgbClr val="374151"/>
              </a:solidFill>
              <a:effectLst/>
              <a:latin typeface="+mj-lt"/>
            </a:endParaRPr>
          </a:p>
          <a:p>
            <a:pPr lvl="1"/>
            <a:r>
              <a:rPr lang="en-GB" dirty="0">
                <a:solidFill>
                  <a:srgbClr val="374151"/>
                </a:solidFill>
                <a:latin typeface="+mj-lt"/>
              </a:rPr>
              <a:t>Generic: caused by road traffic being inherently unsafe.</a:t>
            </a:r>
            <a:br>
              <a:rPr lang="en-GB" dirty="0">
                <a:solidFill>
                  <a:srgbClr val="374151"/>
                </a:solidFill>
                <a:latin typeface="+mj-lt"/>
              </a:rPr>
            </a:br>
            <a:r>
              <a:rPr lang="en-GB" dirty="0">
                <a:solidFill>
                  <a:srgbClr val="374151"/>
                </a:solidFill>
                <a:latin typeface="+mj-lt"/>
              </a:rPr>
              <a:t>Reducing these problems should be the focus.</a:t>
            </a:r>
            <a:endParaRPr lang="en-GB" b="0" i="0" dirty="0">
              <a:solidFill>
                <a:srgbClr val="374151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An example of the approach is setting a maximum speed limit of 30 km/h in urban areas unless strong evidence supports higher speeds as safe, with vulnerable road users separated from high-speed motorized traffic.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CE43531-F2E5-B27F-1F2B-E46ADCC1743C}"/>
              </a:ext>
            </a:extLst>
          </p:cNvPr>
          <p:cNvSpPr txBox="1"/>
          <p:nvPr/>
        </p:nvSpPr>
        <p:spPr>
          <a:xfrm>
            <a:off x="3612412" y="1942030"/>
            <a:ext cx="6097772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0" dirty="0">
                <a:solidFill>
                  <a:srgbClr val="374151"/>
                </a:solidFill>
                <a:effectLst/>
                <a:latin typeface="+mj-lt"/>
              </a:rPr>
              <a:t>Current traffic system is inherently dangerous.</a:t>
            </a:r>
          </a:p>
          <a:p>
            <a:pPr marL="0" indent="0" algn="ctr">
              <a:buNone/>
            </a:pPr>
            <a:r>
              <a:rPr lang="en-GB" b="1" i="0" dirty="0">
                <a:solidFill>
                  <a:srgbClr val="374151"/>
                </a:solidFill>
                <a:effectLst/>
                <a:latin typeface="+mj-lt"/>
              </a:rPr>
              <a:t>Intensifying current efforts will not substantially improve safety.</a:t>
            </a:r>
          </a:p>
        </p:txBody>
      </p:sp>
    </p:spTree>
    <p:extLst>
      <p:ext uri="{BB962C8B-B14F-4D97-AF65-F5344CB8AC3E}">
        <p14:creationId xmlns:p14="http://schemas.microsoft.com/office/powerpoint/2010/main" val="130653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Risk factors in traffic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‘Unintentional errors’ or ‘intentional violations’?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Risks for transport modes, age groups and road types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Measuring safety and danger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Developments in improving road safety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Shifts in road safety paradigms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Vulnerable road users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Promising options for further improving road safety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145728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C1D56DA-C771-DC02-B150-3DE5D0BF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Sustainable Safety: Dutch version of a Safe System approach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ADCE8C2-27FA-C385-86AA-298AA0CAD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43" y="1653991"/>
            <a:ext cx="10515600" cy="1661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+mj-lt"/>
              </a:rPr>
              <a:t>The Sustainable Safety approach starts with the idea that the present traffic system is inherently hazardous and that all possible solutions are considered in an integral and rational manner.</a:t>
            </a:r>
          </a:p>
          <a:p>
            <a:pPr marL="0" indent="0">
              <a:buNone/>
            </a:pPr>
            <a:r>
              <a:rPr lang="en-GB" sz="1800" b="0" i="0" dirty="0">
                <a:effectLst/>
                <a:latin typeface="+mj-lt"/>
              </a:rPr>
              <a:t>The vision aims to eliminate latent errors from traffic and make the road traffic system forgiving towards unsafe actions by road users.</a:t>
            </a:r>
            <a:endParaRPr lang="en-GB" sz="1800" dirty="0"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D3B71D-763A-C639-9CE1-E9C340B7E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43"/>
          <a:stretch/>
        </p:blipFill>
        <p:spPr>
          <a:xfrm>
            <a:off x="707039" y="2861746"/>
            <a:ext cx="4917586" cy="315355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3B27D5B8-B654-7F7C-D617-DBD1E6EC940A}"/>
              </a:ext>
            </a:extLst>
          </p:cNvPr>
          <p:cNvSpPr txBox="1"/>
          <p:nvPr/>
        </p:nvSpPr>
        <p:spPr>
          <a:xfrm>
            <a:off x="707039" y="6257836"/>
            <a:ext cx="5803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Figure 11.5 The development of a crash (bold arrow) as a result of latent errors and </a:t>
            </a:r>
            <a:r>
              <a:rPr lang="en-GB" sz="900" dirty="0" err="1"/>
              <a:t>dangeour</a:t>
            </a:r>
            <a:r>
              <a:rPr lang="en-GB" sz="900" dirty="0"/>
              <a:t> road user actions: ‘Swiss Cheese model’ (Taken from Chapter 11, page 247)</a:t>
            </a:r>
          </a:p>
        </p:txBody>
      </p:sp>
      <p:pic>
        <p:nvPicPr>
          <p:cNvPr id="8" name="Afbeelding 4">
            <a:extLst>
              <a:ext uri="{FF2B5EF4-FFF2-40B4-BE49-F238E27FC236}">
                <a16:creationId xmlns="" xmlns:a16="http://schemas.microsoft.com/office/drawing/2014/main" id="{FDD3D65F-8A92-4614-6B95-A2F7E773E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766" y="3087890"/>
            <a:ext cx="6149794" cy="315355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44DD015A-DBF4-CCE1-877B-599DDD880F88}"/>
              </a:ext>
            </a:extLst>
          </p:cNvPr>
          <p:cNvSpPr txBox="1"/>
          <p:nvPr/>
        </p:nvSpPr>
        <p:spPr>
          <a:xfrm>
            <a:off x="5766029" y="2848864"/>
            <a:ext cx="60975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Table 11.5 The five Sustainable Safety principles (Taken from Chapter 11, page 310)</a:t>
            </a:r>
          </a:p>
        </p:txBody>
      </p:sp>
      <p:sp>
        <p:nvSpPr>
          <p:cNvPr id="10" name="Tekstvak 10">
            <a:extLst>
              <a:ext uri="{FF2B5EF4-FFF2-40B4-BE49-F238E27FC236}">
                <a16:creationId xmlns="" xmlns:a16="http://schemas.microsoft.com/office/drawing/2014/main" id="{DFC46444-5F93-1F2E-3E06-AF03829CD28D}"/>
              </a:ext>
            </a:extLst>
          </p:cNvPr>
          <p:cNvSpPr txBox="1"/>
          <p:nvPr/>
        </p:nvSpPr>
        <p:spPr>
          <a:xfrm>
            <a:off x="0" y="6627168"/>
            <a:ext cx="75974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Wegman, F.C.M. and L.T. </a:t>
            </a:r>
            <a:r>
              <a:rPr lang="en-GB" sz="900" dirty="0" err="1"/>
              <a:t>Aarts</a:t>
            </a:r>
            <a:r>
              <a:rPr lang="en-GB" sz="900" dirty="0"/>
              <a:t> (eds) (2006), Advancing Sustainable Safety: National Road Safety Outlook for 2005–2020, </a:t>
            </a:r>
            <a:r>
              <a:rPr lang="en-GB" sz="900" dirty="0" err="1"/>
              <a:t>Leidschendam</a:t>
            </a:r>
            <a:r>
              <a:rPr lang="en-GB" sz="900" dirty="0"/>
              <a:t>: SWOV.</a:t>
            </a:r>
          </a:p>
        </p:txBody>
      </p:sp>
    </p:spTree>
    <p:extLst>
      <p:ext uri="{BB962C8B-B14F-4D97-AF65-F5344CB8AC3E}">
        <p14:creationId xmlns:p14="http://schemas.microsoft.com/office/powerpoint/2010/main" val="3704821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Risk factors in traffic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‘Unintentional errors’ or ‘intentional violations’?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Risks for transport modes, age groups and road types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Measuring safety and danger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Developments in improving road safety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Shifts in road safety paradigms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Vulnerable road users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Promising options for further improving road safety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78F2E352-381D-DD77-511F-3EBB501246F3}"/>
              </a:ext>
            </a:extLst>
          </p:cNvPr>
          <p:cNvSpPr/>
          <p:nvPr/>
        </p:nvSpPr>
        <p:spPr>
          <a:xfrm>
            <a:off x="838200" y="4604336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939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17FB475-C89E-CAB1-486A-DA73EB91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Vulnerable road users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CC1F2F2-475D-3B7B-2672-37874D3E8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4953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i="0" dirty="0">
                <a:effectLst/>
                <a:latin typeface="+mj-lt"/>
              </a:rPr>
              <a:t>Definition. </a:t>
            </a:r>
            <a:r>
              <a:rPr lang="en-GB" b="0" i="0" dirty="0">
                <a:effectLst/>
                <a:latin typeface="+mj-lt"/>
              </a:rPr>
              <a:t>Pedestrians, cyclists, moped riders, motorcyclists, and users of light electric vehicles (LEVs) are vulnerable road users (VRUs).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+mj-lt"/>
              </a:rPr>
              <a:t>These transport modes are promoted by governments due </a:t>
            </a:r>
            <a:r>
              <a:rPr lang="en-GB" dirty="0">
                <a:latin typeface="+mj-lt"/>
              </a:rPr>
              <a:t>to their lower air pollution and physical activity benefits.</a:t>
            </a:r>
            <a:endParaRPr lang="en-GB" b="0" i="0" dirty="0">
              <a:effectLst/>
              <a:latin typeface="+mj-lt"/>
            </a:endParaRPr>
          </a:p>
          <a:p>
            <a:pPr marL="0" indent="0">
              <a:buNone/>
            </a:pPr>
            <a:r>
              <a:rPr lang="en-GB" b="0" i="0" dirty="0">
                <a:effectLst/>
                <a:latin typeface="+mj-lt"/>
              </a:rPr>
              <a:t>However, VRUs are less protected than car occupants. They account for 54% of all road deaths worldwide</a:t>
            </a:r>
            <a:r>
              <a:rPr lang="en-GB" dirty="0">
                <a:latin typeface="+mj-lt"/>
              </a:rPr>
              <a:t> (WHO, 2018)</a:t>
            </a:r>
            <a:r>
              <a:rPr lang="en-GB" b="0" i="0" dirty="0">
                <a:effectLst/>
                <a:latin typeface="+mj-lt"/>
              </a:rPr>
              <a:t>, with children, youngsters, and the elderly being particularly vulnerable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+mj-lt"/>
              </a:rPr>
              <a:t>Most fatal VRU crashes involve collisions with motor vehicles, while serious injury crashes often result from single vehicle incidents such as falls and collisions with obstacles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CC90DC63-7FB5-96D9-EC15-756DE94F4294}"/>
              </a:ext>
            </a:extLst>
          </p:cNvPr>
          <p:cNvSpPr txBox="1"/>
          <p:nvPr/>
        </p:nvSpPr>
        <p:spPr>
          <a:xfrm>
            <a:off x="0" y="649287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World Health Organization (2018), Global Status Report on Road Safety 2018, Geneva: WHO.</a:t>
            </a:r>
            <a:br>
              <a:rPr lang="en-GB" sz="900" dirty="0"/>
            </a:br>
            <a:endParaRPr lang="en-GB" sz="9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80F3246-AFB4-C59B-B46F-3954A2609824}"/>
              </a:ext>
            </a:extLst>
          </p:cNvPr>
          <p:cNvSpPr/>
          <p:nvPr/>
        </p:nvSpPr>
        <p:spPr>
          <a:xfrm>
            <a:off x="838200" y="1825625"/>
            <a:ext cx="7114953" cy="8750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C30813C-2A97-6944-0803-C76473420CD7}"/>
              </a:ext>
            </a:extLst>
          </p:cNvPr>
          <p:cNvSpPr txBox="1"/>
          <p:nvPr/>
        </p:nvSpPr>
        <p:spPr>
          <a:xfrm>
            <a:off x="7640502" y="6267082"/>
            <a:ext cx="46727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A man riding a bike down a street next to a traffic light photo – Free Cyclist Image on </a:t>
            </a:r>
            <a:r>
              <a:rPr lang="en-US" sz="900" dirty="0" err="1">
                <a:hlinkClick r:id="rId2"/>
              </a:rPr>
              <a:t>Unsplash</a:t>
            </a:r>
            <a:endParaRPr lang="nl-NL" sz="900" dirty="0"/>
          </a:p>
        </p:txBody>
      </p:sp>
      <p:pic>
        <p:nvPicPr>
          <p:cNvPr id="11" name="Picture 10" descr="A person riding a bicycle on a street&#10;&#10;Description automatically generated">
            <a:extLst>
              <a:ext uri="{FF2B5EF4-FFF2-40B4-BE49-F238E27FC236}">
                <a16:creationId xmlns="" xmlns:a16="http://schemas.microsoft.com/office/drawing/2014/main" id="{DCABB95A-A33A-B004-FC8B-969E06062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42" y="989918"/>
            <a:ext cx="3442684" cy="51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8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CF373F6-E57C-9015-C82C-0F2170D6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Vulnerable road users: how to protect them?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E30A6C9-34DC-76DA-3547-6317A1B43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0" dirty="0">
                <a:effectLst/>
                <a:latin typeface="+mj-lt"/>
              </a:rPr>
              <a:t>Speed management </a:t>
            </a:r>
            <a:r>
              <a:rPr lang="en-GB" b="0" i="0" dirty="0">
                <a:effectLst/>
                <a:latin typeface="+mj-lt"/>
              </a:rPr>
              <a:t>is crucial: area-wide urban traffic-calming schemes reduce injury crashes, especially among cyclists and pedestrians</a:t>
            </a:r>
          </a:p>
          <a:p>
            <a:pPr marL="0" indent="0">
              <a:buNone/>
            </a:pPr>
            <a:r>
              <a:rPr lang="en-GB" b="1" i="0" dirty="0">
                <a:effectLst/>
                <a:latin typeface="+mj-lt"/>
              </a:rPr>
              <a:t>Road and roadside design:</a:t>
            </a:r>
            <a:r>
              <a:rPr lang="en-GB" b="0" i="0" dirty="0">
                <a:effectLst/>
                <a:latin typeface="+mj-lt"/>
              </a:rPr>
              <a:t> to achieve compliance with reduced speed limits, separation of VRUs by cycle tracks and sidewalks improves road safety</a:t>
            </a:r>
          </a:p>
          <a:p>
            <a:pPr marL="0" indent="0">
              <a:buNone/>
            </a:pPr>
            <a:r>
              <a:rPr lang="en-GB" b="1" dirty="0">
                <a:latin typeface="+mj-lt"/>
              </a:rPr>
              <a:t>Technology:</a:t>
            </a:r>
            <a:r>
              <a:rPr lang="en-GB" dirty="0">
                <a:latin typeface="+mj-lt"/>
              </a:rPr>
              <a:t> </a:t>
            </a:r>
            <a:r>
              <a:rPr lang="en-GB" b="0" i="0" dirty="0">
                <a:effectLst/>
                <a:latin typeface="+mj-lt"/>
              </a:rPr>
              <a:t>Advanced Driver Support Systems (ADAS), such as Autonomous Emergency Braking (AEB) and Intelligent Speed Assistance (ISA), can assist in speed management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090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CF373F6-E57C-9015-C82C-0F2170D6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Vulnerable road users: single-vehicle crashes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E30A6C9-34DC-76DA-3547-6317A1B43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0" i="0" dirty="0">
                <a:effectLst/>
                <a:latin typeface="+mj-lt"/>
              </a:rPr>
              <a:t>Non-fatal crashes with bicycles and e-bikes are often </a:t>
            </a:r>
            <a:r>
              <a:rPr lang="en-GB" b="1" i="0" dirty="0">
                <a:effectLst/>
                <a:latin typeface="+mj-lt"/>
              </a:rPr>
              <a:t>single-bicycle crashes</a:t>
            </a:r>
            <a:r>
              <a:rPr lang="en-GB" b="0" i="0" dirty="0">
                <a:effectLst/>
                <a:latin typeface="+mj-lt"/>
              </a:rPr>
              <a:t>, with infrastructure (e.g., narrow paths, tram tracks), road surface conditions (e.g., potholes), and braking mistakes being contributing factors</a:t>
            </a:r>
          </a:p>
          <a:p>
            <a:pPr marL="0" indent="0" algn="l">
              <a:buNone/>
            </a:pPr>
            <a:r>
              <a:rPr lang="en-GB" b="1" i="0" dirty="0">
                <a:effectLst/>
                <a:latin typeface="+mj-lt"/>
              </a:rPr>
              <a:t>Light electric vehicles</a:t>
            </a:r>
            <a:r>
              <a:rPr lang="en-GB" b="0" i="0" dirty="0">
                <a:effectLst/>
                <a:latin typeface="+mj-lt"/>
              </a:rPr>
              <a:t>, including standing e-scooters, are also prone to single vehicle crashes, but more research is needed to compare risks with other travel modes</a:t>
            </a:r>
          </a:p>
          <a:p>
            <a:pPr marL="0" indent="0" algn="l">
              <a:buNone/>
            </a:pPr>
            <a:r>
              <a:rPr lang="en-GB" b="1" i="0" dirty="0">
                <a:effectLst/>
                <a:latin typeface="+mj-lt"/>
              </a:rPr>
              <a:t>E-bikes </a:t>
            </a:r>
            <a:r>
              <a:rPr lang="en-GB" b="0" i="0" dirty="0">
                <a:effectLst/>
                <a:latin typeface="+mj-lt"/>
              </a:rPr>
              <a:t>on average travel only slightly faster than conventional bicycles, resulting in similar crash likelihood and severity.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36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Risk factors in traffic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‘Unintentional errors’ or ‘intentional violations’?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Risks for transport modes, age groups and road types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Measuring safety and danger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Developments in improving road safety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Shifts in road safety paradigms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Vulnerable road users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Promising options for further improving road safety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78F2E352-381D-DD77-511F-3EBB501246F3}"/>
              </a:ext>
            </a:extLst>
          </p:cNvPr>
          <p:cNvSpPr/>
          <p:nvPr/>
        </p:nvSpPr>
        <p:spPr>
          <a:xfrm>
            <a:off x="838200" y="5083730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48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BE1C354-5618-5124-39AC-8A114EE4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How to further improve road safety?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D21A228-B50D-B851-8A51-4F79D883D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00"/>
            <a:ext cx="7285074" cy="4879975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+mj-lt"/>
              </a:rPr>
              <a:t>L</a:t>
            </a:r>
            <a:r>
              <a:rPr lang="en-GB" b="0" i="0" dirty="0">
                <a:effectLst/>
                <a:latin typeface="+mj-lt"/>
              </a:rPr>
              <a:t>ower urban speed limits </a:t>
            </a:r>
          </a:p>
          <a:p>
            <a:r>
              <a:rPr lang="en-GB" dirty="0">
                <a:latin typeface="+mj-lt"/>
              </a:rPr>
              <a:t>I</a:t>
            </a:r>
            <a:r>
              <a:rPr lang="en-GB" b="0" i="0" dirty="0">
                <a:effectLst/>
                <a:latin typeface="+mj-lt"/>
              </a:rPr>
              <a:t>ncreased separation of vulnerable road users from motorized traffic</a:t>
            </a:r>
          </a:p>
          <a:p>
            <a:r>
              <a:rPr lang="en-GB" b="0" i="0" dirty="0">
                <a:effectLst/>
                <a:latin typeface="+mj-lt"/>
              </a:rPr>
              <a:t>Advanced Driver Assistance Systems (ADAS) and autonomous driving, </a:t>
            </a:r>
          </a:p>
          <a:p>
            <a:pPr lvl="1"/>
            <a:r>
              <a:rPr lang="en-GB" dirty="0">
                <a:latin typeface="+mj-lt"/>
              </a:rPr>
              <a:t>Could</a:t>
            </a:r>
            <a:r>
              <a:rPr lang="en-GB" b="0" i="0" dirty="0">
                <a:effectLst/>
                <a:latin typeface="+mj-lt"/>
              </a:rPr>
              <a:t> significantly reduce traffic deaths but also introduces new challenges: human-driver intervention (during ‘take-</a:t>
            </a:r>
            <a:r>
              <a:rPr lang="en-GB" dirty="0">
                <a:latin typeface="+mj-lt"/>
              </a:rPr>
              <a:t>over’ in Level 3 Automated driving; see chapter 8) </a:t>
            </a:r>
            <a:r>
              <a:rPr lang="en-GB" b="0" i="0" dirty="0">
                <a:effectLst/>
                <a:latin typeface="+mj-lt"/>
              </a:rPr>
              <a:t>and cybersecurity</a:t>
            </a:r>
          </a:p>
          <a:p>
            <a:r>
              <a:rPr lang="en-GB" dirty="0">
                <a:latin typeface="+mj-lt"/>
              </a:rPr>
              <a:t>A contribution of businesses and enterprises. E.g.:</a:t>
            </a:r>
          </a:p>
          <a:p>
            <a:pPr lvl="1"/>
            <a:r>
              <a:rPr lang="en-GB" dirty="0">
                <a:latin typeface="+mj-lt"/>
              </a:rPr>
              <a:t>Via procurement of fleet vehicles and transport services, businesses can specify vehicle safety levels, training of drivers and scheduling and planning of driving operations</a:t>
            </a:r>
            <a:endParaRPr lang="en-GB" b="0" i="0" dirty="0">
              <a:effectLst/>
              <a:latin typeface="+mj-lt"/>
            </a:endParaRPr>
          </a:p>
          <a:p>
            <a:pPr lvl="1"/>
            <a:r>
              <a:rPr lang="en-GB" b="0" i="0" dirty="0">
                <a:effectLst/>
                <a:latin typeface="+mj-lt"/>
              </a:rPr>
              <a:t>Via workplace road safety risk management, companies can address the time pressure due to delivery deadlines that contributes to stress, fatigue and more risky driving or riding</a:t>
            </a:r>
          </a:p>
          <a:p>
            <a:r>
              <a:rPr lang="en-GB" dirty="0">
                <a:latin typeface="+mj-lt"/>
              </a:rPr>
              <a:t>Integrating road safety into a broader approach</a:t>
            </a:r>
            <a:r>
              <a:rPr lang="en-GB" b="0" i="0" dirty="0">
                <a:effectLst/>
                <a:latin typeface="+mj-lt"/>
              </a:rPr>
              <a:t> to improve health, climate, equity, and prosperity goals</a:t>
            </a:r>
            <a:endParaRPr lang="en-GB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1CB95A-1D9E-3619-2BCD-F0639F91B7A7}"/>
              </a:ext>
            </a:extLst>
          </p:cNvPr>
          <p:cNvSpPr txBox="1"/>
          <p:nvPr/>
        </p:nvSpPr>
        <p:spPr>
          <a:xfrm>
            <a:off x="6780914" y="6377459"/>
            <a:ext cx="60977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Woman in black jacket riding bicycle on pedestrian lane during night time photo – Free Cyclist Image on </a:t>
            </a:r>
            <a:r>
              <a:rPr lang="en-US" sz="900" dirty="0" err="1">
                <a:hlinkClick r:id="rId2"/>
              </a:rPr>
              <a:t>Unsplash</a:t>
            </a:r>
            <a:endParaRPr lang="nl-NL" sz="900" dirty="0"/>
          </a:p>
        </p:txBody>
      </p:sp>
      <p:pic>
        <p:nvPicPr>
          <p:cNvPr id="7" name="Picture 6" descr="A person on a bicycle with a bag on back&#10;&#10;Description automatically generated">
            <a:extLst>
              <a:ext uri="{FF2B5EF4-FFF2-40B4-BE49-F238E27FC236}">
                <a16:creationId xmlns="" xmlns:a16="http://schemas.microsoft.com/office/drawing/2014/main" id="{19B5DC61-EDD9-7AC0-2718-16BEFD21A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78" y="1540175"/>
            <a:ext cx="3182678" cy="47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0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Risk factors in traffic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‘Unintentional errors’ or ‘intentional violations’?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Risks for transport modes, age groups and road types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Measuring safety and danger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Developments in improving road safety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Shifts in road safety paradigms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Vulnerable road users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Promising options for further improving road safety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78F2E352-381D-DD77-511F-3EBB501246F3}"/>
              </a:ext>
            </a:extLst>
          </p:cNvPr>
          <p:cNvSpPr/>
          <p:nvPr/>
        </p:nvSpPr>
        <p:spPr>
          <a:xfrm>
            <a:off x="838200" y="5545369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050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EC45C9E-DA32-5B66-F129-A0D76F4C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Conclusions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C1AF5BD-F806-0F17-7771-BB69BAABF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558"/>
            <a:ext cx="10515600" cy="5507665"/>
          </a:xfrm>
        </p:spPr>
        <p:txBody>
          <a:bodyPr>
            <a:normAutofit fontScale="8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+mj-lt"/>
              </a:rPr>
              <a:t>Speed, vulnerability, and mass differences are </a:t>
            </a:r>
            <a:r>
              <a:rPr lang="en-GB" b="1" i="0" dirty="0">
                <a:effectLst/>
                <a:latin typeface="+mj-lt"/>
              </a:rPr>
              <a:t>fundamental risk factors </a:t>
            </a:r>
            <a:r>
              <a:rPr lang="en-GB" b="0" i="0" dirty="0">
                <a:effectLst/>
                <a:latin typeface="+mj-lt"/>
              </a:rPr>
              <a:t>for road crashes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+mj-lt"/>
              </a:rPr>
              <a:t>Impaired driving, fatigue, and distraction are </a:t>
            </a:r>
            <a:r>
              <a:rPr lang="en-GB" b="1" i="0" dirty="0">
                <a:effectLst/>
                <a:latin typeface="+mj-lt"/>
              </a:rPr>
              <a:t>risk-increasing factors </a:t>
            </a:r>
            <a:r>
              <a:rPr lang="en-GB" b="0" i="0" dirty="0">
                <a:effectLst/>
                <a:latin typeface="+mj-lt"/>
              </a:rPr>
              <a:t>for road crashes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+mj-lt"/>
              </a:rPr>
              <a:t>Both </a:t>
            </a:r>
            <a:r>
              <a:rPr lang="en-GB" b="1" dirty="0">
                <a:latin typeface="+mj-lt"/>
              </a:rPr>
              <a:t>h</a:t>
            </a:r>
            <a:r>
              <a:rPr lang="en-GB" b="1" i="0" dirty="0">
                <a:effectLst/>
                <a:latin typeface="+mj-lt"/>
              </a:rPr>
              <a:t>uman errors and violations</a:t>
            </a:r>
            <a:r>
              <a:rPr lang="en-GB" b="0" i="0" dirty="0">
                <a:effectLst/>
                <a:latin typeface="+mj-lt"/>
              </a:rPr>
              <a:t> significantly contribute to road crashes.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effectLst/>
                <a:latin typeface="+mj-lt"/>
              </a:rPr>
              <a:t>Measuring road safety is challenging</a:t>
            </a:r>
            <a:r>
              <a:rPr lang="en-GB" b="0" i="0" dirty="0">
                <a:effectLst/>
                <a:latin typeface="+mj-lt"/>
              </a:rPr>
              <a:t> due to data issues and lack of harmonized definitions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effectLst/>
                <a:latin typeface="+mj-lt"/>
              </a:rPr>
              <a:t>Highly motorized and developed countries </a:t>
            </a:r>
            <a:r>
              <a:rPr lang="en-GB" b="0" i="0" dirty="0">
                <a:effectLst/>
                <a:latin typeface="+mj-lt"/>
              </a:rPr>
              <a:t>have made progress in road safety through various measures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+mj-lt"/>
              </a:rPr>
              <a:t>Shifting to a </a:t>
            </a:r>
            <a:r>
              <a:rPr lang="en-GB" b="1" i="0" dirty="0">
                <a:effectLst/>
                <a:latin typeface="+mj-lt"/>
              </a:rPr>
              <a:t>Safe System approach </a:t>
            </a:r>
            <a:r>
              <a:rPr lang="en-GB" b="0" i="0" dirty="0">
                <a:effectLst/>
                <a:latin typeface="+mj-lt"/>
              </a:rPr>
              <a:t>is necessary to address </a:t>
            </a:r>
            <a:r>
              <a:rPr lang="en-GB" b="1" i="0" dirty="0">
                <a:effectLst/>
                <a:latin typeface="+mj-lt"/>
              </a:rPr>
              <a:t>generic risks </a:t>
            </a:r>
            <a:r>
              <a:rPr lang="en-GB" b="0" i="0" dirty="0">
                <a:effectLst/>
                <a:latin typeface="+mj-lt"/>
              </a:rPr>
              <a:t>comprehensively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+mj-lt"/>
              </a:rPr>
              <a:t>Protecting </a:t>
            </a:r>
            <a:r>
              <a:rPr lang="en-GB" b="1" i="0" dirty="0">
                <a:effectLst/>
                <a:latin typeface="+mj-lt"/>
              </a:rPr>
              <a:t>vulnerable road users </a:t>
            </a:r>
            <a:r>
              <a:rPr lang="en-GB" b="0" i="0" dirty="0">
                <a:effectLst/>
                <a:latin typeface="+mj-lt"/>
              </a:rPr>
              <a:t>requires separating them from high-speed traffic and reducing speeds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effectLst/>
                <a:latin typeface="+mj-lt"/>
              </a:rPr>
              <a:t>Automation</a:t>
            </a:r>
            <a:r>
              <a:rPr lang="en-GB" i="0" dirty="0">
                <a:effectLst/>
                <a:latin typeface="+mj-lt"/>
              </a:rPr>
              <a:t> </a:t>
            </a:r>
            <a:r>
              <a:rPr lang="en-GB" b="0" i="0" dirty="0">
                <a:effectLst/>
                <a:latin typeface="+mj-lt"/>
              </a:rPr>
              <a:t>shows promise in improving road safety, but its full impact is uncertain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+mj-lt"/>
              </a:rPr>
              <a:t>Road safety </a:t>
            </a:r>
            <a:r>
              <a:rPr lang="en-GB" dirty="0">
                <a:latin typeface="+mj-lt"/>
              </a:rPr>
              <a:t>should be</a:t>
            </a:r>
            <a:r>
              <a:rPr lang="en-GB" b="0" i="0" dirty="0">
                <a:effectLst/>
                <a:latin typeface="+mj-lt"/>
              </a:rPr>
              <a:t> linked to </a:t>
            </a:r>
            <a:r>
              <a:rPr lang="en-GB" b="1" i="0" dirty="0">
                <a:effectLst/>
                <a:latin typeface="+mj-lt"/>
              </a:rPr>
              <a:t>broader goals </a:t>
            </a:r>
            <a:r>
              <a:rPr lang="en-GB" b="0" i="0" dirty="0">
                <a:effectLst/>
                <a:latin typeface="+mj-lt"/>
              </a:rPr>
              <a:t>such as health, green mobility, and sustainable cities in the Sustainable Development Agenda</a:t>
            </a:r>
          </a:p>
        </p:txBody>
      </p:sp>
    </p:spTree>
    <p:extLst>
      <p:ext uri="{BB962C8B-B14F-4D97-AF65-F5344CB8AC3E}">
        <p14:creationId xmlns:p14="http://schemas.microsoft.com/office/powerpoint/2010/main" val="2293497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ebouw, Stedenbouwkunde, huis, buitenshuis&#10;&#10;Automatisch gegenereerde beschrijving">
            <a:extLst>
              <a:ext uri="{FF2B5EF4-FFF2-40B4-BE49-F238E27FC236}">
                <a16:creationId xmlns="" xmlns:a16="http://schemas.microsoft.com/office/drawing/2014/main" id="{1EB39E3B-7D18-33A4-B7AA-0CCE48E985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b="1716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AA52A81F-E1CB-C5DD-DF58-DB7E0B8F7ACB}"/>
              </a:ext>
            </a:extLst>
          </p:cNvPr>
          <p:cNvSpPr txBox="1"/>
          <p:nvPr/>
        </p:nvSpPr>
        <p:spPr>
          <a:xfrm>
            <a:off x="0" y="200881"/>
            <a:ext cx="9784080" cy="1046440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nl-NL" sz="4400" dirty="0">
                <a:solidFill>
                  <a:schemeClr val="bg1"/>
                </a:solidFill>
                <a:latin typeface="Goudy Old Style" panose="02020502050305020303" pitchFamily="18" charset="0"/>
              </a:rPr>
              <a:t>The Transport System and Transport Policy</a:t>
            </a:r>
          </a:p>
          <a:p>
            <a:pPr algn="r"/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Edited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by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Bert van Wee, Jan Anne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Annema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, David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Banister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and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Baiba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Pudãne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E35149B7-3BCB-3F6A-BA5B-3FD51C81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38" y="5926992"/>
            <a:ext cx="5922141" cy="73012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B7DA1B25-B255-3FA5-A83B-4A67DE2DEE74}"/>
              </a:ext>
            </a:extLst>
          </p:cNvPr>
          <p:cNvSpPr txBox="1"/>
          <p:nvPr/>
        </p:nvSpPr>
        <p:spPr>
          <a:xfrm>
            <a:off x="0" y="2232564"/>
            <a:ext cx="9784080" cy="892552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b="1" dirty="0" err="1">
                <a:latin typeface="Goudy Old Style" panose="02020502050305020303" pitchFamily="18" charset="0"/>
              </a:rPr>
              <a:t>Chapter</a:t>
            </a:r>
            <a:r>
              <a:rPr lang="nl-NL" sz="3200" b="1" dirty="0">
                <a:latin typeface="Goudy Old Style" panose="02020502050305020303" pitchFamily="18" charset="0"/>
              </a:rPr>
              <a:t> 11: Traffic </a:t>
            </a:r>
            <a:r>
              <a:rPr lang="nl-NL" sz="3200" b="1" dirty="0" err="1">
                <a:latin typeface="Goudy Old Style" panose="02020502050305020303" pitchFamily="18" charset="0"/>
              </a:rPr>
              <a:t>safety</a:t>
            </a:r>
            <a:endParaRPr lang="nl-NL" sz="3200" b="1" dirty="0">
              <a:latin typeface="Goudy Old Style" panose="02020502050305020303" pitchFamily="18" charset="0"/>
            </a:endParaRPr>
          </a:p>
          <a:p>
            <a:r>
              <a:rPr lang="nl-NL" sz="2000" b="1" dirty="0" err="1">
                <a:latin typeface="Goudy Old Style" panose="02020502050305020303" pitchFamily="18" charset="0"/>
              </a:rPr>
              <a:t>Authors</a:t>
            </a:r>
            <a:r>
              <a:rPr lang="nl-NL" sz="2000" b="1" dirty="0">
                <a:latin typeface="Goudy Old Style" panose="02020502050305020303" pitchFamily="18" charset="0"/>
              </a:rPr>
              <a:t>: Fred </a:t>
            </a:r>
            <a:r>
              <a:rPr lang="nl-NL" sz="2000" b="1" dirty="0" err="1">
                <a:latin typeface="Goudy Old Style" panose="02020502050305020303" pitchFamily="18" charset="0"/>
              </a:rPr>
              <a:t>Wegman</a:t>
            </a:r>
            <a:r>
              <a:rPr lang="nl-NL" sz="2000" b="1" dirty="0">
                <a:latin typeface="Goudy Old Style" panose="02020502050305020303" pitchFamily="18" charset="0"/>
              </a:rPr>
              <a:t> and Paul Schepers</a:t>
            </a:r>
            <a:endParaRPr lang="nl-NL" sz="2000" b="1" dirty="0"/>
          </a:p>
        </p:txBody>
      </p:sp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4BB461D3-156C-0807-EB56-BE2C73EA5BF6}"/>
              </a:ext>
            </a:extLst>
          </p:cNvPr>
          <p:cNvSpPr txBox="1"/>
          <p:nvPr/>
        </p:nvSpPr>
        <p:spPr>
          <a:xfrm>
            <a:off x="333906" y="6292055"/>
            <a:ext cx="331823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/>
              </a:rPr>
              <a:t>Busy crossover - Free image on </a:t>
            </a:r>
            <a:r>
              <a:rPr lang="en-GB" sz="900" dirty="0" err="1">
                <a:hlinkClick r:id="rId4"/>
              </a:rPr>
              <a:t>Pexels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15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Risk factors in traffic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‘Unintentional errors’ or ‘intentional violations’?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Risks for transport modes, age groups and road types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Measuring safety and danger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Developments in improving road safety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Shifts in road safety paradigms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Vulnerable road users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Promising options for further improving road safety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78F2E352-381D-DD77-511F-3EBB501246F3}"/>
              </a:ext>
            </a:extLst>
          </p:cNvPr>
          <p:cNvSpPr/>
          <p:nvPr/>
        </p:nvSpPr>
        <p:spPr>
          <a:xfrm>
            <a:off x="838200" y="1825625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29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5">
            <a:extLst>
              <a:ext uri="{FF2B5EF4-FFF2-40B4-BE49-F238E27FC236}">
                <a16:creationId xmlns="" xmlns:a16="http://schemas.microsoft.com/office/drawing/2014/main" id="{5867B87E-9AF1-A6DD-D39A-E9E3C109C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567" y="1360386"/>
            <a:ext cx="5659067" cy="534416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EEEE6042-DD43-8CEF-AB7F-C0CBB828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Risk factors in traffic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0A0B2E2-0251-6460-775F-ABBB4E4BF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3633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i="0" dirty="0">
                <a:solidFill>
                  <a:srgbClr val="FF0000"/>
                </a:solidFill>
                <a:effectLst/>
                <a:latin typeface="+mj-lt"/>
              </a:rPr>
              <a:t>Three major sources </a:t>
            </a: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of risks (see </a:t>
            </a:r>
            <a:r>
              <a:rPr lang="en-GB" b="0" i="0" dirty="0">
                <a:solidFill>
                  <a:srgbClr val="374151"/>
                </a:solidFill>
                <a:effectLst/>
                <a:latin typeface="+mj-lt"/>
                <a:sym typeface="Wingdings" panose="05000000000000000000" pitchFamily="2" charset="2"/>
              </a:rPr>
              <a:t>)</a:t>
            </a: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  <a:latin typeface="+mj-lt"/>
              </a:rPr>
              <a:t>Volume, modal split, and composition of traffic: </a:t>
            </a:r>
            <a:r>
              <a:rPr lang="en-GB" dirty="0">
                <a:latin typeface="+mj-lt"/>
              </a:rPr>
              <a:t>high traffic volume, mix of passenger and goods vehicles, influence of traffic jams, distribution over different road types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00B050"/>
                </a:solidFill>
                <a:latin typeface="+mj-lt"/>
              </a:rPr>
              <a:t>Driving behaviour:</a:t>
            </a:r>
            <a:r>
              <a:rPr lang="en-GB" dirty="0">
                <a:latin typeface="+mj-lt"/>
              </a:rPr>
              <a:t> speed, acceleration and deceleration behaviour, and reaction time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accent2"/>
                </a:solidFill>
                <a:latin typeface="+mj-lt"/>
              </a:rPr>
              <a:t>Technology: </a:t>
            </a:r>
            <a:r>
              <a:rPr lang="en-GB" dirty="0">
                <a:latin typeface="+mj-lt"/>
              </a:rPr>
              <a:t>vehicle design and safety-enhancing technologies (see also </a:t>
            </a:r>
            <a:r>
              <a:rPr lang="en-GB" dirty="0" err="1">
                <a:latin typeface="+mj-lt"/>
              </a:rPr>
              <a:t>ch.</a:t>
            </a:r>
            <a:r>
              <a:rPr lang="en-GB" dirty="0">
                <a:latin typeface="+mj-lt"/>
              </a:rPr>
              <a:t> 8), use of other technology (such as mobile devices) during travel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+mj-lt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="" xmlns:a16="http://schemas.microsoft.com/office/drawing/2014/main" id="{582BD79A-7D41-8432-F385-F8672B1D8C56}"/>
              </a:ext>
            </a:extLst>
          </p:cNvPr>
          <p:cNvSpPr/>
          <p:nvPr/>
        </p:nvSpPr>
        <p:spPr>
          <a:xfrm>
            <a:off x="7762218" y="4623573"/>
            <a:ext cx="1207809" cy="5117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al 4">
            <a:extLst>
              <a:ext uri="{FF2B5EF4-FFF2-40B4-BE49-F238E27FC236}">
                <a16:creationId xmlns="" xmlns:a16="http://schemas.microsoft.com/office/drawing/2014/main" id="{BA75F11F-D450-3C3E-67F2-9617CF678486}"/>
              </a:ext>
            </a:extLst>
          </p:cNvPr>
          <p:cNvSpPr/>
          <p:nvPr/>
        </p:nvSpPr>
        <p:spPr>
          <a:xfrm>
            <a:off x="9626971" y="4623573"/>
            <a:ext cx="1207809" cy="48836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al 4">
            <a:extLst>
              <a:ext uri="{FF2B5EF4-FFF2-40B4-BE49-F238E27FC236}">
                <a16:creationId xmlns="" xmlns:a16="http://schemas.microsoft.com/office/drawing/2014/main" id="{6C3D6192-E9AE-2564-2CC6-A757165E80E6}"/>
              </a:ext>
            </a:extLst>
          </p:cNvPr>
          <p:cNvSpPr/>
          <p:nvPr/>
        </p:nvSpPr>
        <p:spPr>
          <a:xfrm>
            <a:off x="8692718" y="5410426"/>
            <a:ext cx="1207809" cy="4804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95DC9849-3ABC-87B9-4BF9-9DA090513BBC}"/>
              </a:ext>
            </a:extLst>
          </p:cNvPr>
          <p:cNvSpPr/>
          <p:nvPr/>
        </p:nvSpPr>
        <p:spPr>
          <a:xfrm>
            <a:off x="7377344" y="3240350"/>
            <a:ext cx="1518081" cy="1171852"/>
          </a:xfrm>
          <a:prstGeom prst="roundRect">
            <a:avLst>
              <a:gd name="adj" fmla="val 984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="" xmlns:a16="http://schemas.microsoft.com/office/drawing/2014/main" id="{8C613D35-F29B-62FD-680F-EB809F57B66D}"/>
              </a:ext>
            </a:extLst>
          </p:cNvPr>
          <p:cNvSpPr/>
          <p:nvPr/>
        </p:nvSpPr>
        <p:spPr>
          <a:xfrm rot="5400000">
            <a:off x="7683623" y="2774275"/>
            <a:ext cx="2885242" cy="3675355"/>
          </a:xfrm>
          <a:prstGeom prst="snip1Rect">
            <a:avLst>
              <a:gd name="adj" fmla="val 4322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6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717A2ED-D2FE-011B-6DEA-A1A982F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Fundamental risk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="" xmlns:a16="http://schemas.microsoft.com/office/drawing/2014/main" id="{CD9B5F2F-1A42-8C94-9EDC-6D01F919FE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01719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GB" sz="2600" b="0" i="0" dirty="0">
                    <a:effectLst/>
                    <a:latin typeface="+mj-lt"/>
                  </a:rPr>
                  <a:t>Fundamental risks are </a:t>
                </a:r>
                <a:r>
                  <a:rPr lang="en-GB" sz="2600" b="1" i="0" dirty="0">
                    <a:effectLst/>
                    <a:latin typeface="+mj-lt"/>
                  </a:rPr>
                  <a:t>inherent to road traffic</a:t>
                </a:r>
                <a:r>
                  <a:rPr lang="en-GB" sz="2600" b="0" i="0" dirty="0">
                    <a:effectLst/>
                    <a:latin typeface="+mj-lt"/>
                  </a:rPr>
                  <a:t>. </a:t>
                </a:r>
                <a:br>
                  <a:rPr lang="en-GB" sz="2600" b="0" i="0" dirty="0">
                    <a:effectLst/>
                    <a:latin typeface="+mj-lt"/>
                  </a:rPr>
                </a:br>
                <a:r>
                  <a:rPr lang="en-GB" sz="2600" b="0" i="0" dirty="0">
                    <a:effectLst/>
                    <a:latin typeface="+mj-lt"/>
                    <a:sym typeface="Wingdings" panose="05000000000000000000" pitchFamily="2" charset="2"/>
                  </a:rPr>
                  <a:t> it is </a:t>
                </a:r>
                <a:r>
                  <a:rPr lang="en-GB" sz="2600" dirty="0">
                    <a:latin typeface="+mj-lt"/>
                  </a:rPr>
                  <a:t>unavoidable </a:t>
                </a:r>
                <a:r>
                  <a:rPr lang="en-GB" sz="2600" b="0" i="0" dirty="0">
                    <a:effectLst/>
                    <a:latin typeface="+mj-lt"/>
                  </a:rPr>
                  <a:t>that road traffic involves combination of vulnerable bodies, high speed and large masses (of vehicles). This combination is inherently dangerous.</a:t>
                </a:r>
              </a:p>
              <a:p>
                <a:pPr marL="514350" indent="-514350" algn="l">
                  <a:buFont typeface="+mj-lt"/>
                  <a:buAutoNum type="arabicPeriod"/>
                </a:pPr>
                <a:r>
                  <a:rPr lang="en-GB" b="1" dirty="0">
                    <a:effectLst/>
                    <a:latin typeface="+mj-lt"/>
                  </a:rPr>
                  <a:t>Speed</a:t>
                </a:r>
                <a:r>
                  <a:rPr lang="en-GB" sz="2600" dirty="0">
                    <a:effectLst/>
                    <a:latin typeface="+mj-lt"/>
                  </a:rPr>
                  <a:t> </a:t>
                </a:r>
                <a:r>
                  <a:rPr lang="en-GB" sz="1600" b="0" i="0" dirty="0">
                    <a:effectLst/>
                    <a:latin typeface="+mj-lt"/>
                  </a:rPr>
                  <a:t>(</a:t>
                </a:r>
                <a:r>
                  <a:rPr lang="en-GB" sz="1600" dirty="0" err="1">
                    <a:latin typeface="+mj-lt"/>
                  </a:rPr>
                  <a:t>Elvik</a:t>
                </a:r>
                <a:r>
                  <a:rPr lang="en-GB" sz="1600" dirty="0">
                    <a:latin typeface="+mj-lt"/>
                  </a:rPr>
                  <a:t> et al., 2019)</a:t>
                </a:r>
                <a:r>
                  <a:rPr lang="en-GB" sz="2600" dirty="0">
                    <a:effectLst/>
                    <a:latin typeface="+mj-lt"/>
                  </a:rPr>
                  <a:t>:</a:t>
                </a:r>
              </a:p>
              <a:p>
                <a:pPr lvl="1"/>
                <a:r>
                  <a:rPr lang="en-GB" b="0" i="0" dirty="0">
                    <a:effectLst/>
                    <a:latin typeface="+mj-lt"/>
                  </a:rPr>
                  <a:t>Higher speeds increase the risk and severity of crashes:</a:t>
                </a:r>
              </a:p>
              <a:p>
                <a:pPr lvl="2"/>
                <a:r>
                  <a:rPr lang="en-GB" b="0" i="0" dirty="0">
                    <a:effectLst/>
                    <a:latin typeface="+mj-lt"/>
                  </a:rPr>
                  <a:t>Speed increase by 1% increases the number of fatalities by 5.6% and the number of injury accidents by 3.9%</a:t>
                </a:r>
              </a:p>
              <a:p>
                <a:pPr lvl="1"/>
                <a:r>
                  <a:rPr lang="en-GB" b="0" i="0" dirty="0">
                    <a:effectLst/>
                    <a:latin typeface="+mj-lt"/>
                  </a:rPr>
                  <a:t>Both exponential and power models well describe the relationship:</a:t>
                </a:r>
              </a:p>
              <a:p>
                <a:pPr lvl="2"/>
                <a:r>
                  <a:rPr lang="en-GB" dirty="0">
                    <a:latin typeface="+mj-lt"/>
                  </a:rPr>
                  <a:t>Exponential: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GB" b="0" i="0" dirty="0">
                    <a:effectLst/>
                    <a:latin typeface="+mj-lt"/>
                  </a:rPr>
                  <a:t> (absolute difference between speeds matter)</a:t>
                </a:r>
              </a:p>
              <a:p>
                <a:pPr lvl="2"/>
                <a:r>
                  <a:rPr lang="en-GB" dirty="0">
                    <a:latin typeface="+mj-lt"/>
                  </a:rPr>
                  <a:t>Power: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b="0" i="0" dirty="0">
                    <a:effectLst/>
                    <a:latin typeface="+mj-lt"/>
                  </a:rPr>
                  <a:t> (relative difference between speeds matter)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CD9B5F2F-1A42-8C94-9EDC-6D01F919FE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01719"/>
              </a:xfrm>
              <a:blipFill>
                <a:blip r:embed="rId2"/>
                <a:stretch>
                  <a:fillRect l="-1217" t="-1943" r="-4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EBA17F04-FE8F-95E6-6E9D-D51FDBB7A345}"/>
              </a:ext>
            </a:extLst>
          </p:cNvPr>
          <p:cNvSpPr txBox="1"/>
          <p:nvPr/>
        </p:nvSpPr>
        <p:spPr>
          <a:xfrm>
            <a:off x="0" y="6627168"/>
            <a:ext cx="140870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/>
              <a:t>Elvik</a:t>
            </a:r>
            <a:r>
              <a:rPr lang="en-GB" sz="900" dirty="0"/>
              <a:t>, R., A. </a:t>
            </a:r>
            <a:r>
              <a:rPr lang="en-GB" sz="900" dirty="0" err="1"/>
              <a:t>Vadeby</a:t>
            </a:r>
            <a:r>
              <a:rPr lang="en-GB" sz="900" dirty="0"/>
              <a:t>, </a:t>
            </a:r>
            <a:r>
              <a:rPr lang="en-GB" sz="900" dirty="0" err="1"/>
              <a:t>T.Hels</a:t>
            </a:r>
            <a:r>
              <a:rPr lang="en-GB" sz="900" dirty="0"/>
              <a:t> and I. van </a:t>
            </a:r>
            <a:r>
              <a:rPr lang="en-GB" sz="900" dirty="0" err="1"/>
              <a:t>Schagen</a:t>
            </a:r>
            <a:r>
              <a:rPr lang="en-GB" sz="900" dirty="0"/>
              <a:t> (2019), ‘Updated estimates of the relationship between speed and road safety at the aggregate and individual levels’, Accident Analysis and Prevention, 123, 114-122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440136F1-47DB-0B20-1BE8-5A27CBDEF510}"/>
                  </a:ext>
                </a:extLst>
              </p:cNvPr>
              <p:cNvSpPr txBox="1"/>
              <p:nvPr/>
            </p:nvSpPr>
            <p:spPr>
              <a:xfrm>
                <a:off x="2763360" y="5908099"/>
                <a:ext cx="580639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nl-NL" sz="1400" dirty="0"/>
                  <a:t> – </a:t>
                </a:r>
                <a:r>
                  <a:rPr lang="nl-NL" sz="1400" dirty="0" err="1"/>
                  <a:t>number</a:t>
                </a:r>
                <a:r>
                  <a:rPr lang="nl-NL" sz="1400" dirty="0"/>
                  <a:t> of (</a:t>
                </a:r>
                <a:r>
                  <a:rPr lang="nl-NL" sz="1400" dirty="0" err="1"/>
                  <a:t>fatal</a:t>
                </a:r>
                <a:r>
                  <a:rPr lang="nl-NL" sz="1400" dirty="0"/>
                  <a:t>/</a:t>
                </a:r>
                <a:r>
                  <a:rPr lang="nl-NL" sz="1400" dirty="0" err="1"/>
                  <a:t>injury</a:t>
                </a:r>
                <a:r>
                  <a:rPr lang="nl-NL" sz="1400" dirty="0"/>
                  <a:t>) </a:t>
                </a:r>
                <a:r>
                  <a:rPr lang="nl-NL" sz="1400" dirty="0" err="1"/>
                  <a:t>accidents</a:t>
                </a:r>
                <a:r>
                  <a:rPr lang="nl-NL" sz="1400" dirty="0"/>
                  <a:t> </a:t>
                </a:r>
                <a:r>
                  <a:rPr lang="nl-NL" sz="1400" dirty="0" err="1"/>
                  <a:t>before</a:t>
                </a:r>
                <a:r>
                  <a:rPr lang="nl-NL" sz="1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1400" dirty="0"/>
                  <a:t>) </a:t>
                </a:r>
                <a:r>
                  <a:rPr lang="nl-NL" sz="1400" dirty="0" err="1"/>
                  <a:t>and</a:t>
                </a:r>
                <a:r>
                  <a:rPr lang="nl-NL" sz="1400" dirty="0"/>
                  <a:t> </a:t>
                </a:r>
                <a:r>
                  <a:rPr lang="nl-NL" sz="1400" dirty="0" err="1"/>
                  <a:t>after</a:t>
                </a:r>
                <a:r>
                  <a:rPr lang="nl-NL" sz="1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1400" dirty="0"/>
                  <a:t>) speed change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1400" dirty="0"/>
                  <a:t> – speeds </a:t>
                </a:r>
                <a:r>
                  <a:rPr lang="nl-NL" sz="1400" dirty="0" err="1"/>
                  <a:t>before</a:t>
                </a:r>
                <a:r>
                  <a:rPr lang="nl-NL" sz="1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1400" dirty="0"/>
                  <a:t>) </a:t>
                </a:r>
                <a:r>
                  <a:rPr lang="nl-NL" sz="1400" dirty="0" err="1"/>
                  <a:t>and</a:t>
                </a:r>
                <a:r>
                  <a:rPr lang="nl-NL" sz="1400" dirty="0"/>
                  <a:t> </a:t>
                </a:r>
                <a:r>
                  <a:rPr lang="nl-NL" sz="1400" dirty="0" err="1"/>
                  <a:t>after</a:t>
                </a:r>
                <a:r>
                  <a:rPr lang="nl-NL" sz="1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14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nl-NL" sz="1400" dirty="0"/>
                  <a:t> – constants </a:t>
                </a:r>
                <a:r>
                  <a:rPr lang="nl-NL" sz="1400" dirty="0" err="1"/>
                  <a:t>that</a:t>
                </a:r>
                <a:r>
                  <a:rPr lang="nl-NL" sz="1400" dirty="0"/>
                  <a:t> are </a:t>
                </a:r>
                <a:r>
                  <a:rPr lang="nl-NL" sz="1400" dirty="0" err="1"/>
                  <a:t>estimated</a:t>
                </a:r>
                <a:r>
                  <a:rPr lang="nl-NL" sz="1400" dirty="0"/>
                  <a:t> </a:t>
                </a:r>
                <a:r>
                  <a:rPr lang="nl-NL" sz="1400" dirty="0" err="1"/>
                  <a:t>based</a:t>
                </a:r>
                <a:r>
                  <a:rPr lang="nl-NL" sz="1400" dirty="0"/>
                  <a:t> on data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0136F1-47DB-0B20-1BE8-5A27CBDEF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360" y="5908099"/>
                <a:ext cx="5806398" cy="738664"/>
              </a:xfrm>
              <a:prstGeom prst="rect">
                <a:avLst/>
              </a:prstGeom>
              <a:blipFill>
                <a:blip r:embed="rId3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44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0082EB0-07CC-7D17-043B-CAF6DD77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Fundamental risk factors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F5B140B-7368-268E-3B83-10909885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12528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en-GB" sz="3300" b="1" i="0" dirty="0">
                <a:effectLst/>
                <a:latin typeface="+mj-lt"/>
              </a:rPr>
              <a:t>Speed variance:</a:t>
            </a:r>
          </a:p>
          <a:p>
            <a:pPr lvl="1"/>
            <a:r>
              <a:rPr lang="en-GB" sz="2800" b="0" i="0" dirty="0">
                <a:effectLst/>
                <a:latin typeface="+mj-lt"/>
              </a:rPr>
              <a:t>Driving at a different speed than other traffic participants increases th</a:t>
            </a:r>
            <a:r>
              <a:rPr lang="en-GB" sz="2800" dirty="0">
                <a:latin typeface="+mj-lt"/>
              </a:rPr>
              <a:t>e risk</a:t>
            </a:r>
            <a:endParaRPr lang="en-GB" sz="2800" b="0" i="0" dirty="0">
              <a:effectLst/>
              <a:latin typeface="+mj-lt"/>
            </a:endParaRPr>
          </a:p>
          <a:p>
            <a:pPr lvl="1"/>
            <a:r>
              <a:rPr lang="en-GB" sz="2800" b="0" i="0" dirty="0">
                <a:effectLst/>
                <a:latin typeface="+mj-lt"/>
              </a:rPr>
              <a:t>Risk of speeding drivers is much greater than the risk decrease of slow drivers</a:t>
            </a:r>
          </a:p>
          <a:p>
            <a:pPr marL="742950" lvl="1" indent="-285750" algn="l">
              <a:buFont typeface="+mj-lt"/>
              <a:buAutoNum type="arabicPeriod"/>
            </a:pPr>
            <a:endParaRPr lang="en-GB" sz="2800" dirty="0">
              <a:latin typeface="+mj-lt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GB" sz="3300" b="1" i="0" dirty="0">
                <a:effectLst/>
                <a:latin typeface="+mj-lt"/>
              </a:rPr>
              <a:t>Mass differences:</a:t>
            </a:r>
          </a:p>
          <a:p>
            <a:pPr lvl="1"/>
            <a:r>
              <a:rPr lang="en-GB" sz="2800" b="0" i="0" dirty="0">
                <a:effectLst/>
                <a:latin typeface="+mj-lt"/>
              </a:rPr>
              <a:t>Unequal mass between colliding parties is a fundamental risk factor</a:t>
            </a:r>
          </a:p>
          <a:p>
            <a:pPr lvl="1"/>
            <a:r>
              <a:rPr lang="en-GB" sz="2800" b="0" i="0" dirty="0">
                <a:effectLst/>
                <a:latin typeface="+mj-lt"/>
              </a:rPr>
              <a:t>Lighter parties (smaller cars, cyclists, pedestrians) are at a disadvantage, as they absorb more kinetic energy and have less protection</a:t>
            </a:r>
          </a:p>
          <a:p>
            <a:pPr lvl="1"/>
            <a:r>
              <a:rPr lang="en-GB" sz="2800" b="0" i="0" dirty="0">
                <a:effectLst/>
                <a:latin typeface="+mj-lt"/>
              </a:rPr>
              <a:t>Heavier vehicles generally offer better protection to their occupants</a:t>
            </a:r>
          </a:p>
          <a:p>
            <a:pPr lvl="1"/>
            <a:r>
              <a:rPr lang="en-GB" sz="2800" b="0" i="0" dirty="0">
                <a:effectLst/>
                <a:latin typeface="+mj-lt"/>
              </a:rPr>
              <a:t>Mass ratio between colliding objects can be as high as 300 (for a pedestrian and heavy goods vehicle)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7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B24B7A8-C9C9-2DEE-0B20-DBEA8D83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Fundamental risk factors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F9E05A1-E94C-79CB-4DFA-9DBE260E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970"/>
            <a:ext cx="7091149" cy="4143983"/>
          </a:xfrm>
        </p:spPr>
        <p:txBody>
          <a:bodyPr>
            <a:normAutofit fontScale="92500"/>
          </a:bodyPr>
          <a:lstStyle/>
          <a:p>
            <a:pPr marL="514350" indent="-514350" algn="l">
              <a:buFont typeface="+mj-lt"/>
              <a:buAutoNum type="arabicPeriod" startAt="4"/>
            </a:pPr>
            <a:r>
              <a:rPr lang="en-GB" sz="3000" b="1" i="0" dirty="0">
                <a:effectLst/>
                <a:latin typeface="+mj-lt"/>
              </a:rPr>
              <a:t>Vulnerability:</a:t>
            </a:r>
            <a:endParaRPr lang="en-GB" b="1" i="0" dirty="0">
              <a:effectLst/>
              <a:latin typeface="+mj-lt"/>
            </a:endParaRPr>
          </a:p>
          <a:p>
            <a:pPr lvl="1"/>
            <a:r>
              <a:rPr lang="en-GB" sz="2600" b="0" i="0" dirty="0">
                <a:effectLst/>
                <a:latin typeface="+mj-lt"/>
              </a:rPr>
              <a:t>Human bodies are vulnerable.</a:t>
            </a:r>
            <a:r>
              <a:rPr lang="en-GB" sz="2600" b="0" i="0" baseline="30000" dirty="0">
                <a:effectLst/>
                <a:latin typeface="+mj-lt"/>
              </a:rPr>
              <a:t>*</a:t>
            </a:r>
            <a:r>
              <a:rPr lang="en-GB" sz="2600" b="0" i="0" dirty="0">
                <a:effectLst/>
                <a:latin typeface="+mj-lt"/>
              </a:rPr>
              <a:t> </a:t>
            </a:r>
          </a:p>
          <a:p>
            <a:pPr lvl="1"/>
            <a:r>
              <a:rPr lang="en-GB" sz="2600" b="0" i="0" dirty="0">
                <a:effectLst/>
                <a:latin typeface="+mj-lt"/>
              </a:rPr>
              <a:t>Crashworthiness improvements in vehicle design have been made to protect car occupants</a:t>
            </a:r>
          </a:p>
          <a:p>
            <a:pPr lvl="1"/>
            <a:r>
              <a:rPr lang="en-GB" sz="2600" b="0" i="0" dirty="0">
                <a:effectLst/>
                <a:latin typeface="+mj-lt"/>
              </a:rPr>
              <a:t>Seat belts and air bags reduce the risk of fatalities and injuries by &gt;50% </a:t>
            </a:r>
            <a:r>
              <a:rPr lang="en-GB" sz="2200" b="0" i="0" dirty="0">
                <a:effectLst/>
                <a:latin typeface="+mj-lt"/>
              </a:rPr>
              <a:t>(</a:t>
            </a:r>
            <a:r>
              <a:rPr lang="en-GB" sz="2200" b="0" i="0" dirty="0" err="1">
                <a:effectLst/>
                <a:latin typeface="+mj-lt"/>
              </a:rPr>
              <a:t>Glassbrenner</a:t>
            </a:r>
            <a:r>
              <a:rPr lang="en-GB" sz="2200" b="0" i="0" dirty="0">
                <a:effectLst/>
                <a:latin typeface="+mj-lt"/>
              </a:rPr>
              <a:t> and Starnes, 2009</a:t>
            </a:r>
            <a:r>
              <a:rPr lang="en-GB" sz="2200" dirty="0">
                <a:latin typeface="+mj-lt"/>
              </a:rPr>
              <a:t>)</a:t>
            </a:r>
            <a:endParaRPr lang="en-GB" sz="2600" b="0" i="0" dirty="0">
              <a:effectLst/>
              <a:latin typeface="+mj-lt"/>
            </a:endParaRPr>
          </a:p>
          <a:p>
            <a:pPr lvl="1"/>
            <a:r>
              <a:rPr lang="en-GB" sz="2600" b="0" i="0" dirty="0">
                <a:effectLst/>
                <a:latin typeface="+mj-lt"/>
              </a:rPr>
              <a:t>Vulnerable road users (VRU)</a:t>
            </a:r>
            <a:r>
              <a:rPr lang="en-GB" sz="2600" b="0" i="0" baseline="30000" dirty="0">
                <a:effectLst/>
                <a:latin typeface="+mj-lt"/>
              </a:rPr>
              <a:t>*</a:t>
            </a:r>
            <a:r>
              <a:rPr lang="en-GB" sz="2600" b="0" i="0" dirty="0">
                <a:effectLst/>
                <a:latin typeface="+mj-lt"/>
              </a:rPr>
              <a:t> have almost no means to protect themselves from injury in a crash</a:t>
            </a:r>
          </a:p>
          <a:p>
            <a:pPr lvl="1"/>
            <a:r>
              <a:rPr lang="en-GB" sz="2600" b="0" i="0" dirty="0">
                <a:effectLst/>
                <a:latin typeface="+mj-lt"/>
              </a:rPr>
              <a:t>Modern car designs aim to incorporate safety features to make them safer for VRU in crash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083B7439-2450-A87E-61B6-A84201C244A5}"/>
              </a:ext>
            </a:extLst>
          </p:cNvPr>
          <p:cNvSpPr txBox="1"/>
          <p:nvPr/>
        </p:nvSpPr>
        <p:spPr>
          <a:xfrm>
            <a:off x="8218226" y="6152034"/>
            <a:ext cx="19345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2"/>
              </a:rPr>
              <a:t>Airbag car - Free image on </a:t>
            </a:r>
            <a:r>
              <a:rPr lang="en-GB" sz="900" dirty="0" err="1">
                <a:hlinkClick r:id="rId2"/>
              </a:rPr>
              <a:t>Pexels</a:t>
            </a:r>
            <a:r>
              <a:rPr lang="en-GB" sz="900" dirty="0"/>
              <a:t> </a:t>
            </a:r>
          </a:p>
        </p:txBody>
      </p:sp>
      <p:pic>
        <p:nvPicPr>
          <p:cNvPr id="7" name="Afbeelding 6" descr="Afbeelding met tekst, logo, overdekt, auto&#10;&#10;Automatisch gegenereerde beschrijving">
            <a:extLst>
              <a:ext uri="{FF2B5EF4-FFF2-40B4-BE49-F238E27FC236}">
                <a16:creationId xmlns="" xmlns:a16="http://schemas.microsoft.com/office/drawing/2014/main" id="{62A72E13-5089-CC88-A82B-0CC3D1A8C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226" y="1800696"/>
            <a:ext cx="2900892" cy="435133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4DC53B50-0315-8992-A3F5-49BFEF1119DF}"/>
              </a:ext>
            </a:extLst>
          </p:cNvPr>
          <p:cNvSpPr txBox="1"/>
          <p:nvPr/>
        </p:nvSpPr>
        <p:spPr>
          <a:xfrm>
            <a:off x="0" y="6627168"/>
            <a:ext cx="149982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/>
              <a:t>Glassbrenner</a:t>
            </a:r>
            <a:r>
              <a:rPr lang="en-GB" sz="900" dirty="0"/>
              <a:t>, D. and M. Starnes (2009), Lives Saved Calculations for Seat Belts and Frontal Airbags, Washington, DC: National Highway Traffic Safety Administration.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018428-4760-73E0-938A-9A30BC9EA395}"/>
              </a:ext>
            </a:extLst>
          </p:cNvPr>
          <p:cNvSpPr txBox="1"/>
          <p:nvPr/>
        </p:nvSpPr>
        <p:spPr>
          <a:xfrm>
            <a:off x="1537154" y="5691639"/>
            <a:ext cx="5714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baseline="30000" dirty="0">
                <a:effectLst/>
                <a:latin typeface="+mj-lt"/>
              </a:rPr>
              <a:t>*</a:t>
            </a:r>
            <a:r>
              <a:rPr lang="en-GB" sz="1800" b="0" i="0" dirty="0">
                <a:effectLst/>
                <a:latin typeface="+mj-lt"/>
              </a:rPr>
              <a:t>Pedestrians, cyclists, moped riders, motorcyclists, e-scooter users, etc. are called Vulnerable Road Users (VRU)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918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4EA50DB-DE7D-D16E-F913-0B1ACD78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Risk increasing factors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7441FD2-F7E7-6119-A289-4D3069184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38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In addition to the fundamental risk factors, risk-increasing factors are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i="0" dirty="0">
                <a:effectLst/>
                <a:latin typeface="+mj-lt"/>
              </a:rPr>
              <a:t>Lack of driving experience: </a:t>
            </a:r>
          </a:p>
          <a:p>
            <a:pPr lvl="1"/>
            <a:r>
              <a:rPr lang="en-GB" dirty="0">
                <a:latin typeface="+mj-lt"/>
              </a:rPr>
              <a:t>Driving experience is correlated with age </a:t>
            </a:r>
            <a:r>
              <a:rPr lang="en-GB" dirty="0">
                <a:latin typeface="+mj-lt"/>
                <a:sym typeface="Wingdings" panose="05000000000000000000" pitchFamily="2" charset="2"/>
              </a:rPr>
              <a:t> difficult to separate the effects</a:t>
            </a:r>
            <a:endParaRPr lang="en-GB" dirty="0">
              <a:latin typeface="+mj-lt"/>
            </a:endParaRPr>
          </a:p>
          <a:p>
            <a:pPr lvl="1"/>
            <a:r>
              <a:rPr lang="en-GB" dirty="0">
                <a:latin typeface="+mj-lt"/>
              </a:rPr>
              <a:t>Male novice drivers have ~10 times higher risk; female - ~2.5 times higher risk than experienced drivers (both male and female) </a:t>
            </a:r>
            <a:br>
              <a:rPr lang="en-GB" dirty="0">
                <a:latin typeface="+mj-lt"/>
              </a:rPr>
            </a:br>
            <a:r>
              <a:rPr lang="en-GB" b="0" i="0" dirty="0">
                <a:effectLst/>
                <a:latin typeface="+mj-lt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i="0" dirty="0">
                <a:effectLst/>
                <a:latin typeface="+mj-lt"/>
              </a:rPr>
              <a:t>Psycho-active substances (alcohol and drugs):</a:t>
            </a:r>
            <a:r>
              <a:rPr lang="en-GB" i="0" dirty="0">
                <a:effectLst/>
                <a:latin typeface="+mj-lt"/>
              </a:rPr>
              <a:t> </a:t>
            </a:r>
          </a:p>
          <a:p>
            <a:pPr lvl="1"/>
            <a:r>
              <a:rPr lang="en-GB" b="0" i="0" dirty="0">
                <a:effectLst/>
                <a:latin typeface="+mj-lt"/>
              </a:rPr>
              <a:t>Blood alcohol content exponentially increases the crash risk in traffic</a:t>
            </a:r>
          </a:p>
          <a:p>
            <a:pPr lvl="1"/>
            <a:r>
              <a:rPr lang="en-GB" b="0" i="0" dirty="0">
                <a:effectLst/>
                <a:latin typeface="+mj-lt"/>
                <a:sym typeface="Wingdings" panose="05000000000000000000" pitchFamily="2" charset="2"/>
              </a:rPr>
              <a:t>C</a:t>
            </a:r>
            <a:r>
              <a:rPr lang="en-GB" b="0" i="0" dirty="0">
                <a:effectLst/>
                <a:latin typeface="+mj-lt"/>
              </a:rPr>
              <a:t>ombined use of alcohol and drugs can lead to risk increases by factor of 200</a:t>
            </a:r>
          </a:p>
          <a:p>
            <a:pPr lvl="1"/>
            <a:r>
              <a:rPr lang="en-GB" dirty="0">
                <a:latin typeface="+mj-lt"/>
              </a:rPr>
              <a:t>Roadside surveys show a reduction of drunk driving, while use of non-alcohol drugs increases</a:t>
            </a:r>
            <a:endParaRPr lang="en-GB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10854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3421</Words>
  <Application>Microsoft Office PowerPoint</Application>
  <PresentationFormat>Aangepast</PresentationFormat>
  <Paragraphs>339</Paragraphs>
  <Slides>39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0" baseType="lpstr">
      <vt:lpstr>Kantoorthema</vt:lpstr>
      <vt:lpstr>PowerPoint-presentatie</vt:lpstr>
      <vt:lpstr>Introduction</vt:lpstr>
      <vt:lpstr>Overview chapter</vt:lpstr>
      <vt:lpstr>Overview chapter</vt:lpstr>
      <vt:lpstr>Risk factors in traffic</vt:lpstr>
      <vt:lpstr>Fundamental risk factors</vt:lpstr>
      <vt:lpstr>Fundamental risk factors</vt:lpstr>
      <vt:lpstr>Fundamental risk factors</vt:lpstr>
      <vt:lpstr>Risk increasing factors</vt:lpstr>
      <vt:lpstr>Risk increasing factors</vt:lpstr>
      <vt:lpstr>Overview chapter</vt:lpstr>
      <vt:lpstr>‘Unintentional errors’ or ‘intentional violations’?</vt:lpstr>
      <vt:lpstr>‘Unintentional errors’ or ‘intentional violations’?</vt:lpstr>
      <vt:lpstr>Overview chapter</vt:lpstr>
      <vt:lpstr>Risks for transport modes</vt:lpstr>
      <vt:lpstr>Risks for age groups</vt:lpstr>
      <vt:lpstr>Risks for road types</vt:lpstr>
      <vt:lpstr>Overview chapter</vt:lpstr>
      <vt:lpstr>Measuring safety and danger: Common measures</vt:lpstr>
      <vt:lpstr>Measuring safety and danger: Normalisation</vt:lpstr>
      <vt:lpstr>Measuring safety and danger: Challenges</vt:lpstr>
      <vt:lpstr>Measuring safety and danger: Costs</vt:lpstr>
      <vt:lpstr>Measuring safety and danger: VOSL</vt:lpstr>
      <vt:lpstr>Overview chapter</vt:lpstr>
      <vt:lpstr>Developments in improving road safety</vt:lpstr>
      <vt:lpstr>Developments in improving road safety</vt:lpstr>
      <vt:lpstr>Overview chapter</vt:lpstr>
      <vt:lpstr>Shifts in road safety paradigms</vt:lpstr>
      <vt:lpstr>The Safe System approach</vt:lpstr>
      <vt:lpstr>Sustainable Safety: Dutch version of a Safe System approach</vt:lpstr>
      <vt:lpstr>Overview chapter</vt:lpstr>
      <vt:lpstr>Vulnerable road users</vt:lpstr>
      <vt:lpstr>Vulnerable road users: how to protect them?</vt:lpstr>
      <vt:lpstr>Vulnerable road users: single-vehicle crashes</vt:lpstr>
      <vt:lpstr>Overview chapter</vt:lpstr>
      <vt:lpstr>How to further improve road safety?</vt:lpstr>
      <vt:lpstr>Overview chapter</vt:lpstr>
      <vt:lpstr>Conclusions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Lale Günhan</dc:creator>
  <cp:lastModifiedBy>Fred Wegman</cp:lastModifiedBy>
  <cp:revision>47</cp:revision>
  <dcterms:created xsi:type="dcterms:W3CDTF">2023-07-01T09:02:10Z</dcterms:created>
  <dcterms:modified xsi:type="dcterms:W3CDTF">2023-10-02T13:39:19Z</dcterms:modified>
</cp:coreProperties>
</file>