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1" r:id="rId2"/>
    <p:sldId id="263" r:id="rId3"/>
    <p:sldId id="323" r:id="rId4"/>
    <p:sldId id="332" r:id="rId5"/>
    <p:sldId id="264" r:id="rId6"/>
    <p:sldId id="331" r:id="rId7"/>
    <p:sldId id="265" r:id="rId8"/>
    <p:sldId id="333" r:id="rId9"/>
    <p:sldId id="266" r:id="rId10"/>
    <p:sldId id="268" r:id="rId11"/>
    <p:sldId id="269" r:id="rId12"/>
    <p:sldId id="334" r:id="rId13"/>
    <p:sldId id="271" r:id="rId14"/>
    <p:sldId id="335" r:id="rId15"/>
    <p:sldId id="272" r:id="rId16"/>
    <p:sldId id="273" r:id="rId17"/>
    <p:sldId id="336" r:id="rId18"/>
    <p:sldId id="270" r:id="rId19"/>
    <p:sldId id="276" r:id="rId20"/>
    <p:sldId id="277" r:id="rId21"/>
    <p:sldId id="278" r:id="rId22"/>
    <p:sldId id="279" r:id="rId23"/>
    <p:sldId id="280" r:id="rId24"/>
    <p:sldId id="337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D128B-D6E2-F187-506E-0E6B8800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6B5557-84FF-A850-D557-9A35A67B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0BFDF0-6F8D-AAD4-89C7-16E91877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AEAE8-0925-4E21-A1E8-FBC89EF5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B8E80F-36CE-71D6-5D21-C16B096F9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5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D9D99-07EB-E1D6-F616-8C5433BB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96D8F2-0563-779A-6C71-D6781155D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17F65-FF3C-01BD-A73E-BBFC8F6D3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95F786-143B-0AF0-A57A-62E54E9A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52CA4F-AA8E-5C50-3DE1-1D05535A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36A9733-FB73-131D-EB15-3687BBD6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C0C079-D2F3-7490-77CD-16C7ECF37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53AC6-CC6C-0189-3D3B-F1472ABA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5015E-70FA-3BC6-BFF3-5F4C790E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A5D2CE-77E0-6381-97BD-05957257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5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DA207-EAD9-7CB9-457B-4027295E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564577-E680-6BCE-60CE-05C53700F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D6BC49-B95E-4285-5B1E-DA69380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EBE7C-2B5B-817B-BE77-9132E456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1BCC0-CC93-A3F4-4617-3FA9CE42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6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BE333-829A-804B-D594-21ED1D6B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ED7DD8-66A4-8BC2-D794-D5F69588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421EC-AEFB-5409-C2B8-AFCAF14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6C1934-34D1-524B-3CC7-5807F6C3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6D0EB4-C333-4ECF-88C8-FA99BD2B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49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2EF45-CD98-E684-24CA-E9839AE7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4E1085-ED64-243D-C95A-44905B1F6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38433C-7E05-196F-07B7-6488E9A99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B65F3B-E728-DDCD-0B0E-2828952D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29A826-A14F-804E-D7C8-B1997D7D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E79C99-71B6-9A7C-6476-C30F56A1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35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5A1AE-467B-BA96-ADE3-6DD6E86A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75608C-376B-24D0-8B55-6E653498D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85BB9F-1F64-7CF7-8FA1-59510CD7B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AE93CC0-E121-E484-27BA-78D802802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F250CA-990A-1FC0-7F44-3389BF8E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98E040-6568-818B-C6E0-4DCBE040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7B5FD2-2F37-EE47-F9B4-729BE1A9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D059DF8-E0A1-DBF6-BD1C-3594267F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6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F7E3A-C3B1-A9AE-99F2-1D2BD3B7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D7E3B3-48CD-80A2-952B-0407CE43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D3D5F1-BE17-5424-1B64-CE164097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35C050-453D-5123-B6BC-0BFA9259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2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E36497-B8EC-713C-DB4A-6D16794C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F23F77-C0C3-7613-DE6F-D98FBE69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AAB18E-1875-0949-EE8F-F13A7D97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72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E1BA8-5107-076C-2080-6B74FC67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444C69-3996-1565-6699-20B7534CE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53DED0-D9F2-FAA4-2A73-9743E822A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191CF3-2484-10D9-05E1-F626E583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6FE9D1-7505-3D1A-73A1-59881645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8DC751-8FFF-4126-D9A1-47AEF644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5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6F27B-6346-1BBB-EE9A-AE3D2FA1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555DBFC-5191-D92B-6058-4530455ED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D1F299-94B8-D605-1959-21B5978BA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30200-8513-B679-823A-201B59B8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486C7-FFA6-0C43-2F41-BD03CE08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E28B5F-D432-9133-BA5A-86DA50CF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3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3B75BD-A554-D192-72B0-E39D50B2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80FC81-F5CD-D874-8EF1-9A154C34B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DACF6A-5A9F-5CCB-91A3-04A02E6D7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E87D-BA39-403C-BDF0-11E316492CE9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BAA077-E08B-0664-9BBB-622046005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D1548-E1D3-7353-2812-F82CA5F75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4AE3-043A-4002-8466-8EA0783FB7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6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gras-reizen-opleiding-globe-4715493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accountant-62082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equity-fairness-equitable-letters-235570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woman-silhouette-sunset-beach-sea-570883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nl-nl/foto/luchtfotografie-van-city-skyline-97906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pexels.com/photo/high-rise-buildings-of-hague-7191356/" TargetMode="External"/><Relationship Id="rId4" Type="http://schemas.openxmlformats.org/officeDocument/2006/relationships/hyperlink" Target="https://www.pexels.com/photo/tower-bridge-of-london-220887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xels.com/nl-nl/foto/gras-reizen-opleiding-globe-471549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unsplash.com/photos/dmH3NWhYTHQ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unsplash.com/photos/TrhLCn1abM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unsplash.com/photos/7Rpy4sp7H-k" TargetMode="External"/><Relationship Id="rId4" Type="http://schemas.openxmlformats.org/officeDocument/2006/relationships/hyperlink" Target="https://unsplash.com/photos/1UF3d2k93vk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s, buiten, outdoor-object, groen&#10;&#10;Automatisch gegenereerde beschrijving">
            <a:extLst>
              <a:ext uri="{FF2B5EF4-FFF2-40B4-BE49-F238E27FC236}">
                <a16:creationId xmlns:a16="http://schemas.microsoft.com/office/drawing/2014/main" id="{4155938F-7F71-6500-D590-5613898B4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157"/>
            <a:ext cx="12192000" cy="812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1384995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9: Accessibility: </a:t>
            </a:r>
            <a:r>
              <a:rPr lang="nl-NL" sz="3200" b="1" dirty="0" err="1">
                <a:latin typeface="Goudy Old Style" panose="02020502050305020303" pitchFamily="18" charset="0"/>
              </a:rPr>
              <a:t>perspectives</a:t>
            </a:r>
            <a:r>
              <a:rPr lang="nl-NL" sz="3200" b="1" dirty="0">
                <a:latin typeface="Goudy Old Style" panose="02020502050305020303" pitchFamily="18" charset="0"/>
              </a:rPr>
              <a:t>, </a:t>
            </a:r>
            <a:r>
              <a:rPr lang="nl-NL" sz="3200" b="1" dirty="0" err="1">
                <a:latin typeface="Goudy Old Style" panose="02020502050305020303" pitchFamily="18" charset="0"/>
              </a:rPr>
              <a:t>measures</a:t>
            </a:r>
            <a:r>
              <a:rPr lang="nl-NL" sz="3200" b="1" dirty="0">
                <a:latin typeface="Goudy Old Style" panose="02020502050305020303" pitchFamily="18" charset="0"/>
              </a:rPr>
              <a:t> and </a:t>
            </a:r>
            <a:r>
              <a:rPr lang="nl-NL" sz="3200" b="1" dirty="0" err="1">
                <a:latin typeface="Goudy Old Style" panose="02020502050305020303" pitchFamily="18" charset="0"/>
              </a:rPr>
              <a:t>applications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Karst </a:t>
            </a:r>
            <a:r>
              <a:rPr lang="nl-NL" sz="2000" b="1" dirty="0" err="1">
                <a:latin typeface="Goudy Old Style" panose="02020502050305020303" pitchFamily="18" charset="0"/>
              </a:rPr>
              <a:t>Geurs</a:t>
            </a:r>
            <a:r>
              <a:rPr lang="nl-NL" sz="2000" b="1" dirty="0">
                <a:latin typeface="Goudy Old Style" panose="02020502050305020303" pitchFamily="18" charset="0"/>
              </a:rPr>
              <a:t> and Bert van Wee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/>
              </a:rPr>
              <a:t>Travel around the world - Free image on </a:t>
            </a:r>
            <a:r>
              <a:rPr lang="en-GB" sz="900" dirty="0" err="1">
                <a:effectLst/>
                <a:hlinkClick r:id="rId4"/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93273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96322-E94D-938A-FEFC-C945181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Operationalisation of accessibility measures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449F221-C0C6-6359-C19C-333E48271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731" y="2424023"/>
            <a:ext cx="5465010" cy="3555045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2171B2C-2354-47E5-D30A-9DCB893E1CF1}"/>
              </a:ext>
            </a:extLst>
          </p:cNvPr>
          <p:cNvSpPr txBox="1"/>
          <p:nvPr/>
        </p:nvSpPr>
        <p:spPr>
          <a:xfrm>
            <a:off x="844720" y="1690688"/>
            <a:ext cx="47435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latin typeface="+mj-lt"/>
              </a:rPr>
              <a:t>In operationalising the measures, </a:t>
            </a:r>
            <a:br>
              <a:rPr lang="en-GB" sz="1700" dirty="0">
                <a:latin typeface="+mj-lt"/>
              </a:rPr>
            </a:br>
            <a:r>
              <a:rPr lang="en-GB" sz="1700" dirty="0">
                <a:latin typeface="+mj-lt"/>
              </a:rPr>
              <a:t>first the </a:t>
            </a:r>
            <a:r>
              <a:rPr lang="en-GB" sz="1700" b="1" dirty="0">
                <a:solidFill>
                  <a:srgbClr val="7030A0"/>
                </a:solidFill>
                <a:latin typeface="+mj-lt"/>
              </a:rPr>
              <a:t>type of measure is chosen (1)</a:t>
            </a:r>
            <a:r>
              <a:rPr lang="en-GB" sz="1700" dirty="0">
                <a:solidFill>
                  <a:srgbClr val="7030A0"/>
                </a:solidFill>
                <a:latin typeface="+mj-lt"/>
              </a:rPr>
              <a:t>, </a:t>
            </a:r>
            <a:br>
              <a:rPr lang="en-GB" sz="1700" dirty="0">
                <a:solidFill>
                  <a:srgbClr val="7030A0"/>
                </a:solidFill>
                <a:latin typeface="+mj-lt"/>
              </a:rPr>
            </a:br>
            <a:r>
              <a:rPr lang="en-GB" sz="1700" dirty="0">
                <a:latin typeface="+mj-lt"/>
              </a:rPr>
              <a:t>and then </a:t>
            </a:r>
            <a:r>
              <a:rPr lang="en-GB" sz="17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various elements are determined (2)</a:t>
            </a:r>
            <a:r>
              <a:rPr lang="en-GB" sz="1700" dirty="0">
                <a:latin typeface="+mj-lt"/>
              </a:rPr>
              <a:t>.</a:t>
            </a:r>
          </a:p>
          <a:p>
            <a:endParaRPr lang="en-GB" sz="1700" dirty="0">
              <a:latin typeface="+mj-lt"/>
            </a:endParaRPr>
          </a:p>
          <a:p>
            <a:r>
              <a:rPr lang="en-GB" sz="1700" dirty="0">
                <a:latin typeface="+mj-lt"/>
              </a:rPr>
              <a:t>An example of operationalising the </a:t>
            </a:r>
            <a:r>
              <a:rPr lang="en-GB" sz="1700" b="1" dirty="0">
                <a:solidFill>
                  <a:srgbClr val="0070C0"/>
                </a:solidFill>
                <a:latin typeface="+mj-lt"/>
              </a:rPr>
              <a:t>utility-based measure</a:t>
            </a:r>
            <a:r>
              <a:rPr lang="en-GB" sz="1700" dirty="0">
                <a:latin typeface="+mj-lt"/>
              </a:rPr>
              <a:t>:</a:t>
            </a:r>
          </a:p>
          <a:p>
            <a:endParaRPr lang="en-GB" sz="17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In determining the time costs, the analyst can choose whether to differently weigh waiting, in-vehicle, access and egress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+mj-lt"/>
              </a:rPr>
              <a:t>In determining the monetary costs, the analyst can consider only fuel costs for car or the total variable costs, including, e.g., parking and fixed costs (i.e., depreciation of the car)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418DEFD3-BE7A-A3D3-198F-6BD3BF2DD8DD}"/>
              </a:ext>
            </a:extLst>
          </p:cNvPr>
          <p:cNvCxnSpPr>
            <a:cxnSpLocks/>
          </p:cNvCxnSpPr>
          <p:nvPr/>
        </p:nvCxnSpPr>
        <p:spPr>
          <a:xfrm>
            <a:off x="6309730" y="2913581"/>
            <a:ext cx="0" cy="244342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A318AC5A-3E3C-C7DC-202D-42BD9E26FF58}"/>
              </a:ext>
            </a:extLst>
          </p:cNvPr>
          <p:cNvCxnSpPr>
            <a:cxnSpLocks/>
          </p:cNvCxnSpPr>
          <p:nvPr/>
        </p:nvCxnSpPr>
        <p:spPr>
          <a:xfrm>
            <a:off x="7264388" y="2314940"/>
            <a:ext cx="439852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DE930FA0-CB05-BBD5-149D-626C6AD7031C}"/>
              </a:ext>
            </a:extLst>
          </p:cNvPr>
          <p:cNvSpPr txBox="1"/>
          <p:nvPr/>
        </p:nvSpPr>
        <p:spPr>
          <a:xfrm>
            <a:off x="6010681" y="3921508"/>
            <a:ext cx="29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637BF8A-5E5D-BED2-9C12-3518FA27A567}"/>
              </a:ext>
            </a:extLst>
          </p:cNvPr>
          <p:cNvSpPr txBox="1"/>
          <p:nvPr/>
        </p:nvSpPr>
        <p:spPr>
          <a:xfrm>
            <a:off x="9290649" y="1921079"/>
            <a:ext cx="14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DDE2E3A-6CBB-F85A-6AAC-585B4EE5E864}"/>
              </a:ext>
            </a:extLst>
          </p:cNvPr>
          <p:cNvSpPr/>
          <p:nvPr/>
        </p:nvSpPr>
        <p:spPr>
          <a:xfrm>
            <a:off x="6461185" y="4939875"/>
            <a:ext cx="5313555" cy="6845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D307074-55AF-3288-DE59-03DC4EF75A42}"/>
              </a:ext>
            </a:extLst>
          </p:cNvPr>
          <p:cNvSpPr txBox="1"/>
          <p:nvPr/>
        </p:nvSpPr>
        <p:spPr>
          <a:xfrm>
            <a:off x="6309730" y="1759653"/>
            <a:ext cx="3551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Table 9.2 Types of accessibility measures and components</a:t>
            </a:r>
            <a:br>
              <a:rPr lang="en-GB" sz="900" dirty="0">
                <a:latin typeface="+mj-lt"/>
              </a:rPr>
            </a:br>
            <a:r>
              <a:rPr lang="en-GB" sz="900" dirty="0">
                <a:latin typeface="+mj-lt"/>
              </a:rPr>
              <a:t>(Taken from Chapter 9, page 184)</a:t>
            </a:r>
          </a:p>
        </p:txBody>
      </p:sp>
      <p:sp>
        <p:nvSpPr>
          <p:cNvPr id="4" name="Tekstvak 4">
            <a:extLst>
              <a:ext uri="{FF2B5EF4-FFF2-40B4-BE49-F238E27FC236}">
                <a16:creationId xmlns:a16="http://schemas.microsoft.com/office/drawing/2014/main" id="{185784FA-F4F3-5DBE-8B7F-DCEABEC0FF31}"/>
              </a:ext>
            </a:extLst>
          </p:cNvPr>
          <p:cNvSpPr txBox="1"/>
          <p:nvPr/>
        </p:nvSpPr>
        <p:spPr>
          <a:xfrm>
            <a:off x="0" y="6557099"/>
            <a:ext cx="9962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Geurs</a:t>
            </a:r>
            <a:r>
              <a:rPr lang="en-GB" sz="900" dirty="0">
                <a:latin typeface="+mj-lt"/>
              </a:rPr>
              <a:t>, K.T. and B. van Wee (2004), ‘Accessibility evaluation of land-use and transport strategies: review and research directions’, Journal of Transport Geography, 12, 127–140.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F89A8-8E6C-AE8F-E479-AFE9D4450EB0}"/>
              </a:ext>
            </a:extLst>
          </p:cNvPr>
          <p:cNvSpPr txBox="1"/>
          <p:nvPr/>
        </p:nvSpPr>
        <p:spPr>
          <a:xfrm>
            <a:off x="8329302" y="3309138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Not included</a:t>
            </a:r>
            <a:endParaRPr lang="nl-NL" sz="1400" i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128E2C-2EBF-A0F7-2A9A-E5885DBC76DC}"/>
              </a:ext>
            </a:extLst>
          </p:cNvPr>
          <p:cNvSpPr/>
          <p:nvPr/>
        </p:nvSpPr>
        <p:spPr>
          <a:xfrm>
            <a:off x="9463650" y="3200056"/>
            <a:ext cx="1176641" cy="12056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ABBA2-986D-0C55-24D7-1937A58B9191}"/>
              </a:ext>
            </a:extLst>
          </p:cNvPr>
          <p:cNvSpPr txBox="1"/>
          <p:nvPr/>
        </p:nvSpPr>
        <p:spPr>
          <a:xfrm>
            <a:off x="9463650" y="2335614"/>
            <a:ext cx="146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accent2"/>
                </a:solidFill>
              </a:rPr>
              <a:t>Treated implicitly / aggregated</a:t>
            </a:r>
            <a:endParaRPr lang="nl-NL" sz="1400" i="1" dirty="0">
              <a:solidFill>
                <a:schemeClr val="accent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7D8776-02BE-A998-B9F0-603C7965A59F}"/>
              </a:ext>
            </a:extLst>
          </p:cNvPr>
          <p:cNvSpPr/>
          <p:nvPr/>
        </p:nvSpPr>
        <p:spPr>
          <a:xfrm>
            <a:off x="9463650" y="4963830"/>
            <a:ext cx="1176641" cy="63663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75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03345-BEC6-E77A-495C-E6EF240D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Choosing and using accessibility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417290-83B4-1F1F-E216-EC6B56DCE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latin typeface="+mj-lt"/>
              </a:rPr>
              <a:t>The choice is typically guided by several criteria:</a:t>
            </a:r>
          </a:p>
          <a:p>
            <a:r>
              <a:rPr lang="en-GB" sz="2200" i="1" dirty="0">
                <a:latin typeface="+mj-lt"/>
              </a:rPr>
              <a:t>Purpose of the study: </a:t>
            </a:r>
            <a:br>
              <a:rPr lang="en-GB" sz="2200" dirty="0">
                <a:latin typeface="+mj-lt"/>
              </a:rPr>
            </a:br>
            <a:r>
              <a:rPr lang="en-GB" sz="2200" dirty="0">
                <a:latin typeface="+mj-lt"/>
              </a:rPr>
              <a:t>What is the main reason for analysing accessibility: to obtain the accessibility impacts of a transport project or </a:t>
            </a:r>
            <a:r>
              <a:rPr lang="en-GB" sz="2200" dirty="0" err="1">
                <a:latin typeface="+mj-lt"/>
              </a:rPr>
              <a:t>analyze</a:t>
            </a:r>
            <a:r>
              <a:rPr lang="en-GB" sz="2200" dirty="0">
                <a:latin typeface="+mj-lt"/>
              </a:rPr>
              <a:t> social equity effects, or economic effects?</a:t>
            </a:r>
          </a:p>
          <a:p>
            <a:r>
              <a:rPr lang="en-GB" sz="2200" i="1" dirty="0">
                <a:latin typeface="+mj-lt"/>
              </a:rPr>
              <a:t>Scientific quality: </a:t>
            </a:r>
            <a:br>
              <a:rPr lang="en-GB" sz="2200" i="1" dirty="0">
                <a:latin typeface="+mj-lt"/>
              </a:rPr>
            </a:br>
            <a:r>
              <a:rPr lang="en-GB" sz="2200" dirty="0">
                <a:latin typeface="+mj-lt"/>
              </a:rPr>
              <a:t>Does the measure take the individual needs, abilities and opportunities into account? Is the measure sensitive to the changes in the transport and land-use systems and the temporal constraints of opportunities?</a:t>
            </a:r>
          </a:p>
          <a:p>
            <a:r>
              <a:rPr lang="en-GB" sz="2200" i="1" dirty="0">
                <a:latin typeface="+mj-lt"/>
              </a:rPr>
              <a:t>Operationalisation:</a:t>
            </a:r>
            <a:br>
              <a:rPr lang="en-GB" sz="2200" i="1" dirty="0">
                <a:latin typeface="+mj-lt"/>
              </a:rPr>
            </a:br>
            <a:r>
              <a:rPr lang="en-GB" sz="2200" dirty="0">
                <a:latin typeface="+mj-lt"/>
              </a:rPr>
              <a:t>Availability of the data and tools (e.g., </a:t>
            </a:r>
            <a:r>
              <a:rPr lang="en-GB" sz="2200" dirty="0" err="1">
                <a:latin typeface="+mj-lt"/>
              </a:rPr>
              <a:t>WebGIS</a:t>
            </a:r>
            <a:r>
              <a:rPr lang="en-GB" sz="2200" dirty="0">
                <a:latin typeface="+mj-lt"/>
              </a:rPr>
              <a:t>) to develop the measures</a:t>
            </a:r>
            <a:endParaRPr lang="en-GB" sz="2200" i="1" dirty="0">
              <a:latin typeface="+mj-lt"/>
            </a:endParaRPr>
          </a:p>
          <a:p>
            <a:r>
              <a:rPr lang="en-GB" sz="2200" i="1" dirty="0">
                <a:latin typeface="+mj-lt"/>
              </a:rPr>
              <a:t>Interpretability and communicability: </a:t>
            </a:r>
            <a:br>
              <a:rPr lang="en-GB" sz="2200" dirty="0">
                <a:latin typeface="+mj-lt"/>
              </a:rPr>
            </a:br>
            <a:r>
              <a:rPr lang="en-GB" sz="2200" dirty="0">
                <a:latin typeface="+mj-lt"/>
              </a:rPr>
              <a:t>Are the comprehensive approaches to measure accessibility made practical enough to understand and interpret the measure by researchers, planners and policy makers?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198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764309" y="2860097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8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BF078-A400-9AF6-B6BC-71B8001F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Digital and physical accessibility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F70ED-77B8-40FD-F979-E774E5CF9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463"/>
            <a:ext cx="7908636" cy="49369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Information and communications technologies (ICTs) are permeating modern lifestyles, shaping and colouring the undertaking of activities and travel (Lyons, 2014)</a:t>
            </a:r>
            <a:br>
              <a:rPr lang="en-GB" dirty="0">
                <a:latin typeface="+mj-lt"/>
                <a:sym typeface="Wingdings" panose="05000000000000000000" pitchFamily="2" charset="2"/>
              </a:rPr>
            </a:br>
            <a:endParaRPr lang="en-GB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ICT can have complex impacts on accessibility as it affects all four of its components: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  <a:sym typeface="Wingdings" panose="05000000000000000000" pitchFamily="2" charset="2"/>
              </a:rPr>
              <a:t>Transport component: ICTs can affect travel resistance </a:t>
            </a:r>
            <a:br>
              <a:rPr lang="en-GB" dirty="0">
                <a:latin typeface="+mj-lt"/>
                <a:sym typeface="Wingdings" panose="05000000000000000000" pitchFamily="2" charset="2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e.g., travel information, multitasking during travel affects the </a:t>
            </a:r>
            <a:r>
              <a:rPr lang="en-GB" dirty="0" err="1">
                <a:latin typeface="+mj-lt"/>
                <a:sym typeface="Wingdings" panose="05000000000000000000" pitchFamily="2" charset="2"/>
              </a:rPr>
              <a:t>VoT</a:t>
            </a:r>
            <a:endParaRPr lang="en-GB" dirty="0">
              <a:latin typeface="+mj-lt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  <a:sym typeface="Wingdings" panose="05000000000000000000" pitchFamily="2" charset="2"/>
              </a:rPr>
              <a:t>Land use component: ICTs influence which persons carry out which activities at which locations </a:t>
            </a:r>
            <a:br>
              <a:rPr lang="en-GB" dirty="0">
                <a:latin typeface="+mj-lt"/>
                <a:sym typeface="Wingdings" panose="05000000000000000000" pitchFamily="2" charset="2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e.g., working at home using ICT, online shopping leads to emptying of physical shops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  <a:sym typeface="Wingdings" panose="05000000000000000000" pitchFamily="2" charset="2"/>
              </a:rPr>
              <a:t>Temporal component: ICTs affect the availability of opportunities at different times of the day </a:t>
            </a:r>
            <a:br>
              <a:rPr lang="en-GB" dirty="0">
                <a:latin typeface="+mj-lt"/>
                <a:sym typeface="Wingdings" panose="05000000000000000000" pitchFamily="2" charset="2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e.g., working at non-traditional times of a day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+mj-lt"/>
                <a:sym typeface="Wingdings" panose="05000000000000000000" pitchFamily="2" charset="2"/>
              </a:rPr>
              <a:t>Individual component: ICT can have an impact on the needs of people </a:t>
            </a:r>
            <a:br>
              <a:rPr lang="en-GB" dirty="0">
                <a:latin typeface="+mj-lt"/>
                <a:sym typeface="Wingdings" panose="05000000000000000000" pitchFamily="2" charset="2"/>
              </a:rPr>
            </a:br>
            <a:r>
              <a:rPr lang="en-GB" dirty="0">
                <a:latin typeface="+mj-lt"/>
                <a:sym typeface="Wingdings" panose="05000000000000000000" pitchFamily="2" charset="2"/>
              </a:rPr>
              <a:t> e.g., finding out about a concert online, individual access to digital technologies determine their access to some transport options</a:t>
            </a:r>
          </a:p>
        </p:txBody>
      </p:sp>
      <p:pic>
        <p:nvPicPr>
          <p:cNvPr id="5" name="Afbeelding 4" descr="Afbeelding met tekst, persoon, overdekt, computer&#10;&#10;Automatisch gegenereerde beschrijving">
            <a:extLst>
              <a:ext uri="{FF2B5EF4-FFF2-40B4-BE49-F238E27FC236}">
                <a16:creationId xmlns:a16="http://schemas.microsoft.com/office/drawing/2014/main" id="{86D5996F-EC56-F4ED-CF0C-9698591DC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550" y="2534047"/>
            <a:ext cx="3007328" cy="31297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83824BB-0A58-1D6E-8342-0DF5BCB02987}"/>
              </a:ext>
            </a:extLst>
          </p:cNvPr>
          <p:cNvSpPr txBox="1"/>
          <p:nvPr/>
        </p:nvSpPr>
        <p:spPr>
          <a:xfrm>
            <a:off x="8505825" y="5663803"/>
            <a:ext cx="2650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Laptop and smartphone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030AEA9-97BC-D1C5-C3EA-F04B4C1F5164}"/>
              </a:ext>
            </a:extLst>
          </p:cNvPr>
          <p:cNvSpPr txBox="1"/>
          <p:nvPr/>
        </p:nvSpPr>
        <p:spPr>
          <a:xfrm>
            <a:off x="-1554" y="6627168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Lyons, G. (2014), ‘Transport’s Digital Age Transition’, Journal of Transport and Land Use, 8, 1-19.</a:t>
            </a:r>
          </a:p>
        </p:txBody>
      </p:sp>
    </p:spTree>
    <p:extLst>
      <p:ext uri="{BB962C8B-B14F-4D97-AF65-F5344CB8AC3E}">
        <p14:creationId xmlns:p14="http://schemas.microsoft.com/office/powerpoint/2010/main" val="32070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838200" y="3358862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0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7F94D-FE82-D875-A202-DAD4C66D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Equity of accessibility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5E9F56-8972-3BD2-F09B-F4E26833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81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People, groups of people and regions do not have the same level of access to destinations, such as shops, jobs, or medical services.</a:t>
            </a:r>
          </a:p>
          <a:p>
            <a:pPr marL="0" indent="0">
              <a:buNone/>
            </a:pP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Di </a:t>
            </a:r>
            <a:r>
              <a:rPr lang="en-GB" sz="2000" dirty="0" err="1">
                <a:latin typeface="+mj-lt"/>
              </a:rPr>
              <a:t>Ciommo</a:t>
            </a:r>
            <a:r>
              <a:rPr lang="en-GB" sz="2000" dirty="0">
                <a:latin typeface="+mj-lt"/>
              </a:rPr>
              <a:t> and </a:t>
            </a:r>
            <a:r>
              <a:rPr lang="en-GB" sz="2000" dirty="0" err="1">
                <a:latin typeface="+mj-lt"/>
              </a:rPr>
              <a:t>Shiftan</a:t>
            </a:r>
            <a:r>
              <a:rPr lang="en-GB" sz="2000" dirty="0">
                <a:latin typeface="+mj-lt"/>
              </a:rPr>
              <a:t> (2017) argue that transportation equity has three key components: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1. The benefits and costs that are being distributed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2. The population groups over which the benefits and costs are distributed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3. The distributive principle that determines whether a particular distribution is ‘morally proper’ and ‘socially acceptable’</a:t>
            </a: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Equity of accessibility is the most assessed aspect in transport policy.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73AE55-CDB9-C605-046E-BB73C72E3EF7}"/>
              </a:ext>
            </a:extLst>
          </p:cNvPr>
          <p:cNvSpPr txBox="1"/>
          <p:nvPr/>
        </p:nvSpPr>
        <p:spPr>
          <a:xfrm>
            <a:off x="-1554" y="6617643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Di </a:t>
            </a:r>
            <a:r>
              <a:rPr lang="en-GB" sz="900" dirty="0" err="1">
                <a:latin typeface="+mj-lt"/>
              </a:rPr>
              <a:t>Ciommo</a:t>
            </a:r>
            <a:r>
              <a:rPr lang="en-GB" sz="900" dirty="0">
                <a:latin typeface="+mj-lt"/>
              </a:rPr>
              <a:t>, F., Y. </a:t>
            </a:r>
            <a:r>
              <a:rPr lang="en-GB" sz="900" dirty="0" err="1">
                <a:latin typeface="+mj-lt"/>
              </a:rPr>
              <a:t>Shiftan</a:t>
            </a:r>
            <a:r>
              <a:rPr lang="en-GB" sz="900" dirty="0">
                <a:latin typeface="+mj-lt"/>
              </a:rPr>
              <a:t> (2017), ‘Transport equity analysis’. Transport Reviews, 37(2), 139-151. </a:t>
            </a:r>
          </a:p>
        </p:txBody>
      </p:sp>
      <p:pic>
        <p:nvPicPr>
          <p:cNvPr id="9" name="Afbeelding 8" descr="Afbeelding met overdekt, snijden&#10;&#10;Automatisch gegenereerde beschrijving">
            <a:extLst>
              <a:ext uri="{FF2B5EF4-FFF2-40B4-BE49-F238E27FC236}">
                <a16:creationId xmlns:a16="http://schemas.microsoft.com/office/drawing/2014/main" id="{DC06C683-7AC4-88B6-8E43-F381BBB214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9"/>
          <a:stretch/>
        </p:blipFill>
        <p:spPr>
          <a:xfrm>
            <a:off x="7968343" y="2556588"/>
            <a:ext cx="3721664" cy="2850259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4099529-5BC3-EA41-B025-7E99EE7FDDD8}"/>
              </a:ext>
            </a:extLst>
          </p:cNvPr>
          <p:cNvSpPr txBox="1"/>
          <p:nvPr/>
        </p:nvSpPr>
        <p:spPr>
          <a:xfrm>
            <a:off x="7968343" y="5406847"/>
            <a:ext cx="20737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  <a:hlinkClick r:id="rId3"/>
              </a:rPr>
              <a:t>Equity - Free image on </a:t>
            </a:r>
            <a:r>
              <a:rPr lang="en-GB" sz="900" dirty="0" err="1">
                <a:latin typeface="+mj-lt"/>
                <a:hlinkClick r:id="rId3"/>
              </a:rPr>
              <a:t>Pixabay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984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74F6A-580E-9406-E699-21AA0343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Equity of accessibility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FBD9D5-1F95-EF1C-A366-47D8B0535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3" y="1576434"/>
            <a:ext cx="659829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The </a:t>
            </a:r>
            <a:r>
              <a:rPr lang="en-GB" sz="2000" b="1" dirty="0">
                <a:latin typeface="+mj-lt"/>
              </a:rPr>
              <a:t>Capabilities Approach </a:t>
            </a:r>
            <a:r>
              <a:rPr lang="en-GB" sz="2000" dirty="0">
                <a:latin typeface="+mj-lt"/>
              </a:rPr>
              <a:t>has five key features for assessing a person's freedom (Vecchio and Martens, 2021):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Resources: commodities and intangible goods available to achieve goals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Capabilities: freedoms available for a person to do and be in various life areas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Functioning's: actual achievements of a person, using available capabilities, with traveling being the basic element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Conversion factors: personal, social, and environmental conditions that shape a person's life experience and ability to convert resources to freedoms</a:t>
            </a:r>
          </a:p>
          <a:p>
            <a:pPr>
              <a:buFont typeface="+mj-lt"/>
              <a:buAutoNum type="arabicPeriod"/>
            </a:pPr>
            <a:r>
              <a:rPr lang="en-GB" sz="2000" dirty="0">
                <a:latin typeface="+mj-lt"/>
              </a:rPr>
              <a:t>Choice: person's decision to select a particular "state" from within their capability set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CA604CA-1805-7E07-2E99-2A11BAA3C6DB}"/>
              </a:ext>
            </a:extLst>
          </p:cNvPr>
          <p:cNvSpPr txBox="1"/>
          <p:nvPr/>
        </p:nvSpPr>
        <p:spPr>
          <a:xfrm>
            <a:off x="0" y="6627168"/>
            <a:ext cx="87731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Vecchio, G. and K. Martens (2021), ‘Accessibility and the Capabilities Approach: a review of the literature and proposal for conceptual advancements’, Transport Reviews, 41, 833-854.</a:t>
            </a:r>
          </a:p>
        </p:txBody>
      </p:sp>
      <p:pic>
        <p:nvPicPr>
          <p:cNvPr id="7" name="Afbeelding 6" descr="Afbeelding met hemel, zonsondergang, buitenshuis, zon&#10;&#10;Automatisch gegenereerde beschrijving">
            <a:extLst>
              <a:ext uri="{FF2B5EF4-FFF2-40B4-BE49-F238E27FC236}">
                <a16:creationId xmlns:a16="http://schemas.microsoft.com/office/drawing/2014/main" id="{A00892E5-6273-0B43-F94A-54A03E227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8258" y="1388317"/>
            <a:ext cx="3891189" cy="473995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E0E36C3-F4D0-F897-02B9-A489301C5D05}"/>
              </a:ext>
            </a:extLst>
          </p:cNvPr>
          <p:cNvSpPr txBox="1"/>
          <p:nvPr/>
        </p:nvSpPr>
        <p:spPr>
          <a:xfrm>
            <a:off x="7436498" y="6128268"/>
            <a:ext cx="23816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hlinkClick r:id="rId3"/>
              </a:rPr>
              <a:t>Silhouette sunset - Free image on </a:t>
            </a:r>
            <a:r>
              <a:rPr lang="en-GB" sz="900" dirty="0" err="1">
                <a:hlinkClick r:id="rId3"/>
              </a:rPr>
              <a:t>Pixabay</a:t>
            </a:r>
            <a:r>
              <a:rPr lang="en-GB" sz="9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642B7-2155-E868-09C5-5AD62F0CBF2D}"/>
              </a:ext>
            </a:extLst>
          </p:cNvPr>
          <p:cNvSpPr txBox="1"/>
          <p:nvPr/>
        </p:nvSpPr>
        <p:spPr>
          <a:xfrm>
            <a:off x="1052945" y="6128268"/>
            <a:ext cx="421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Accessibility ≈ Capability in this approach?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9765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838200" y="3894570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3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41B33-10E3-DA1E-F094-6C1E5168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E1B7D7-F471-D87F-DEF1-C271C086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0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0" i="0" dirty="0">
                <a:effectLst/>
                <a:latin typeface="+mj-lt"/>
              </a:rPr>
              <a:t>Two commonly used location-based accessibility measures: </a:t>
            </a:r>
          </a:p>
          <a:p>
            <a:r>
              <a:rPr lang="en-GB" b="1" dirty="0">
                <a:latin typeface="+mj-lt"/>
              </a:rPr>
              <a:t>Potential accessibility measure </a:t>
            </a:r>
            <a:r>
              <a:rPr lang="en-GB" dirty="0">
                <a:latin typeface="+mj-lt"/>
              </a:rPr>
              <a:t>(also called gravity-based measure)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This measure </a:t>
            </a:r>
            <a:r>
              <a:rPr lang="en-GB" b="0" i="0" dirty="0">
                <a:effectLst/>
                <a:latin typeface="+mj-lt"/>
              </a:rPr>
              <a:t>does not consider the spatial distribution of demand for opportunities</a:t>
            </a:r>
            <a:br>
              <a:rPr lang="en-GB" dirty="0">
                <a:latin typeface="+mj-lt"/>
              </a:rPr>
            </a:br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Shen accessibility measure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This </a:t>
            </a:r>
            <a:r>
              <a:rPr lang="en-GB" b="0" i="0" dirty="0">
                <a:effectLst/>
                <a:latin typeface="+mj-lt"/>
              </a:rPr>
              <a:t>measure incorporates competition effects by considering the spatial distribution of demand</a:t>
            </a:r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These examples demonstrate how the choice and operationalization of an accessibility measure can significantly impact conclusions about accessibility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90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9DB91-5F07-91F1-5B84-B80AF1AA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Application: potential accessibility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B59CD51-3966-6F59-DF6F-E65E13558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Potential accessibility measures have been widely used in urban and geographical studies since the late 1940s. The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 </a:t>
                </a:r>
                <a:r>
                  <a:rPr lang="en-GB" sz="2000" dirty="0">
                    <a:latin typeface="+mj-lt"/>
                  </a:rPr>
                  <a:t>estimates the accessibility of opportunities in zone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000" dirty="0">
                    <a:latin typeface="+mj-lt"/>
                  </a:rPr>
                  <a:t> to all other zones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>
                    <a:latin typeface="+mj-lt"/>
                  </a:rPr>
                  <a:t>. Smaller and more distant opportunities have smaller contribution to the accessibility:</a:t>
                </a:r>
              </a:p>
              <a:p>
                <a:endParaRPr lang="en-GB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+mj-lt"/>
                  </a:rPr>
                  <a:t>Where: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000" dirty="0">
                    <a:latin typeface="+mj-lt"/>
                  </a:rPr>
                  <a:t> </a:t>
                </a:r>
                <a:r>
                  <a:rPr lang="en-GB" sz="2000" dirty="0"/>
                  <a:t>–</a:t>
                </a:r>
                <a:r>
                  <a:rPr lang="en-GB" sz="2000" dirty="0">
                    <a:latin typeface="+mj-lt"/>
                  </a:rPr>
                  <a:t> opportunities (e.g., jobs, schools, health facilities) in zone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Arno Pro"/>
                        <a:cs typeface="Arno Pro"/>
                      </a:rPr>
                      <m:t>𝑐</m:t>
                    </m:r>
                    <m:r>
                      <a:rPr lang="en-US" sz="2400" i="1" baseline="-25000" dirty="0" err="1">
                        <a:effectLst/>
                        <a:latin typeface="Cambria Math" panose="02040503050406030204" pitchFamily="18" charset="0"/>
                        <a:ea typeface="Arno Pro"/>
                        <a:cs typeface="Arno Pro"/>
                      </a:rPr>
                      <m:t>𝑖𝑗</m:t>
                    </m:r>
                  </m:oMath>
                </a14:m>
                <a:r>
                  <a:rPr lang="en-GB" dirty="0">
                    <a:latin typeface="+mj-lt"/>
                  </a:rPr>
                  <a:t> – </a:t>
                </a:r>
                <a:r>
                  <a:rPr lang="en-GB" sz="2000" dirty="0">
                    <a:latin typeface="+mj-lt"/>
                  </a:rPr>
                  <a:t>the impedance or costs of travel between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effectLst/>
                    <a:latin typeface="Arno Pro"/>
                    <a:ea typeface="Arno Pro"/>
                    <a:cs typeface="Arno Pro"/>
                    <a:sym typeface="Symbol" panose="05050102010706020507" pitchFamily="18" charset="2"/>
                  </a:rPr>
                  <a:t> </a:t>
                </a:r>
                <a:r>
                  <a:rPr lang="en-GB" sz="2000" dirty="0"/>
                  <a:t>– </a:t>
                </a:r>
                <a:r>
                  <a:rPr lang="en-GB" sz="2000" dirty="0">
                    <a:latin typeface="+mj-lt"/>
                  </a:rPr>
                  <a:t>the cost sensitivity parameter</a:t>
                </a:r>
              </a:p>
              <a:p>
                <a:pPr marL="0" indent="0">
                  <a:buNone/>
                </a:pPr>
                <a:br>
                  <a:rPr lang="en-GB" sz="2000" dirty="0">
                    <a:latin typeface="+mj-lt"/>
                  </a:rPr>
                </a:br>
                <a:r>
                  <a:rPr lang="en-GB" sz="2000" dirty="0">
                    <a:latin typeface="+mj-lt"/>
                  </a:rPr>
                  <a:t>The choice of the impedance function, which determines how accessibility decreases with increasing costs, significantly affects the results of the measure </a:t>
                </a:r>
                <a:r>
                  <a:rPr lang="en-GB" sz="2000" dirty="0">
                    <a:latin typeface="+mj-lt"/>
                    <a:sym typeface="Wingdings" panose="05000000000000000000" pitchFamily="2" charset="2"/>
                  </a:rPr>
                  <a:t> Negative exponential function is the most commonly used impedance function, as it aligns closely with travel behaviour theory</a:t>
                </a:r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B59CD51-3966-6F59-DF6F-E65E13558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638" t="-1305" r="-11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BC2252A-30B5-CDBF-F179-C66A026C34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29914"/>
              </p:ext>
            </p:extLst>
          </p:nvPr>
        </p:nvGraphicFramePr>
        <p:xfrm>
          <a:off x="5106820" y="3290219"/>
          <a:ext cx="1978359" cy="89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77476" imgH="444307" progId="Equation.3">
                  <p:embed/>
                </p:oleObj>
              </mc:Choice>
              <mc:Fallback>
                <p:oleObj r:id="rId3" imgW="977476" imgH="444307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BC2252A-30B5-CDBF-F179-C66A026C34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820" y="3290219"/>
                        <a:ext cx="1978359" cy="895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C7C469D0-A621-085A-35CF-B3E337DB4C57}"/>
              </a:ext>
            </a:extLst>
          </p:cNvPr>
          <p:cNvSpPr txBox="1"/>
          <p:nvPr/>
        </p:nvSpPr>
        <p:spPr>
          <a:xfrm>
            <a:off x="8901404" y="355342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20970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4C24B-3E01-55D8-5049-6FF4BE81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E2C50-C513-4F46-BDD9-360A18B1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452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A principal goal of transport policy is to </a:t>
            </a:r>
            <a:r>
              <a:rPr lang="en-GB" sz="2400" b="1" dirty="0">
                <a:latin typeface="+mj-lt"/>
              </a:rPr>
              <a:t>improve accessibility </a:t>
            </a:r>
            <a:r>
              <a:rPr lang="en-GB" sz="2400" dirty="0">
                <a:latin typeface="+mj-lt"/>
              </a:rPr>
              <a:t>in the transport system</a:t>
            </a:r>
          </a:p>
          <a:p>
            <a:pPr marL="0" indent="0">
              <a:buNone/>
            </a:pPr>
            <a:br>
              <a:rPr lang="en-GB" sz="2400" dirty="0">
                <a:latin typeface="+mj-lt"/>
              </a:rPr>
            </a:br>
            <a:r>
              <a:rPr lang="en-GB" sz="2400" dirty="0">
                <a:latin typeface="+mj-lt"/>
              </a:rPr>
              <a:t>This goal is achieved when</a:t>
            </a:r>
          </a:p>
          <a:p>
            <a:r>
              <a:rPr lang="en-GB" sz="2400" dirty="0">
                <a:latin typeface="+mj-lt"/>
              </a:rPr>
              <a:t>people can travel and participate in activities</a:t>
            </a:r>
          </a:p>
          <a:p>
            <a:r>
              <a:rPr lang="en-GB" sz="2400" dirty="0">
                <a:latin typeface="+mj-lt"/>
              </a:rPr>
              <a:t>firms can transport goods between locations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A core challenge in accessibility studies – </a:t>
            </a:r>
            <a:r>
              <a:rPr lang="en-GB" sz="2400" b="1" dirty="0">
                <a:latin typeface="+mj-lt"/>
              </a:rPr>
              <a:t>how to measure accessibility</a:t>
            </a:r>
            <a:r>
              <a:rPr lang="en-GB" sz="2400" dirty="0">
                <a:latin typeface="+mj-lt"/>
              </a:rPr>
              <a:t>? </a:t>
            </a:r>
          </a:p>
          <a:p>
            <a:r>
              <a:rPr lang="en-GB" sz="2400" dirty="0">
                <a:latin typeface="+mj-lt"/>
              </a:rPr>
              <a:t>differences between scientific disciplines</a:t>
            </a:r>
          </a:p>
          <a:p>
            <a:r>
              <a:rPr lang="en-GB" sz="2400" dirty="0">
                <a:latin typeface="+mj-lt"/>
              </a:rPr>
              <a:t>differences between academic literature and practical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60085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7CF52-CCCB-14B6-EC3F-34FF3C63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Application: potential accessibility measure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BF3052-3949-683D-0E64-AA65C34B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The standard potential accessibility index calculates the geographic distribution of accessibility between zones without accounting for the number of people accessing the opportunities:</a:t>
            </a:r>
          </a:p>
          <a:p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endParaRPr lang="en-GB" sz="2000" dirty="0">
              <a:latin typeface="+mj-lt"/>
            </a:endParaRP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To compare potential accessibility measures across different areas with varying volumes of opportunities, population weighting can be applied to estimate person-average accessibility (2).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Advantage: 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* can be computed using available land-use and transport data, making them practical for analysis and as input for infrastructure-based measures.</a:t>
            </a:r>
          </a:p>
          <a:p>
            <a:pPr marL="0" indent="0">
              <a:buNone/>
            </a:pPr>
            <a:r>
              <a:rPr lang="en-GB" sz="2000" dirty="0">
                <a:latin typeface="+mj-lt"/>
                <a:sym typeface="Wingdings" panose="05000000000000000000" pitchFamily="2" charset="2"/>
              </a:rPr>
              <a:t>Disadvantages: </a:t>
            </a:r>
            <a:br>
              <a:rPr lang="en-GB" sz="2000" dirty="0">
                <a:latin typeface="+mj-lt"/>
                <a:sym typeface="Wingdings" panose="05000000000000000000" pitchFamily="2" charset="2"/>
              </a:rPr>
            </a:br>
            <a:r>
              <a:rPr lang="en-GB" sz="2000" dirty="0">
                <a:latin typeface="+mj-lt"/>
                <a:sym typeface="Wingdings" panose="05000000000000000000" pitchFamily="2" charset="2"/>
              </a:rPr>
              <a:t>* </a:t>
            </a:r>
            <a:r>
              <a:rPr lang="en-GB" sz="2000" dirty="0">
                <a:latin typeface="+mj-lt"/>
              </a:rPr>
              <a:t>can be challenging to interpret due to the combination of land-use and transport elements and the weighing of opportunities based on the impedance function,</a:t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</a:rPr>
              <a:t>* standard measures do not account for competition effects (see next)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3F70A2-18F5-B4D7-EFCF-61271730274E}"/>
                  </a:ext>
                </a:extLst>
              </p:cNvPr>
              <p:cNvSpPr txBox="1"/>
              <p:nvPr/>
            </p:nvSpPr>
            <p:spPr>
              <a:xfrm>
                <a:off x="4924231" y="2686096"/>
                <a:ext cx="6097554" cy="531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𝑝𝑒𝑟𝑠𝑜𝑛</m:t>
                        </m:r>
                      </m:sub>
                    </m:sSub>
                    <m:r>
                      <a:rPr lang="en-US" sz="1800">
                        <a:effectLst/>
                        <a:latin typeface="Cambria Math" panose="02040503050406030204" pitchFamily="18" charset="0"/>
                        <a:ea typeface="Arno Pro"/>
                        <a:cs typeface="Arno Pro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sz="18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>
                            <a:effectLst/>
                            <a:latin typeface="Cambria Math" panose="02040503050406030204" pitchFamily="18" charset="0"/>
                            <a:ea typeface="Arno Pro"/>
                            <a:cs typeface="Arno Pro"/>
                          </a:rPr>
                          <m:t> </m:t>
                        </m:r>
                      </m:num>
                      <m:den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no Pro"/>
                                <a:cs typeface="Arno Pro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Arno Pro"/>
                                <a:cs typeface="Arno Pro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effectLst/>
                    <a:latin typeface="Arno Pro"/>
                    <a:ea typeface="Arno Pro"/>
                    <a:cs typeface="Arno Pro"/>
                  </a:rPr>
                  <a:t>		</a:t>
                </a:r>
                <a:endParaRPr lang="en-GB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113F70A2-18F5-B4D7-EFCF-612717302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231" y="2686096"/>
                <a:ext cx="6097554" cy="5314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7">
            <a:extLst>
              <a:ext uri="{FF2B5EF4-FFF2-40B4-BE49-F238E27FC236}">
                <a16:creationId xmlns:a16="http://schemas.microsoft.com/office/drawing/2014/main" id="{E29F8E77-B0E3-C087-475D-1113AEAD70D2}"/>
              </a:ext>
            </a:extLst>
          </p:cNvPr>
          <p:cNvSpPr txBox="1"/>
          <p:nvPr/>
        </p:nvSpPr>
        <p:spPr>
          <a:xfrm>
            <a:off x="8947586" y="2801801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97755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37670-2A58-C1BE-A5C4-8FDBDE8C9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Application: Shen accessibility measure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D894C-43A7-6498-4E97-787DE245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9073" cy="2367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</a:rPr>
              <a:t>Standard potential accessibility measures often overlook competition effects in the spatial distribution of opportunities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Ignoring competition effects can lead to misleading conclusions about accessibility: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4CA606-1350-24B6-B396-58AA255B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420" y="3121891"/>
            <a:ext cx="6768519" cy="286218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F4C1239-6B71-5ADC-A723-572D3FC192CB}"/>
              </a:ext>
            </a:extLst>
          </p:cNvPr>
          <p:cNvSpPr txBox="1"/>
          <p:nvPr/>
        </p:nvSpPr>
        <p:spPr>
          <a:xfrm>
            <a:off x="3941731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Figure 9.2 Visualisation of potential accessibility (left) and Shen measure (right)</a:t>
            </a:r>
          </a:p>
          <a:p>
            <a:r>
              <a:rPr lang="en-GB" sz="900" dirty="0">
                <a:latin typeface="+mj-lt"/>
              </a:rPr>
              <a:t>(Taken from Chapter 9, page 193)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8DAB49-7B1C-AB94-765B-DAF9F4302A63}"/>
                  </a:ext>
                </a:extLst>
              </p:cNvPr>
              <p:cNvSpPr txBox="1"/>
              <p:nvPr/>
            </p:nvSpPr>
            <p:spPr>
              <a:xfrm>
                <a:off x="838201" y="3879273"/>
                <a:ext cx="16925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Conclusion: jobs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nl-NL" dirty="0"/>
                  <a:t> are most </a:t>
                </a:r>
                <a:r>
                  <a:rPr lang="nl-NL" dirty="0" err="1"/>
                  <a:t>accessible</a:t>
                </a:r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8DAB49-7B1C-AB94-765B-DAF9F4302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879273"/>
                <a:ext cx="1692564" cy="1200329"/>
              </a:xfrm>
              <a:prstGeom prst="rect">
                <a:avLst/>
              </a:prstGeom>
              <a:blipFill>
                <a:blip r:embed="rId3"/>
                <a:stretch>
                  <a:fillRect l="-3249" t="-2538" r="-722" b="-710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E3E805-111D-2692-6A67-930D0A14719B}"/>
                  </a:ext>
                </a:extLst>
              </p:cNvPr>
              <p:cNvSpPr txBox="1"/>
              <p:nvPr/>
            </p:nvSpPr>
            <p:spPr>
              <a:xfrm>
                <a:off x="9939824" y="3343794"/>
                <a:ext cx="169256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Conclusion: jobs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dirty="0"/>
                  <a:t> are more </a:t>
                </a:r>
                <a:r>
                  <a:rPr lang="nl-NL" dirty="0" err="1"/>
                  <a:t>accessible</a:t>
                </a:r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dirty="0"/>
                  <a:t>, </a:t>
                </a:r>
                <a:r>
                  <a:rPr lang="nl-NL" dirty="0" err="1"/>
                  <a:t>because</a:t>
                </a:r>
                <a:r>
                  <a:rPr lang="nl-NL" dirty="0"/>
                  <a:t> </a:t>
                </a:r>
                <a:r>
                  <a:rPr lang="nl-NL" dirty="0" err="1"/>
                  <a:t>opportunities</a:t>
                </a:r>
                <a:r>
                  <a:rPr lang="nl-NL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and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nl-NL" dirty="0"/>
                  <a:t> are </a:t>
                </a:r>
                <a:r>
                  <a:rPr lang="nl-NL" dirty="0" err="1"/>
                  <a:t>within</a:t>
                </a:r>
                <a:r>
                  <a:rPr lang="nl-NL" dirty="0"/>
                  <a:t> </a:t>
                </a:r>
                <a:r>
                  <a:rPr lang="nl-NL" dirty="0" err="1"/>
                  <a:t>reach</a:t>
                </a:r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competitors</a:t>
                </a:r>
                <a:r>
                  <a:rPr lang="nl-NL" dirty="0"/>
                  <a:t> </a:t>
                </a:r>
                <a:r>
                  <a:rPr lang="nl-NL" dirty="0" err="1"/>
                  <a:t>from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nl-NL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E3E805-111D-2692-6A67-930D0A147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824" y="3343794"/>
                <a:ext cx="1692564" cy="2585323"/>
              </a:xfrm>
              <a:prstGeom prst="rect">
                <a:avLst/>
              </a:prstGeom>
              <a:blipFill>
                <a:blip r:embed="rId4"/>
                <a:stretch>
                  <a:fillRect l="-3249" t="-1415" r="-5054" b="-28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01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09C83-4B08-0E17-689E-7E438BA0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Application: Shen accessibility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5C8704F-94F9-0884-AB3A-162146D9F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>
                    <a:latin typeface="+mj-lt"/>
                  </a:rPr>
                  <a:t>The Shen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</a:rPr>
                  <a:t> (Shen, 1998) accounts for competition by considering both the supply of jobs and the demand potential within reach of a specific zone:</a:t>
                </a: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–</a:t>
                </a:r>
                <a:r>
                  <a:rPr lang="en-GB" sz="2400" dirty="0">
                    <a:latin typeface="+mj-lt"/>
                  </a:rPr>
                  <a:t> the accessibility in zone 𝑖 (by mode) while considering competition from other zones 𝑘;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</a:rPr>
                  <a:t> </a:t>
                </a:r>
                <a:r>
                  <a:rPr lang="en-GB" sz="2400" dirty="0"/>
                  <a:t>–</a:t>
                </a:r>
                <a:r>
                  <a:rPr lang="en-GB" sz="2400" dirty="0">
                    <a:latin typeface="+mj-lt"/>
                  </a:rPr>
                  <a:t> opportunities in zone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</a:rPr>
                  <a:t> </a:t>
                </a:r>
                <a:r>
                  <a:rPr lang="en-GB" sz="2400" dirty="0"/>
                  <a:t>–</a:t>
                </a:r>
                <a:r>
                  <a:rPr lang="en-GB" sz="2400" dirty="0">
                    <a:latin typeface="+mj-lt"/>
                  </a:rPr>
                  <a:t> the population in location 𝑘;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NL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nl-NL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+mj-lt"/>
                  </a:rPr>
                  <a:t>) – the impedance as a function of the travel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nl-NL" sz="2400" i="1" dirty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r>
                  <a:rPr lang="en-GB" sz="2400" dirty="0">
                    <a:latin typeface="+mj-lt"/>
                  </a:rPr>
                  <a:t> between 𝑘 and 𝑗 using a specific mode</a:t>
                </a:r>
              </a:p>
              <a:p>
                <a:pPr marL="0" indent="0">
                  <a:buNone/>
                </a:pPr>
                <a:endParaRPr lang="en-GB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GB" sz="2400" dirty="0">
                    <a:latin typeface="+mj-lt"/>
                  </a:rPr>
                  <a:t>Simplification: only a single travel mode is used. More advanced approaches exist.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F5C8704F-94F9-0884-AB3A-162146D9F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925"/>
              </a:xfrm>
              <a:blipFill>
                <a:blip r:embed="rId2"/>
                <a:stretch>
                  <a:fillRect l="-928" t="-1754" r="-8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FA96BC3-81F4-3119-22AF-2645D4568F49}"/>
                  </a:ext>
                </a:extLst>
              </p:cNvPr>
              <p:cNvSpPr txBox="1"/>
              <p:nvPr/>
            </p:nvSpPr>
            <p:spPr>
              <a:xfrm>
                <a:off x="4721814" y="2663974"/>
                <a:ext cx="5295902" cy="6506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NL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nl-NL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nl-NL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nl-NL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GB" sz="2400" dirty="0"/>
                  <a:t> ,</a:t>
                </a:r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5FA96BC3-81F4-3119-22AF-2645D4568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814" y="2663974"/>
                <a:ext cx="5295902" cy="650691"/>
              </a:xfrm>
              <a:prstGeom prst="rect">
                <a:avLst/>
              </a:prstGeom>
              <a:blipFill>
                <a:blip r:embed="rId3"/>
                <a:stretch>
                  <a:fillRect l="-115" b="-280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84D907-B345-0F7A-08AD-1976984D67B2}"/>
              </a:ext>
            </a:extLst>
          </p:cNvPr>
          <p:cNvSpPr txBox="1"/>
          <p:nvPr/>
        </p:nvSpPr>
        <p:spPr>
          <a:xfrm>
            <a:off x="0" y="6590653"/>
            <a:ext cx="1099358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Shen, Q. (1998). Location characteristics of inner-city neighborhoods and employment accessibility of low-wage workers.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Environment and planning B: Planning and Design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9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25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345-365.</a:t>
            </a:r>
            <a:endParaRPr lang="nl-NL" sz="900" dirty="0"/>
          </a:p>
        </p:txBody>
      </p:sp>
      <p:sp>
        <p:nvSpPr>
          <p:cNvPr id="6" name="Tekstvak 7">
            <a:extLst>
              <a:ext uri="{FF2B5EF4-FFF2-40B4-BE49-F238E27FC236}">
                <a16:creationId xmlns:a16="http://schemas.microsoft.com/office/drawing/2014/main" id="{7F85EDA1-1D39-DD03-2C74-900C464E9DE5}"/>
              </a:ext>
            </a:extLst>
          </p:cNvPr>
          <p:cNvSpPr txBox="1"/>
          <p:nvPr/>
        </p:nvSpPr>
        <p:spPr>
          <a:xfrm>
            <a:off x="9797944" y="283997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370387-8F38-6728-F13E-C3F4E689ADE8}"/>
                  </a:ext>
                </a:extLst>
              </p:cNvPr>
              <p:cNvSpPr txBox="1"/>
              <p:nvPr/>
            </p:nvSpPr>
            <p:spPr>
              <a:xfrm>
                <a:off x="3701944" y="3385298"/>
                <a:ext cx="6096000" cy="491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nl-NL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nl-NL" sz="2400" b="0" i="1" dirty="0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nl-NL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370387-8F38-6728-F13E-C3F4E689A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944" y="3385298"/>
                <a:ext cx="6096000" cy="491417"/>
              </a:xfrm>
              <a:prstGeom prst="rect">
                <a:avLst/>
              </a:prstGeom>
              <a:blipFill>
                <a:blip r:embed="rId4"/>
                <a:stretch>
                  <a:fillRect l="-1500" t="-120988" b="-1777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62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EE1AC-55C9-AB38-3E05-29090323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436927" cy="1325563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Application: Shen accessibility measure </a:t>
            </a:r>
            <a:r>
              <a:rPr lang="en-GB" sz="1800" dirty="0">
                <a:solidFill>
                  <a:srgbClr val="00B0F0"/>
                </a:solidFill>
              </a:rPr>
              <a:t>(Pritchard et al., 2019)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77760-E556-2DE7-C0A3-E1569F67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993" y="5911956"/>
            <a:ext cx="6684673" cy="194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+mj-lt"/>
              </a:rPr>
              <a:t>Conclusion: choice and operationalization of accessibility measures affects the rankings and conclusions of accessibility studies.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5A3791-CE7C-7D5B-3F6F-B3AEC8FBE327}"/>
              </a:ext>
            </a:extLst>
          </p:cNvPr>
          <p:cNvSpPr txBox="1"/>
          <p:nvPr/>
        </p:nvSpPr>
        <p:spPr>
          <a:xfrm>
            <a:off x="0" y="6627168"/>
            <a:ext cx="136017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Pritchard, J.P., D. </a:t>
            </a:r>
            <a:r>
              <a:rPr lang="en-GB" sz="900" dirty="0" err="1"/>
              <a:t>Tomasiello</a:t>
            </a:r>
            <a:r>
              <a:rPr lang="en-GB" sz="900" dirty="0"/>
              <a:t>, M. Giannotti, K.T </a:t>
            </a:r>
            <a:r>
              <a:rPr lang="en-GB" sz="900" dirty="0" err="1"/>
              <a:t>Geurs</a:t>
            </a:r>
            <a:r>
              <a:rPr lang="en-GB" sz="900" dirty="0"/>
              <a:t> (2019), ‘An international comparison of temporal and spatial inequalities in job accessibility – London, Sao Paulo and the Netherlands Randstad Area’. Transport Findings, 1-12, 10.32866/7412  </a:t>
            </a:r>
          </a:p>
        </p:txBody>
      </p:sp>
      <p:pic>
        <p:nvPicPr>
          <p:cNvPr id="7" name="Afbeelding 6" descr="Afbeelding met wolk, hemel, buitenshuis, Metropool&#10;&#10;Automatisch gegenereerde beschrijving">
            <a:extLst>
              <a:ext uri="{FF2B5EF4-FFF2-40B4-BE49-F238E27FC236}">
                <a16:creationId xmlns:a16="http://schemas.microsoft.com/office/drawing/2014/main" id="{4CE7182B-1915-9218-22DC-995E00879B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3" y="1470317"/>
            <a:ext cx="2537999" cy="16920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5E97D60-12A2-0F74-F238-F498D7A9827E}"/>
              </a:ext>
            </a:extLst>
          </p:cNvPr>
          <p:cNvSpPr txBox="1"/>
          <p:nvPr/>
        </p:nvSpPr>
        <p:spPr>
          <a:xfrm rot="16200000">
            <a:off x="10001991" y="4747900"/>
            <a:ext cx="371236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hlinkClick r:id="rId3"/>
              </a:rPr>
              <a:t>Sào</a:t>
            </a:r>
            <a:r>
              <a:rPr lang="en-GB" sz="900" dirty="0">
                <a:hlinkClick r:id="rId3"/>
              </a:rPr>
              <a:t> Paulo - Free image on </a:t>
            </a:r>
            <a:r>
              <a:rPr lang="en-GB" sz="900" dirty="0" err="1">
                <a:hlinkClick r:id="rId3"/>
              </a:rPr>
              <a:t>Pexels</a:t>
            </a:r>
            <a:endParaRPr lang="en-GB" sz="900" dirty="0"/>
          </a:p>
          <a:p>
            <a:r>
              <a:rPr lang="en-US" sz="900" dirty="0">
                <a:hlinkClick r:id="rId4"/>
              </a:rPr>
              <a:t>Tower Bridge of London · Free Stock Photo (pexels.com)</a:t>
            </a:r>
            <a:endParaRPr lang="en-US" sz="900" dirty="0"/>
          </a:p>
          <a:p>
            <a:r>
              <a:rPr lang="en-US" sz="900" dirty="0">
                <a:hlinkClick r:id="rId5"/>
              </a:rPr>
              <a:t>High Rise Buildings of Hague · Free Stock Photo (pexels.com)</a:t>
            </a:r>
            <a:endParaRPr lang="en-GB" sz="900" dirty="0"/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1FF420-B586-9970-7CA5-DEA90BBA0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56658"/>
              </p:ext>
            </p:extLst>
          </p:nvPr>
        </p:nvGraphicFramePr>
        <p:xfrm>
          <a:off x="4592485" y="1763999"/>
          <a:ext cx="6777471" cy="3962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2110">
                  <a:extLst>
                    <a:ext uri="{9D8B030D-6E8A-4147-A177-3AD203B41FA5}">
                      <a16:colId xmlns:a16="http://schemas.microsoft.com/office/drawing/2014/main" val="3636876317"/>
                    </a:ext>
                  </a:extLst>
                </a:gridCol>
                <a:gridCol w="1801091">
                  <a:extLst>
                    <a:ext uri="{9D8B030D-6E8A-4147-A177-3AD203B41FA5}">
                      <a16:colId xmlns:a16="http://schemas.microsoft.com/office/drawing/2014/main" val="31283217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1651799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1948861849"/>
                    </a:ext>
                  </a:extLst>
                </a:gridCol>
                <a:gridCol w="1485034">
                  <a:extLst>
                    <a:ext uri="{9D8B030D-6E8A-4147-A177-3AD203B41FA5}">
                      <a16:colId xmlns:a16="http://schemas.microsoft.com/office/drawing/2014/main" val="1726712860"/>
                    </a:ext>
                  </a:extLst>
                </a:gridCol>
              </a:tblGrid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Car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Public transport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28493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</a:rPr>
                        <a:t>São Paulo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Standard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2,166,153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638,993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65589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Person-Averaged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409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144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37554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Shen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Mode-Specific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0,62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0,58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30690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Best-Alternative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0,62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0,18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31972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r>
                        <a:rPr lang="en-GB" sz="1400" b="1" dirty="0"/>
                        <a:t>London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Standard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786,490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179,334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41534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Person-Averaged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477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116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40816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Shen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Mode-Specific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0,70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0,71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166533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Best-Alternative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0,70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0,15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062360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r>
                        <a:rPr lang="en-GB" sz="1400" b="1"/>
                        <a:t>Randstad</a:t>
                      </a:r>
                      <a:endParaRPr lang="nl-N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Potential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Standard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1,585,952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202,858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66672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Person-Averaged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355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37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45167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Shen Accessibility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Mode-Specific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0,81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0,76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0992"/>
                  </a:ext>
                </a:extLst>
              </a:tr>
              <a:tr h="264511"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Best-Alternative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0,81</a:t>
                      </a:r>
                      <a:endParaRPr lang="nl-NL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0,09</a:t>
                      </a:r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69649"/>
                  </a:ext>
                </a:extLst>
              </a:tr>
            </a:tbl>
          </a:graphicData>
        </a:graphic>
      </p:graphicFrame>
      <p:sp>
        <p:nvSpPr>
          <p:cNvPr id="21" name="Tekstvak 6">
            <a:extLst>
              <a:ext uri="{FF2B5EF4-FFF2-40B4-BE49-F238E27FC236}">
                <a16:creationId xmlns:a16="http://schemas.microsoft.com/office/drawing/2014/main" id="{D9F82885-B9B6-214C-365E-2A4E036D4C4E}"/>
              </a:ext>
            </a:extLst>
          </p:cNvPr>
          <p:cNvSpPr txBox="1"/>
          <p:nvPr/>
        </p:nvSpPr>
        <p:spPr>
          <a:xfrm>
            <a:off x="4504234" y="14526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Table 9.3 Job accessibility in the Randstad area, Greater London and São Paulo </a:t>
            </a:r>
          </a:p>
          <a:p>
            <a:r>
              <a:rPr lang="en-GB" sz="900" dirty="0">
                <a:latin typeface="+mj-lt"/>
              </a:rPr>
              <a:t>(Taken from Chapter 9, page 195) </a:t>
            </a:r>
          </a:p>
        </p:txBody>
      </p:sp>
      <p:pic>
        <p:nvPicPr>
          <p:cNvPr id="24" name="Picture 23" descr="A bridge over a river at night&#10;&#10;Description automatically generated">
            <a:extLst>
              <a:ext uri="{FF2B5EF4-FFF2-40B4-BE49-F238E27FC236}">
                <a16:creationId xmlns:a16="http://schemas.microsoft.com/office/drawing/2014/main" id="{A2DA51BE-C4D8-A8B3-7749-CD866509B4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8" y="3169857"/>
            <a:ext cx="2538001" cy="1692000"/>
          </a:xfrm>
          <a:prstGeom prst="rect">
            <a:avLst/>
          </a:prstGeom>
        </p:spPr>
      </p:pic>
      <p:pic>
        <p:nvPicPr>
          <p:cNvPr id="26" name="Picture 25" descr="A city skyline with trees&#10;&#10;Description automatically generated">
            <a:extLst>
              <a:ext uri="{FF2B5EF4-FFF2-40B4-BE49-F238E27FC236}">
                <a16:creationId xmlns:a16="http://schemas.microsoft.com/office/drawing/2014/main" id="{DA88D684-03F2-62D0-1FEC-FCCCF8E9012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38" y="4861857"/>
            <a:ext cx="2538000" cy="1692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C21B2-7A1C-472E-2ED9-6BA56D20DB65}"/>
              </a:ext>
            </a:extLst>
          </p:cNvPr>
          <p:cNvSpPr txBox="1"/>
          <p:nvPr/>
        </p:nvSpPr>
        <p:spPr>
          <a:xfrm>
            <a:off x="2783484" y="3347874"/>
            <a:ext cx="1856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Which of these cities / areas has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best </a:t>
            </a:r>
            <a:r>
              <a:rPr lang="en-GB" dirty="0">
                <a:latin typeface="+mj-lt"/>
              </a:rPr>
              <a:t>accessibility to jobs?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643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838200" y="4384097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9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DB7C6-3A05-EB35-6D0E-50161C1A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Conclusions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0B955-BC7C-3CA8-CEB3-E79D75303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Careful decision-making is crucial for </a:t>
            </a:r>
            <a:r>
              <a:rPr lang="en-GB" sz="2000" b="1" dirty="0">
                <a:latin typeface="+mj-lt"/>
              </a:rPr>
              <a:t>defining and operationalizing accessibility</a:t>
            </a:r>
            <a:r>
              <a:rPr lang="en-GB" sz="2000" dirty="0">
                <a:latin typeface="+mj-lt"/>
              </a:rPr>
              <a:t> as it </a:t>
            </a:r>
            <a:r>
              <a:rPr lang="en-GB" sz="2000" b="1" dirty="0">
                <a:latin typeface="+mj-lt"/>
              </a:rPr>
              <a:t>affects the output</a:t>
            </a:r>
            <a:r>
              <a:rPr lang="en-GB" sz="2000" dirty="0">
                <a:latin typeface="+mj-lt"/>
              </a:rPr>
              <a:t>. Four criteria to base decisions on are: study purpose, scientific quality, operationalization, and interpretation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Often, the used accessibility measures are easy to operationalize and interpret. </a:t>
            </a:r>
            <a:r>
              <a:rPr lang="en-GB" sz="2000" b="1" dirty="0">
                <a:latin typeface="+mj-lt"/>
              </a:rPr>
              <a:t>Different approaches are required for different situations</a:t>
            </a:r>
            <a:r>
              <a:rPr lang="en-GB" sz="2000" dirty="0">
                <a:latin typeface="+mj-lt"/>
              </a:rPr>
              <a:t> and study purposes, but ignoring these criteria has implications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Location- and utility-based measures </a:t>
            </a:r>
            <a:r>
              <a:rPr lang="en-GB" sz="2000" dirty="0">
                <a:latin typeface="+mj-lt"/>
              </a:rPr>
              <a:t>can be used for evaluations with land-use and transport data. They </a:t>
            </a:r>
            <a:r>
              <a:rPr lang="en-GB" sz="2000" b="1" dirty="0">
                <a:latin typeface="+mj-lt"/>
              </a:rPr>
              <a:t>overcome shortcomings of infrastructure-based measures </a:t>
            </a:r>
            <a:r>
              <a:rPr lang="en-GB" sz="2000" dirty="0">
                <a:latin typeface="+mj-lt"/>
              </a:rPr>
              <a:t>and can be easily computed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</a:rPr>
              <a:t>Transport planning now requires </a:t>
            </a:r>
            <a:r>
              <a:rPr lang="en-GB" sz="2000" b="1" dirty="0">
                <a:latin typeface="+mj-lt"/>
              </a:rPr>
              <a:t>equity analysis of accessibility</a:t>
            </a:r>
            <a:r>
              <a:rPr lang="en-GB" sz="2000" dirty="0">
                <a:latin typeface="+mj-lt"/>
              </a:rPr>
              <a:t>, which is complex due to various types of equity, categorization methods, impacts, and measurement techniques. Traditional approaches fall short in dealing with fairness and justice in transportation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+mj-lt"/>
              </a:rPr>
              <a:t>Information and communications technologies </a:t>
            </a:r>
            <a:r>
              <a:rPr lang="en-GB" sz="2000" dirty="0">
                <a:latin typeface="+mj-lt"/>
              </a:rPr>
              <a:t>(ICTs) have impacted all components of accessibility and their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82669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s, buiten, outdoor-object, groen&#10;&#10;Automatisch gegenereerde beschrijving">
            <a:extLst>
              <a:ext uri="{FF2B5EF4-FFF2-40B4-BE49-F238E27FC236}">
                <a16:creationId xmlns:a16="http://schemas.microsoft.com/office/drawing/2014/main" id="{4155938F-7F71-6500-D590-5613898B4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6157"/>
            <a:ext cx="12192000" cy="812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52A81F-E1CB-C5DD-DF58-DB7E0B8F7ACB}"/>
              </a:ext>
            </a:extLst>
          </p:cNvPr>
          <p:cNvSpPr txBox="1"/>
          <p:nvPr/>
        </p:nvSpPr>
        <p:spPr>
          <a:xfrm>
            <a:off x="0" y="200881"/>
            <a:ext cx="9784080" cy="1046440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nl-NL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The Transport System and Transport Policy</a:t>
            </a:r>
          </a:p>
          <a:p>
            <a:pPr algn="r"/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Edited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by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Bert van Wee, Jan Anne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Annema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, David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Banister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and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Baiba</a:t>
            </a:r>
            <a:r>
              <a:rPr lang="nl-NL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Pudãne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35149B7-3BCB-3F6A-BA5B-3FD51C813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38" y="5926992"/>
            <a:ext cx="5922141" cy="73012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7DA1B25-B255-3FA5-A83B-4A67DE2DEE74}"/>
              </a:ext>
            </a:extLst>
          </p:cNvPr>
          <p:cNvSpPr txBox="1"/>
          <p:nvPr/>
        </p:nvSpPr>
        <p:spPr>
          <a:xfrm>
            <a:off x="0" y="2232564"/>
            <a:ext cx="9784080" cy="1384995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Goudy Old Style" panose="02020502050305020303" pitchFamily="18" charset="0"/>
              </a:rPr>
              <a:t>Chapter</a:t>
            </a:r>
            <a:r>
              <a:rPr lang="nl-NL" sz="3200" b="1" dirty="0">
                <a:latin typeface="Goudy Old Style" panose="02020502050305020303" pitchFamily="18" charset="0"/>
              </a:rPr>
              <a:t> 9: Accessibility: </a:t>
            </a:r>
            <a:r>
              <a:rPr lang="nl-NL" sz="3200" b="1" dirty="0" err="1">
                <a:latin typeface="Goudy Old Style" panose="02020502050305020303" pitchFamily="18" charset="0"/>
              </a:rPr>
              <a:t>perspectives</a:t>
            </a:r>
            <a:r>
              <a:rPr lang="nl-NL" sz="3200" b="1" dirty="0">
                <a:latin typeface="Goudy Old Style" panose="02020502050305020303" pitchFamily="18" charset="0"/>
              </a:rPr>
              <a:t>, </a:t>
            </a:r>
            <a:r>
              <a:rPr lang="nl-NL" sz="3200" b="1" dirty="0" err="1">
                <a:latin typeface="Goudy Old Style" panose="02020502050305020303" pitchFamily="18" charset="0"/>
              </a:rPr>
              <a:t>measures</a:t>
            </a:r>
            <a:r>
              <a:rPr lang="nl-NL" sz="3200" b="1" dirty="0">
                <a:latin typeface="Goudy Old Style" panose="02020502050305020303" pitchFamily="18" charset="0"/>
              </a:rPr>
              <a:t> and </a:t>
            </a:r>
            <a:r>
              <a:rPr lang="nl-NL" sz="3200" b="1" dirty="0" err="1">
                <a:latin typeface="Goudy Old Style" panose="02020502050305020303" pitchFamily="18" charset="0"/>
              </a:rPr>
              <a:t>applications</a:t>
            </a:r>
            <a:endParaRPr lang="nl-NL" sz="3200" b="1" dirty="0">
              <a:latin typeface="Goudy Old Style" panose="02020502050305020303" pitchFamily="18" charset="0"/>
            </a:endParaRPr>
          </a:p>
          <a:p>
            <a:r>
              <a:rPr lang="nl-NL" sz="2000" b="1" dirty="0" err="1">
                <a:latin typeface="Goudy Old Style" panose="02020502050305020303" pitchFamily="18" charset="0"/>
              </a:rPr>
              <a:t>Authors</a:t>
            </a:r>
            <a:r>
              <a:rPr lang="nl-NL" sz="2000" b="1" dirty="0">
                <a:latin typeface="Goudy Old Style" panose="02020502050305020303" pitchFamily="18" charset="0"/>
              </a:rPr>
              <a:t>: Karst </a:t>
            </a:r>
            <a:r>
              <a:rPr lang="nl-NL" sz="2000" b="1" dirty="0" err="1">
                <a:latin typeface="Goudy Old Style" panose="02020502050305020303" pitchFamily="18" charset="0"/>
              </a:rPr>
              <a:t>Geurs</a:t>
            </a:r>
            <a:r>
              <a:rPr lang="nl-NL" sz="2000" b="1" dirty="0">
                <a:latin typeface="Goudy Old Style" panose="02020502050305020303" pitchFamily="18" charset="0"/>
              </a:rPr>
              <a:t> and Bert van Wee</a:t>
            </a:r>
            <a:endParaRPr lang="nl-NL" sz="20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B461D3-156C-0807-EB56-BE2C73EA5BF6}"/>
              </a:ext>
            </a:extLst>
          </p:cNvPr>
          <p:cNvSpPr txBox="1"/>
          <p:nvPr/>
        </p:nvSpPr>
        <p:spPr>
          <a:xfrm>
            <a:off x="333906" y="6292055"/>
            <a:ext cx="331823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900" dirty="0">
                <a:effectLst/>
                <a:hlinkClick r:id="rId4"/>
              </a:rPr>
              <a:t>Travel around the world - Free image on </a:t>
            </a:r>
            <a:r>
              <a:rPr lang="en-GB" sz="900" dirty="0" err="1">
                <a:effectLst/>
                <a:hlinkClick r:id="rId4"/>
              </a:rPr>
              <a:t>Pexels</a:t>
            </a:r>
            <a:r>
              <a:rPr lang="en-GB" sz="900" dirty="0">
                <a:effectLst/>
              </a:rPr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3320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4572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838200" y="1825625"/>
            <a:ext cx="8585718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6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68BFF-C66F-34E0-FF89-EBB331EE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Defining accessibility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FA2D36-969D-15EA-69C5-E25978D1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6336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+mj-lt"/>
              </a:rPr>
              <a:t>The first definition of accessibility is: the potential of opportunities for interaction (Hansen, 1959: 73)</a:t>
            </a: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After this, accessibility has taken on a variety of meanings, but in this book the definition of accessibility is defined following the conceptual framework from Chapter 2:</a:t>
            </a:r>
          </a:p>
          <a:p>
            <a:pPr marL="0" indent="0">
              <a:buNone/>
            </a:pPr>
            <a:r>
              <a:rPr lang="en-GB" sz="2000" b="1" dirty="0">
                <a:latin typeface="+mj-lt"/>
              </a:rPr>
              <a:t>Definition:</a:t>
            </a:r>
            <a:br>
              <a:rPr lang="en-GB" sz="2000" i="1" dirty="0">
                <a:latin typeface="+mj-lt"/>
              </a:rPr>
            </a:br>
            <a:r>
              <a:rPr lang="en-GB" sz="2000" i="1" dirty="0">
                <a:latin typeface="+mj-lt"/>
              </a:rPr>
              <a:t>“Accessibility is the extent to which land-use and transport systems enable (groups of) individuals to reach activities or destinations by means of a (combination of) transport mode(s) at various times of the day (perspective of persons), and the extent to which land-use and transport systems enable companies, facilities and other activity places to receive people, goods and information at various times of the day (perspective of locations of activities).”</a:t>
            </a:r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720FC581-1C99-D4C2-F32C-2C40A099AE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902" y="1148715"/>
            <a:ext cx="5659067" cy="5344160"/>
          </a:xfrm>
          <a:prstGeom prst="rect">
            <a:avLst/>
          </a:prstGeom>
          <a:noFill/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2094D579-0ED4-7D1F-F1F1-FD9665B60C81}"/>
              </a:ext>
            </a:extLst>
          </p:cNvPr>
          <p:cNvSpPr/>
          <p:nvPr/>
        </p:nvSpPr>
        <p:spPr>
          <a:xfrm>
            <a:off x="9612841" y="1345720"/>
            <a:ext cx="1179133" cy="479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C9420A1D-6787-4CE9-3F3D-A3E4484437A9}"/>
              </a:ext>
            </a:extLst>
          </p:cNvPr>
          <p:cNvSpPr/>
          <p:nvPr/>
        </p:nvSpPr>
        <p:spPr>
          <a:xfrm rot="20879023">
            <a:off x="6507503" y="1064969"/>
            <a:ext cx="4461352" cy="18626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40B6303-3E04-57A9-5EFC-E19F11FE1973}"/>
              </a:ext>
            </a:extLst>
          </p:cNvPr>
          <p:cNvSpPr/>
          <p:nvPr/>
        </p:nvSpPr>
        <p:spPr>
          <a:xfrm>
            <a:off x="838200" y="3528205"/>
            <a:ext cx="5476336" cy="2807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91738EF-F6CB-F938-4A05-934DF85BD38E}"/>
              </a:ext>
            </a:extLst>
          </p:cNvPr>
          <p:cNvSpPr txBox="1"/>
          <p:nvPr/>
        </p:nvSpPr>
        <p:spPr>
          <a:xfrm>
            <a:off x="-1554" y="6627812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latin typeface="+mj-lt"/>
              </a:rPr>
              <a:t>Hansen, W.G. (1959), ‘How accessibility shapes land use’, Journal of the American Institute of Planners, 25, 73–76.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13D1C-4826-495C-9C43-5B30FACF1640}"/>
              </a:ext>
            </a:extLst>
          </p:cNvPr>
          <p:cNvSpPr txBox="1"/>
          <p:nvPr/>
        </p:nvSpPr>
        <p:spPr>
          <a:xfrm rot="20674249">
            <a:off x="6512153" y="979353"/>
            <a:ext cx="273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3 core determinants of accessibility</a:t>
            </a:r>
            <a:endParaRPr lang="nl-NL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68BFF-C66F-34E0-FF89-EBB331EE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Defining accessibility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A72D05-5A13-D622-A894-FB4A62D1F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097" y="2006175"/>
            <a:ext cx="350729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i="1" dirty="0">
                <a:latin typeface="+mj-lt"/>
              </a:rPr>
              <a:t>Access</a:t>
            </a:r>
            <a:r>
              <a:rPr lang="en-GB" sz="1800" dirty="0">
                <a:latin typeface="+mj-lt"/>
              </a:rPr>
              <a:t>: the area that a person can reach from his or her origin location to participate in activities</a:t>
            </a:r>
          </a:p>
          <a:p>
            <a:pPr algn="ctr"/>
            <a:endParaRPr lang="nl-NL" sz="18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6C1DFB-8472-945F-02BF-6DBBFB7C2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5937" y="5963689"/>
            <a:ext cx="6281955" cy="614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59F956-04DA-A4BF-BD0A-CC0D95A2077F}"/>
              </a:ext>
            </a:extLst>
          </p:cNvPr>
          <p:cNvSpPr txBox="1"/>
          <p:nvPr/>
        </p:nvSpPr>
        <p:spPr>
          <a:xfrm>
            <a:off x="6480608" y="2006175"/>
            <a:ext cx="4981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1" dirty="0">
                <a:latin typeface="+mj-lt"/>
              </a:rPr>
              <a:t>Accessibility</a:t>
            </a:r>
            <a:r>
              <a:rPr lang="en-GB" dirty="0">
                <a:latin typeface="+mj-lt"/>
              </a:rPr>
              <a:t>: the catchment area from which people, goods and information from different locations can reach a specific origin location</a:t>
            </a:r>
            <a:endParaRPr lang="nl-NL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359786-0DD2-C782-3E5B-E4344E615C00}"/>
              </a:ext>
            </a:extLst>
          </p:cNvPr>
          <p:cNvSpPr/>
          <p:nvPr/>
        </p:nvSpPr>
        <p:spPr>
          <a:xfrm>
            <a:off x="771787" y="1837189"/>
            <a:ext cx="5324213" cy="400154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785C-A884-FCB1-1B92-37BE5292FDA4}"/>
              </a:ext>
            </a:extLst>
          </p:cNvPr>
          <p:cNvSpPr/>
          <p:nvPr/>
        </p:nvSpPr>
        <p:spPr>
          <a:xfrm>
            <a:off x="6162414" y="1837189"/>
            <a:ext cx="5324214" cy="400154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A4F813-7938-4EDB-5FDC-F67212CB11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147" y="3010300"/>
            <a:ext cx="2487492" cy="2613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184059-DE10-D71D-46DA-E5B1CC5C15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532" y="3010300"/>
            <a:ext cx="2723858" cy="25653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78DE9D-0269-7504-270B-1D26EC48904A}"/>
              </a:ext>
            </a:extLst>
          </p:cNvPr>
          <p:cNvSpPr txBox="1"/>
          <p:nvPr/>
        </p:nvSpPr>
        <p:spPr>
          <a:xfrm>
            <a:off x="771787" y="6512821"/>
            <a:ext cx="81289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dirty="0" err="1">
                <a:solidFill>
                  <a:srgbClr val="222222"/>
                </a:solidFill>
                <a:effectLst/>
                <a:latin typeface="+mj-lt"/>
              </a:rPr>
              <a:t>Dijst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j-lt"/>
              </a:rPr>
              <a:t>, M. J., </a:t>
            </a:r>
            <a:r>
              <a:rPr lang="en-US" sz="900" b="0" i="0" dirty="0" err="1">
                <a:solidFill>
                  <a:srgbClr val="222222"/>
                </a:solidFill>
                <a:effectLst/>
                <a:latin typeface="+mj-lt"/>
              </a:rPr>
              <a:t>Jayet</a:t>
            </a:r>
            <a:r>
              <a:rPr lang="en-US" sz="900" b="0" i="0" dirty="0">
                <a:solidFill>
                  <a:srgbClr val="222222"/>
                </a:solidFill>
                <a:effectLst/>
                <a:latin typeface="+mj-lt"/>
              </a:rPr>
              <a:t>, H., &amp; Thomas, I. (2002). Transportation and urban performance: Accessibility, daily mobility and location of households and facilities.</a:t>
            </a:r>
            <a:endParaRPr lang="nl-NL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69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55331-0AAB-3F75-BBD1-3AFD2FB8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Four components of accessibility </a:t>
            </a:r>
            <a:r>
              <a:rPr lang="en-GB" sz="2000" dirty="0">
                <a:solidFill>
                  <a:srgbClr val="00B0F0"/>
                </a:solidFill>
              </a:rPr>
              <a:t>(</a:t>
            </a:r>
            <a:r>
              <a:rPr lang="en-GB" sz="2000" dirty="0" err="1">
                <a:solidFill>
                  <a:srgbClr val="00B0F0"/>
                </a:solidFill>
              </a:rPr>
              <a:t>Geurs</a:t>
            </a:r>
            <a:r>
              <a:rPr lang="en-GB" sz="2000" dirty="0">
                <a:solidFill>
                  <a:srgbClr val="00B0F0"/>
                </a:solidFill>
              </a:rPr>
              <a:t> &amp; van Wee, 2004)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FE72C-DE63-5100-07AB-19BF051AE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01" y="4617587"/>
            <a:ext cx="2324822" cy="1367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latin typeface="+mj-lt"/>
              </a:rPr>
              <a:t>Activities in which individuals want/need to participate and their options to fulfil those needs and wishes(see NOA model, </a:t>
            </a:r>
            <a:r>
              <a:rPr lang="en-GB" sz="1600" dirty="0" err="1">
                <a:latin typeface="+mj-lt"/>
              </a:rPr>
              <a:t>ch.</a:t>
            </a:r>
            <a:r>
              <a:rPr lang="en-GB" sz="1600" dirty="0">
                <a:latin typeface="+mj-lt"/>
              </a:rPr>
              <a:t> 3)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1E86C9-CDBF-8883-4D95-31D7CF0A0A03}"/>
              </a:ext>
            </a:extLst>
          </p:cNvPr>
          <p:cNvSpPr txBox="1"/>
          <p:nvPr/>
        </p:nvSpPr>
        <p:spPr>
          <a:xfrm>
            <a:off x="40233" y="6545387"/>
            <a:ext cx="5626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Geurs</a:t>
            </a:r>
            <a:r>
              <a:rPr lang="en-GB" sz="900" dirty="0">
                <a:latin typeface="+mj-lt"/>
              </a:rPr>
              <a:t>, K.T. and B. van Wee (2004), ‘Accessibility evaluation of land-use and transport strategies: review and research directions’, Journal of Transport Geography, 12, 127–140.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67076-C7E2-29A9-AE43-77404AA827CE}"/>
              </a:ext>
            </a:extLst>
          </p:cNvPr>
          <p:cNvSpPr txBox="1"/>
          <p:nvPr/>
        </p:nvSpPr>
        <p:spPr>
          <a:xfrm>
            <a:off x="6104762" y="622731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hlinkClick r:id="rId2"/>
              </a:rPr>
              <a:t>World map with pins photo – Free Travel Image on </a:t>
            </a:r>
            <a:r>
              <a:rPr lang="en-US" sz="900" dirty="0" err="1">
                <a:hlinkClick r:id="rId2"/>
              </a:rPr>
              <a:t>Unsplash</a:t>
            </a:r>
            <a:endParaRPr lang="en-US" sz="900" dirty="0"/>
          </a:p>
          <a:p>
            <a:pPr algn="r"/>
            <a:r>
              <a:rPr lang="en-US" sz="900" dirty="0">
                <a:hlinkClick r:id="rId3"/>
              </a:rPr>
              <a:t>People near train station photo – Free Grey Image on </a:t>
            </a:r>
            <a:r>
              <a:rPr lang="en-US" sz="900" dirty="0" err="1">
                <a:hlinkClick r:id="rId3"/>
              </a:rPr>
              <a:t>Unsplash</a:t>
            </a:r>
            <a:endParaRPr lang="en-US" sz="900" dirty="0"/>
          </a:p>
          <a:p>
            <a:pPr algn="r"/>
            <a:r>
              <a:rPr lang="en-US" sz="900" dirty="0">
                <a:hlinkClick r:id="rId4"/>
              </a:rPr>
              <a:t>The big ben clock tower towering over the city of </a:t>
            </a:r>
            <a:r>
              <a:rPr lang="en-US" sz="900" dirty="0" err="1">
                <a:hlinkClick r:id="rId4"/>
              </a:rPr>
              <a:t>london</a:t>
            </a:r>
            <a:r>
              <a:rPr lang="en-US" sz="900" dirty="0">
                <a:hlinkClick r:id="rId4"/>
              </a:rPr>
              <a:t> photo – Free London Image on </a:t>
            </a:r>
            <a:r>
              <a:rPr lang="en-US" sz="900" dirty="0" err="1">
                <a:hlinkClick r:id="rId4"/>
              </a:rPr>
              <a:t>Unsplash</a:t>
            </a:r>
            <a:endParaRPr lang="en-US" sz="900" dirty="0"/>
          </a:p>
          <a:p>
            <a:pPr algn="r"/>
            <a:r>
              <a:rPr lang="en-US" sz="900" dirty="0">
                <a:hlinkClick r:id="rId5"/>
              </a:rPr>
              <a:t>Two boy riding on red step-through bicycle during daytime photo – Free Bicycle Image on </a:t>
            </a:r>
            <a:r>
              <a:rPr lang="en-US" sz="900" dirty="0" err="1">
                <a:hlinkClick r:id="rId5"/>
              </a:rPr>
              <a:t>Unsplash</a:t>
            </a:r>
            <a:endParaRPr lang="nl-NL" sz="9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5A8F9C0-7BF1-2B42-7293-6B32508011A4}"/>
              </a:ext>
            </a:extLst>
          </p:cNvPr>
          <p:cNvGrpSpPr/>
          <p:nvPr/>
        </p:nvGrpSpPr>
        <p:grpSpPr>
          <a:xfrm>
            <a:off x="2422470" y="1033774"/>
            <a:ext cx="7416800" cy="5708810"/>
            <a:chOff x="1609404" y="497578"/>
            <a:chExt cx="9211887" cy="6863804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BC4F37-95D0-806C-4BF6-506A4D86E941}"/>
                </a:ext>
              </a:extLst>
            </p:cNvPr>
            <p:cNvSpPr/>
            <p:nvPr/>
          </p:nvSpPr>
          <p:spPr>
            <a:xfrm>
              <a:off x="1609404" y="497578"/>
              <a:ext cx="9211887" cy="68638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4A0567-4941-A0F8-96EF-9DA5D6031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6225" y="4956677"/>
              <a:ext cx="3250785" cy="2117867"/>
            </a:xfrm>
            <a:prstGeom prst="rect">
              <a:avLst/>
            </a:prstGeom>
            <a:grpFill/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DC52DE-C9AE-D2F3-8AE0-8661D9722AF0}"/>
                </a:ext>
              </a:extLst>
            </p:cNvPr>
            <p:cNvCxnSpPr>
              <a:cxnSpLocks/>
            </p:cNvCxnSpPr>
            <p:nvPr/>
          </p:nvCxnSpPr>
          <p:spPr>
            <a:xfrm>
              <a:off x="5904312" y="727128"/>
              <a:ext cx="12952" cy="6539345"/>
            </a:xfrm>
            <a:prstGeom prst="line">
              <a:avLst/>
            </a:prstGeom>
            <a:grpFill/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111D4F-B06B-C3F1-F5B0-03274DA4B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7112" y="3959801"/>
              <a:ext cx="8608039" cy="0"/>
            </a:xfrm>
            <a:prstGeom prst="line">
              <a:avLst/>
            </a:prstGeom>
            <a:grpFill/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DC6FC9-82C2-6BF8-5077-EA6D79967A8B}"/>
                </a:ext>
              </a:extLst>
            </p:cNvPr>
            <p:cNvSpPr txBox="1"/>
            <p:nvPr/>
          </p:nvSpPr>
          <p:spPr>
            <a:xfrm>
              <a:off x="1811923" y="812679"/>
              <a:ext cx="444352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0097CC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CBF91E-F592-DDD1-1289-41BF88E0A4D8}"/>
                </a:ext>
              </a:extLst>
            </p:cNvPr>
            <p:cNvSpPr txBox="1"/>
            <p:nvPr/>
          </p:nvSpPr>
          <p:spPr>
            <a:xfrm>
              <a:off x="1811923" y="4274959"/>
              <a:ext cx="444352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0097CC"/>
                  </a:solidFill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C62B0B-1AD1-20C9-21FB-8761F0B09962}"/>
                </a:ext>
              </a:extLst>
            </p:cNvPr>
            <p:cNvSpPr txBox="1"/>
            <p:nvPr/>
          </p:nvSpPr>
          <p:spPr>
            <a:xfrm>
              <a:off x="6012335" y="812679"/>
              <a:ext cx="444352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0097CC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98A9451-7F5D-E389-1D9D-8AB2867AA054}"/>
                </a:ext>
              </a:extLst>
            </p:cNvPr>
            <p:cNvSpPr txBox="1"/>
            <p:nvPr/>
          </p:nvSpPr>
          <p:spPr>
            <a:xfrm>
              <a:off x="2420050" y="921698"/>
              <a:ext cx="2965356" cy="547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/>
                <a:t>Land-use component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CEEEC50-6F3C-7A1B-D1CF-53D478324C6A}"/>
                </a:ext>
              </a:extLst>
            </p:cNvPr>
            <p:cNvSpPr txBox="1"/>
            <p:nvPr/>
          </p:nvSpPr>
          <p:spPr>
            <a:xfrm>
              <a:off x="6324926" y="921698"/>
              <a:ext cx="3102050" cy="547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GB" sz="2000" dirty="0"/>
                <a:t>Temporal component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E178C6-23BE-68FE-1CB2-4A26C8C0D9AC}"/>
                </a:ext>
              </a:extLst>
            </p:cNvPr>
            <p:cNvSpPr txBox="1"/>
            <p:nvPr/>
          </p:nvSpPr>
          <p:spPr>
            <a:xfrm>
              <a:off x="2195913" y="4383978"/>
              <a:ext cx="3813812" cy="6087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2000" dirty="0"/>
                <a:t>Transportation component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A9C58D-8104-739F-1CE1-94B8C489D885}"/>
                </a:ext>
              </a:extLst>
            </p:cNvPr>
            <p:cNvSpPr txBox="1"/>
            <p:nvPr/>
          </p:nvSpPr>
          <p:spPr>
            <a:xfrm>
              <a:off x="5866889" y="4383978"/>
              <a:ext cx="3571967" cy="5471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GB" sz="2000" dirty="0"/>
                <a:t>Individual component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9179AD-FBB7-C448-0635-EF40143EF848}"/>
                </a:ext>
              </a:extLst>
            </p:cNvPr>
            <p:cNvSpPr txBox="1"/>
            <p:nvPr/>
          </p:nvSpPr>
          <p:spPr>
            <a:xfrm>
              <a:off x="6012334" y="4274959"/>
              <a:ext cx="444352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rgbClr val="0097CC"/>
                  </a:solidFill>
                </a:rPr>
                <a:t>4</a:t>
              </a:r>
            </a:p>
          </p:txBody>
        </p:sp>
        <p:pic>
          <p:nvPicPr>
            <p:cNvPr id="23" name="Picture 22" descr="Pins on a map of the world&#10;&#10;Description automatically generated">
              <a:extLst>
                <a:ext uri="{FF2B5EF4-FFF2-40B4-BE49-F238E27FC236}">
                  <a16:creationId xmlns:a16="http://schemas.microsoft.com/office/drawing/2014/main" id="{4168BE13-DB00-CB4F-6AA6-D6DCCF40E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225" y="1598355"/>
              <a:ext cx="3250786" cy="2167190"/>
            </a:xfrm>
            <a:prstGeom prst="rect">
              <a:avLst/>
            </a:prstGeom>
            <a:grpFill/>
          </p:spPr>
        </p:pic>
        <p:pic>
          <p:nvPicPr>
            <p:cNvPr id="29" name="Picture 28" descr="A clock tower with a cloudy sky with Big Ben in the background&#10;&#10;Description automatically generated">
              <a:extLst>
                <a:ext uri="{FF2B5EF4-FFF2-40B4-BE49-F238E27FC236}">
                  <a16:creationId xmlns:a16="http://schemas.microsoft.com/office/drawing/2014/main" id="{F7318E36-EF25-5C56-6781-7C3A99AB39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77189" y="1600329"/>
              <a:ext cx="3138354" cy="2165216"/>
            </a:xfrm>
            <a:prstGeom prst="rect">
              <a:avLst/>
            </a:prstGeom>
            <a:grpFill/>
          </p:spPr>
        </p:pic>
        <p:pic>
          <p:nvPicPr>
            <p:cNvPr id="35" name="Picture 34" descr="A couple of children on a bicycle&#10;&#10;Description automatically generated">
              <a:extLst>
                <a:ext uri="{FF2B5EF4-FFF2-40B4-BE49-F238E27FC236}">
                  <a16:creationId xmlns:a16="http://schemas.microsoft.com/office/drawing/2014/main" id="{B0C644AD-78BE-762D-F826-3F2CAF510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7189" y="4999152"/>
              <a:ext cx="3138354" cy="2092236"/>
            </a:xfrm>
            <a:prstGeom prst="rect">
              <a:avLst/>
            </a:prstGeom>
            <a:grpFill/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5A6D794-8BE4-69EF-83E5-A0EE0B224F42}"/>
              </a:ext>
            </a:extLst>
          </p:cNvPr>
          <p:cNvSpPr txBox="1"/>
          <p:nvPr/>
        </p:nvSpPr>
        <p:spPr>
          <a:xfrm>
            <a:off x="-32075" y="1903584"/>
            <a:ext cx="27307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latin typeface="+mj-lt"/>
              </a:rPr>
              <a:t>(a) The amount, quality and spatial distribution of opportunities, (b) the demand for these opportunities at origin locations, (c) the confrontation of supply and demand (e.g., job vacancies)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2BB146-6101-F2C6-992A-D3CFAB190B71}"/>
              </a:ext>
            </a:extLst>
          </p:cNvPr>
          <p:cNvSpPr txBox="1"/>
          <p:nvPr/>
        </p:nvSpPr>
        <p:spPr>
          <a:xfrm>
            <a:off x="144797" y="4420247"/>
            <a:ext cx="24432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latin typeface="+mj-lt"/>
              </a:rPr>
              <a:t>Disutility for an individual to travel between an origin and a destination using a specific transport mode. The disutility consists of time, cost and effort components (see transport resistance, </a:t>
            </a:r>
            <a:r>
              <a:rPr lang="en-GB" sz="1600" dirty="0" err="1">
                <a:latin typeface="+mj-lt"/>
              </a:rPr>
              <a:t>ch.</a:t>
            </a:r>
            <a:r>
              <a:rPr lang="en-GB" sz="1600" dirty="0">
                <a:latin typeface="+mj-lt"/>
              </a:rPr>
              <a:t> 6)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057025-03D5-0C0A-0AB4-F084DDEBC67E}"/>
              </a:ext>
            </a:extLst>
          </p:cNvPr>
          <p:cNvSpPr txBox="1"/>
          <p:nvPr/>
        </p:nvSpPr>
        <p:spPr>
          <a:xfrm>
            <a:off x="9098301" y="1980214"/>
            <a:ext cx="20632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Availability of opportunities at different times of the day and the time available for individuals to participate in them</a:t>
            </a:r>
          </a:p>
        </p:txBody>
      </p:sp>
    </p:spTree>
    <p:extLst>
      <p:ext uri="{BB962C8B-B14F-4D97-AF65-F5344CB8AC3E}">
        <p14:creationId xmlns:p14="http://schemas.microsoft.com/office/powerpoint/2010/main" val="218743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94978-597E-FB0D-71A9-131FE00BA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Overview chapter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A2D34-9CBC-B628-76AA-280614631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Definition and components of accessibility </a:t>
            </a:r>
          </a:p>
          <a:p>
            <a:r>
              <a:rPr lang="en-GB" dirty="0">
                <a:latin typeface="+mj-lt"/>
              </a:rPr>
              <a:t>Operationalisation and choosing the accessibility measures</a:t>
            </a:r>
          </a:p>
          <a:p>
            <a:r>
              <a:rPr lang="en-US" dirty="0">
                <a:latin typeface="+mj-lt"/>
              </a:rPr>
              <a:t>Digital and physical accessibility</a:t>
            </a:r>
          </a:p>
          <a:p>
            <a:r>
              <a:rPr lang="en-GB" dirty="0">
                <a:latin typeface="+mj-lt"/>
              </a:rPr>
              <a:t>Equity of accessibility</a:t>
            </a:r>
          </a:p>
          <a:p>
            <a:r>
              <a:rPr lang="en-US" dirty="0">
                <a:latin typeface="+mj-lt"/>
              </a:rPr>
              <a:t>Application: two examples of accessibility measures</a:t>
            </a:r>
          </a:p>
          <a:p>
            <a:r>
              <a:rPr lang="en-GB" dirty="0">
                <a:latin typeface="+mj-lt"/>
              </a:rPr>
              <a:t>Conclusions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8DE4C8F-572F-3BEF-C603-F32630BBC0BA}"/>
              </a:ext>
            </a:extLst>
          </p:cNvPr>
          <p:cNvSpPr/>
          <p:nvPr/>
        </p:nvSpPr>
        <p:spPr>
          <a:xfrm>
            <a:off x="838199" y="2352098"/>
            <a:ext cx="8841509" cy="43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8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691E1-2E0B-01D3-BD92-05DFB277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Operationalisation of accessibility measures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A2E6EA-41F7-6643-A83F-72EE3E3D5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Accessibility measures should ideally take all components into account 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 in practice, applied accessibility measures focuses on one or more components of accessibility, depending on the perspective taken</a:t>
            </a:r>
          </a:p>
          <a:p>
            <a:pPr marL="0" indent="0">
              <a:buNone/>
            </a:pPr>
            <a:endParaRPr lang="en-GB" dirty="0">
              <a:latin typeface="+mj-lt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dirty="0">
                <a:latin typeface="+mj-lt"/>
                <a:sym typeface="Wingdings" panose="05000000000000000000" pitchFamily="2" charset="2"/>
              </a:rPr>
              <a:t>There are four main types of accessibility measures: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Infrastructure-based accessibility measures</a:t>
            </a:r>
            <a:r>
              <a:rPr lang="en-GB" dirty="0">
                <a:latin typeface="+mj-lt"/>
              </a:rPr>
              <a:t> analyse the performance or service level of transport infrastructure, such as the length of infrastructure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Location-based accessibility measures </a:t>
            </a:r>
            <a:r>
              <a:rPr lang="en-GB" dirty="0">
                <a:latin typeface="+mj-lt"/>
              </a:rPr>
              <a:t>analyse the level of accessibility to spatially distributed activities, such as the number of jobs within 30 min travel time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Person-based accessibility measures </a:t>
            </a:r>
            <a:r>
              <a:rPr lang="en-GB" dirty="0">
                <a:latin typeface="+mj-lt"/>
              </a:rPr>
              <a:t>analyse accessibility at the individual level, such as the activities in which an individual can participate at a given time 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 founded in time geography (</a:t>
            </a:r>
            <a:r>
              <a:rPr lang="en-GB" dirty="0" err="1">
                <a:latin typeface="+mj-lt"/>
                <a:sym typeface="Wingdings" panose="05000000000000000000" pitchFamily="2" charset="2"/>
              </a:rPr>
              <a:t>Hägerstrand</a:t>
            </a:r>
            <a:r>
              <a:rPr lang="en-GB" dirty="0">
                <a:latin typeface="+mj-lt"/>
                <a:sym typeface="Wingdings" panose="05000000000000000000" pitchFamily="2" charset="2"/>
              </a:rPr>
              <a:t>, 1970) (See Chapter 3)</a:t>
            </a:r>
            <a:endParaRPr lang="en-GB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i="1" dirty="0">
                <a:latin typeface="+mj-lt"/>
              </a:rPr>
              <a:t>Utility-based accessibility measures</a:t>
            </a:r>
            <a:r>
              <a:rPr lang="en-GB" dirty="0">
                <a:latin typeface="+mj-lt"/>
              </a:rPr>
              <a:t> analyse the (economic) benefits that people derive from access to the spatially distributes activities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D66BC3B-D449-C54C-BA9B-7BF3C7B15E90}"/>
              </a:ext>
            </a:extLst>
          </p:cNvPr>
          <p:cNvSpPr txBox="1"/>
          <p:nvPr/>
        </p:nvSpPr>
        <p:spPr>
          <a:xfrm>
            <a:off x="-1554" y="6627168"/>
            <a:ext cx="6097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 err="1">
                <a:latin typeface="+mj-lt"/>
              </a:rPr>
              <a:t>Hägerstrand</a:t>
            </a:r>
            <a:r>
              <a:rPr lang="en-GB" sz="900" dirty="0">
                <a:latin typeface="+mj-lt"/>
              </a:rPr>
              <a:t>, T. (1970), ‘What about people in regional science?’, Papers of the Regional Science Association, 24, 7–21.</a:t>
            </a:r>
          </a:p>
        </p:txBody>
      </p:sp>
    </p:spTree>
    <p:extLst>
      <p:ext uri="{BB962C8B-B14F-4D97-AF65-F5344CB8AC3E}">
        <p14:creationId xmlns:p14="http://schemas.microsoft.com/office/powerpoint/2010/main" val="24731596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2724</Words>
  <Application>Microsoft Office PowerPoint</Application>
  <PresentationFormat>Breedbeeld</PresentationFormat>
  <Paragraphs>259</Paragraphs>
  <Slides>26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Arno Pro</vt:lpstr>
      <vt:lpstr>Calibri</vt:lpstr>
      <vt:lpstr>Calibri Light</vt:lpstr>
      <vt:lpstr>Cambria Math</vt:lpstr>
      <vt:lpstr>Goudy Old Style</vt:lpstr>
      <vt:lpstr>Kantoorthema</vt:lpstr>
      <vt:lpstr>Equation.3</vt:lpstr>
      <vt:lpstr>PowerPoint-presentatie</vt:lpstr>
      <vt:lpstr>Introduction</vt:lpstr>
      <vt:lpstr>Overview chapter</vt:lpstr>
      <vt:lpstr>Overview chapter</vt:lpstr>
      <vt:lpstr>Defining accessibility</vt:lpstr>
      <vt:lpstr>Defining accessibility</vt:lpstr>
      <vt:lpstr>Four components of accessibility (Geurs &amp; van Wee, 2004)</vt:lpstr>
      <vt:lpstr>Overview chapter</vt:lpstr>
      <vt:lpstr>Operationalisation of accessibility measures</vt:lpstr>
      <vt:lpstr>Operationalisation of accessibility measures</vt:lpstr>
      <vt:lpstr>Choosing and using accessibility measures</vt:lpstr>
      <vt:lpstr>Overview chapter</vt:lpstr>
      <vt:lpstr>Digital and physical accessibility</vt:lpstr>
      <vt:lpstr>Overview chapter</vt:lpstr>
      <vt:lpstr>Equity of accessibility</vt:lpstr>
      <vt:lpstr>Equity of accessibility</vt:lpstr>
      <vt:lpstr>Overview chapter</vt:lpstr>
      <vt:lpstr>Application </vt:lpstr>
      <vt:lpstr>Application: potential accessibility measure</vt:lpstr>
      <vt:lpstr>Application: potential accessibility measure</vt:lpstr>
      <vt:lpstr>Application: Shen accessibility measure</vt:lpstr>
      <vt:lpstr>Application: Shen accessibility measure</vt:lpstr>
      <vt:lpstr>Application: Shen accessibility measure (Pritchard et al., 2019)</vt:lpstr>
      <vt:lpstr>Overview chapter</vt:lpstr>
      <vt:lpstr>Conclusions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Lale Günhan</dc:creator>
  <cp:lastModifiedBy>Esther van Baarle</cp:lastModifiedBy>
  <cp:revision>30</cp:revision>
  <dcterms:created xsi:type="dcterms:W3CDTF">2023-02-01T09:44:24Z</dcterms:created>
  <dcterms:modified xsi:type="dcterms:W3CDTF">2023-10-11T14:13:24Z</dcterms:modified>
</cp:coreProperties>
</file>