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5" r:id="rId4"/>
    <p:sldId id="325" r:id="rId5"/>
    <p:sldId id="333" r:id="rId6"/>
    <p:sldId id="327" r:id="rId7"/>
    <p:sldId id="328" r:id="rId8"/>
    <p:sldId id="334" r:id="rId9"/>
    <p:sldId id="269" r:id="rId10"/>
    <p:sldId id="329" r:id="rId11"/>
    <p:sldId id="270" r:id="rId12"/>
    <p:sldId id="335" r:id="rId13"/>
    <p:sldId id="271" r:id="rId14"/>
    <p:sldId id="274" r:id="rId15"/>
    <p:sldId id="275" r:id="rId16"/>
    <p:sldId id="276" r:id="rId17"/>
    <p:sldId id="277" r:id="rId18"/>
    <p:sldId id="278" r:id="rId19"/>
    <p:sldId id="280" r:id="rId20"/>
    <p:sldId id="281" r:id="rId21"/>
    <p:sldId id="336" r:id="rId22"/>
    <p:sldId id="284" r:id="rId23"/>
    <p:sldId id="282" r:id="rId24"/>
    <p:sldId id="337" r:id="rId25"/>
    <p:sldId id="283" r:id="rId26"/>
    <p:sldId id="286" r:id="rId27"/>
    <p:sldId id="331" r:id="rId28"/>
    <p:sldId id="338" r:id="rId29"/>
    <p:sldId id="285" r:id="rId30"/>
    <p:sldId id="289" r:id="rId31"/>
    <p:sldId id="339" r:id="rId32"/>
    <p:sldId id="291" r:id="rId33"/>
    <p:sldId id="29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2878A45-3D81-06EC-2008-80FDF24D6AF6}" name="Tharsis Teoh" initials="TT" userId="S::tharsis.teoh@smartfreightcentre.org::758c8139-d5f5-4299-9b4c-d006f243951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5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hau, V.A.W.J. (Vincent)" userId="8146fb07-d4bc-4687-b68f-b314c4752b40" providerId="ADAL" clId="{E3D122F9-060C-4510-BAE5-6E0A97135CAD}"/>
    <pc:docChg chg="undo custSel modSld">
      <pc:chgData name="Marchau, V.A.W.J. (Vincent)" userId="8146fb07-d4bc-4687-b68f-b314c4752b40" providerId="ADAL" clId="{E3D122F9-060C-4510-BAE5-6E0A97135CAD}" dt="2023-10-03T17:36:39.815" v="309" actId="20577"/>
      <pc:docMkLst>
        <pc:docMk/>
      </pc:docMkLst>
      <pc:sldChg chg="modSp mod">
        <pc:chgData name="Marchau, V.A.W.J. (Vincent)" userId="8146fb07-d4bc-4687-b68f-b314c4752b40" providerId="ADAL" clId="{E3D122F9-060C-4510-BAE5-6E0A97135CAD}" dt="2023-10-03T17:14:45.597" v="80" actId="20577"/>
        <pc:sldMkLst>
          <pc:docMk/>
          <pc:sldMk cId="1246059300" sldId="280"/>
        </pc:sldMkLst>
        <pc:spChg chg="mod">
          <ac:chgData name="Marchau, V.A.W.J. (Vincent)" userId="8146fb07-d4bc-4687-b68f-b314c4752b40" providerId="ADAL" clId="{E3D122F9-060C-4510-BAE5-6E0A97135CAD}" dt="2023-10-03T17:14:45.597" v="80" actId="20577"/>
          <ac:spMkLst>
            <pc:docMk/>
            <pc:sldMk cId="1246059300" sldId="280"/>
            <ac:spMk id="3" creationId="{86E9A7D3-7399-E005-D212-D3110B7F0823}"/>
          </ac:spMkLst>
        </pc:spChg>
      </pc:sldChg>
      <pc:sldChg chg="modSp mod">
        <pc:chgData name="Marchau, V.A.W.J. (Vincent)" userId="8146fb07-d4bc-4687-b68f-b314c4752b40" providerId="ADAL" clId="{E3D122F9-060C-4510-BAE5-6E0A97135CAD}" dt="2023-10-03T17:19:12.832" v="120" actId="1076"/>
        <pc:sldMkLst>
          <pc:docMk/>
          <pc:sldMk cId="3567049123" sldId="283"/>
        </pc:sldMkLst>
        <pc:spChg chg="mod">
          <ac:chgData name="Marchau, V.A.W.J. (Vincent)" userId="8146fb07-d4bc-4687-b68f-b314c4752b40" providerId="ADAL" clId="{E3D122F9-060C-4510-BAE5-6E0A97135CAD}" dt="2023-10-03T17:19:01.478" v="119" actId="20577"/>
          <ac:spMkLst>
            <pc:docMk/>
            <pc:sldMk cId="3567049123" sldId="283"/>
            <ac:spMk id="3" creationId="{2736D978-37AE-C731-D6C4-BC9BE08A2D5D}"/>
          </ac:spMkLst>
        </pc:spChg>
        <pc:spChg chg="mod">
          <ac:chgData name="Marchau, V.A.W.J. (Vincent)" userId="8146fb07-d4bc-4687-b68f-b314c4752b40" providerId="ADAL" clId="{E3D122F9-060C-4510-BAE5-6E0A97135CAD}" dt="2023-10-03T17:19:12.832" v="120" actId="1076"/>
          <ac:spMkLst>
            <pc:docMk/>
            <pc:sldMk cId="3567049123" sldId="283"/>
            <ac:spMk id="5" creationId="{C3B0AF61-CB4B-1305-5086-761FB36DE18B}"/>
          </ac:spMkLst>
        </pc:spChg>
      </pc:sldChg>
      <pc:sldChg chg="modSp mod">
        <pc:chgData name="Marchau, V.A.W.J. (Vincent)" userId="8146fb07-d4bc-4687-b68f-b314c4752b40" providerId="ADAL" clId="{E3D122F9-060C-4510-BAE5-6E0A97135CAD}" dt="2023-10-03T17:31:36.267" v="264" actId="20577"/>
        <pc:sldMkLst>
          <pc:docMk/>
          <pc:sldMk cId="1489704641" sldId="285"/>
        </pc:sldMkLst>
        <pc:spChg chg="mod">
          <ac:chgData name="Marchau, V.A.W.J. (Vincent)" userId="8146fb07-d4bc-4687-b68f-b314c4752b40" providerId="ADAL" clId="{E3D122F9-060C-4510-BAE5-6E0A97135CAD}" dt="2023-10-03T17:31:36.267" v="264" actId="20577"/>
          <ac:spMkLst>
            <pc:docMk/>
            <pc:sldMk cId="1489704641" sldId="285"/>
            <ac:spMk id="3" creationId="{28160604-BF34-9069-639B-C1B28F977A12}"/>
          </ac:spMkLst>
        </pc:spChg>
      </pc:sldChg>
      <pc:sldChg chg="modSp mod">
        <pc:chgData name="Marchau, V.A.W.J. (Vincent)" userId="8146fb07-d4bc-4687-b68f-b314c4752b40" providerId="ADAL" clId="{E3D122F9-060C-4510-BAE5-6E0A97135CAD}" dt="2023-10-03T17:28:14.554" v="212" actId="20577"/>
        <pc:sldMkLst>
          <pc:docMk/>
          <pc:sldMk cId="4254321502" sldId="286"/>
        </pc:sldMkLst>
        <pc:spChg chg="mod">
          <ac:chgData name="Marchau, V.A.W.J. (Vincent)" userId="8146fb07-d4bc-4687-b68f-b314c4752b40" providerId="ADAL" clId="{E3D122F9-060C-4510-BAE5-6E0A97135CAD}" dt="2023-10-03T17:25:10.975" v="205" actId="20577"/>
          <ac:spMkLst>
            <pc:docMk/>
            <pc:sldMk cId="4254321502" sldId="286"/>
            <ac:spMk id="2" creationId="{68260C14-DCCD-3EF1-B81A-E2F099DCB091}"/>
          </ac:spMkLst>
        </pc:spChg>
        <pc:spChg chg="mod">
          <ac:chgData name="Marchau, V.A.W.J. (Vincent)" userId="8146fb07-d4bc-4687-b68f-b314c4752b40" providerId="ADAL" clId="{E3D122F9-060C-4510-BAE5-6E0A97135CAD}" dt="2023-10-03T17:23:33.389" v="198" actId="20577"/>
          <ac:spMkLst>
            <pc:docMk/>
            <pc:sldMk cId="4254321502" sldId="286"/>
            <ac:spMk id="4" creationId="{681EE5B6-A5A1-5DB8-4461-B5AB86BA35A9}"/>
          </ac:spMkLst>
        </pc:spChg>
        <pc:spChg chg="mod">
          <ac:chgData name="Marchau, V.A.W.J. (Vincent)" userId="8146fb07-d4bc-4687-b68f-b314c4752b40" providerId="ADAL" clId="{E3D122F9-060C-4510-BAE5-6E0A97135CAD}" dt="2023-10-03T17:28:14.554" v="212" actId="20577"/>
          <ac:spMkLst>
            <pc:docMk/>
            <pc:sldMk cId="4254321502" sldId="286"/>
            <ac:spMk id="6" creationId="{B0D103BA-4859-DE8E-D8C5-6F704CE1F326}"/>
          </ac:spMkLst>
        </pc:spChg>
      </pc:sldChg>
      <pc:sldChg chg="modSp mod">
        <pc:chgData name="Marchau, V.A.W.J. (Vincent)" userId="8146fb07-d4bc-4687-b68f-b314c4752b40" providerId="ADAL" clId="{E3D122F9-060C-4510-BAE5-6E0A97135CAD}" dt="2023-10-03T17:36:39.815" v="309" actId="20577"/>
        <pc:sldMkLst>
          <pc:docMk/>
          <pc:sldMk cId="4005069419" sldId="291"/>
        </pc:sldMkLst>
        <pc:spChg chg="mod">
          <ac:chgData name="Marchau, V.A.W.J. (Vincent)" userId="8146fb07-d4bc-4687-b68f-b314c4752b40" providerId="ADAL" clId="{E3D122F9-060C-4510-BAE5-6E0A97135CAD}" dt="2023-10-03T17:36:39.815" v="309" actId="20577"/>
          <ac:spMkLst>
            <pc:docMk/>
            <pc:sldMk cId="4005069419" sldId="291"/>
            <ac:spMk id="3" creationId="{96940CFC-78F1-9066-8E5B-4B4445FEC113}"/>
          </ac:spMkLst>
        </pc:spChg>
      </pc:sldChg>
      <pc:sldChg chg="modSp mod">
        <pc:chgData name="Marchau, V.A.W.J. (Vincent)" userId="8146fb07-d4bc-4687-b68f-b314c4752b40" providerId="ADAL" clId="{E3D122F9-060C-4510-BAE5-6E0A97135CAD}" dt="2023-10-03T17:10:32.202" v="34" actId="20577"/>
        <pc:sldMkLst>
          <pc:docMk/>
          <pc:sldMk cId="2197147340" sldId="325"/>
        </pc:sldMkLst>
        <pc:spChg chg="mod">
          <ac:chgData name="Marchau, V.A.W.J. (Vincent)" userId="8146fb07-d4bc-4687-b68f-b314c4752b40" providerId="ADAL" clId="{E3D122F9-060C-4510-BAE5-6E0A97135CAD}" dt="2023-10-03T17:10:32.202" v="34" actId="20577"/>
          <ac:spMkLst>
            <pc:docMk/>
            <pc:sldMk cId="2197147340" sldId="325"/>
            <ac:spMk id="3" creationId="{A3EA2D34-9CBC-B628-76AA-2806146317C1}"/>
          </ac:spMkLst>
        </pc:spChg>
      </pc:sldChg>
      <pc:sldChg chg="modSp mod">
        <pc:chgData name="Marchau, V.A.W.J. (Vincent)" userId="8146fb07-d4bc-4687-b68f-b314c4752b40" providerId="ADAL" clId="{E3D122F9-060C-4510-BAE5-6E0A97135CAD}" dt="2023-10-03T17:12:32.197" v="79" actId="6549"/>
        <pc:sldMkLst>
          <pc:docMk/>
          <pc:sldMk cId="3353475046" sldId="327"/>
        </pc:sldMkLst>
        <pc:spChg chg="mod">
          <ac:chgData name="Marchau, V.A.W.J. (Vincent)" userId="8146fb07-d4bc-4687-b68f-b314c4752b40" providerId="ADAL" clId="{E3D122F9-060C-4510-BAE5-6E0A97135CAD}" dt="2023-10-03T17:12:32.197" v="79" actId="6549"/>
          <ac:spMkLst>
            <pc:docMk/>
            <pc:sldMk cId="3353475046" sldId="327"/>
            <ac:spMk id="3" creationId="{68AB8DA1-BA17-C092-B49A-C949485AEBA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F81378-CD09-4815-BB3E-189801379C9D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NL"/>
        </a:p>
      </dgm:t>
    </dgm:pt>
    <dgm:pt modelId="{1ADE4A59-D656-496D-A586-59D916F7BACD}">
      <dgm:prSet phldrT="[Text]"/>
      <dgm:spPr/>
      <dgm:t>
        <a:bodyPr/>
        <a:lstStyle/>
        <a:p>
          <a:r>
            <a:rPr lang="en-GB" b="1" dirty="0">
              <a:latin typeface="+mj-lt"/>
            </a:rPr>
            <a:t>2) Estimate the future impacts: </a:t>
          </a:r>
          <a:r>
            <a:rPr lang="en-GB" b="0" dirty="0">
              <a:latin typeface="+mj-lt"/>
            </a:rPr>
            <a:t>e.g.,</a:t>
          </a:r>
          <a:r>
            <a:rPr lang="en-GB" b="1" dirty="0">
              <a:latin typeface="+mj-lt"/>
            </a:rPr>
            <a:t> </a:t>
          </a:r>
          <a:r>
            <a:rPr lang="en-GB" dirty="0">
              <a:latin typeface="+mj-lt"/>
            </a:rPr>
            <a:t>outcomes of interest (O) of the various policy options for different futures using transport system models and scenarios</a:t>
          </a:r>
          <a:endParaRPr lang="en-NL" dirty="0"/>
        </a:p>
      </dgm:t>
    </dgm:pt>
    <dgm:pt modelId="{7B0347ED-4D4A-4C9C-ADA3-43EE51CFCF84}" type="parTrans" cxnId="{F196475F-C444-4C4C-AB01-1F3271EF5827}">
      <dgm:prSet/>
      <dgm:spPr/>
      <dgm:t>
        <a:bodyPr/>
        <a:lstStyle/>
        <a:p>
          <a:endParaRPr lang="en-NL"/>
        </a:p>
      </dgm:t>
    </dgm:pt>
    <dgm:pt modelId="{1D4241ED-2884-4FFC-8DB0-B99D341A8C97}" type="sibTrans" cxnId="{F196475F-C444-4C4C-AB01-1F3271EF5827}">
      <dgm:prSet/>
      <dgm:spPr/>
      <dgm:t>
        <a:bodyPr/>
        <a:lstStyle/>
        <a:p>
          <a:endParaRPr lang="en-NL"/>
        </a:p>
      </dgm:t>
    </dgm:pt>
    <dgm:pt modelId="{D0D25B95-3982-41A0-AD2C-A26DC270AD12}">
      <dgm:prSet phldrT="[Text]"/>
      <dgm:spPr/>
      <dgm:t>
        <a:bodyPr/>
        <a:lstStyle/>
        <a:p>
          <a:r>
            <a:rPr lang="en-GB" b="1" dirty="0">
              <a:latin typeface="+mj-lt"/>
            </a:rPr>
            <a:t>3) Compare options</a:t>
          </a:r>
          <a:r>
            <a:rPr lang="en-GB" dirty="0">
              <a:latin typeface="+mj-lt"/>
            </a:rPr>
            <a:t> supported through quantitative, analytical tools (e.g. cost–benefit analysis, multi-criteria analysis)</a:t>
          </a:r>
          <a:endParaRPr lang="en-NL" dirty="0"/>
        </a:p>
      </dgm:t>
    </dgm:pt>
    <dgm:pt modelId="{38420C69-F914-4670-B8A4-1940085845D5}" type="parTrans" cxnId="{F65F3BE1-6999-42AA-ABC0-51A388D168EA}">
      <dgm:prSet/>
      <dgm:spPr/>
      <dgm:t>
        <a:bodyPr/>
        <a:lstStyle/>
        <a:p>
          <a:endParaRPr lang="en-NL"/>
        </a:p>
      </dgm:t>
    </dgm:pt>
    <dgm:pt modelId="{CE01C4B1-A56A-4B8E-99BE-B810292CD30C}" type="sibTrans" cxnId="{F65F3BE1-6999-42AA-ABC0-51A388D168EA}">
      <dgm:prSet/>
      <dgm:spPr/>
      <dgm:t>
        <a:bodyPr/>
        <a:lstStyle/>
        <a:p>
          <a:endParaRPr lang="en-NL"/>
        </a:p>
      </dgm:t>
    </dgm:pt>
    <dgm:pt modelId="{32BC1980-4D66-4F0B-AC2F-E347A832B392}">
      <dgm:prSet phldrT="[Text]"/>
      <dgm:spPr/>
      <dgm:t>
        <a:bodyPr/>
        <a:lstStyle/>
        <a:p>
          <a:r>
            <a:rPr lang="en-GB" b="1" dirty="0">
              <a:latin typeface="+mj-lt"/>
            </a:rPr>
            <a:t>4) Choose and implement the chosen option</a:t>
          </a:r>
          <a:endParaRPr lang="en-NL" dirty="0"/>
        </a:p>
      </dgm:t>
    </dgm:pt>
    <dgm:pt modelId="{DF72E9F7-7C0C-4BB4-9FA9-963851D95441}" type="parTrans" cxnId="{60204E4A-DE9E-437D-917F-287E54FEF926}">
      <dgm:prSet/>
      <dgm:spPr/>
      <dgm:t>
        <a:bodyPr/>
        <a:lstStyle/>
        <a:p>
          <a:endParaRPr lang="en-NL"/>
        </a:p>
      </dgm:t>
    </dgm:pt>
    <dgm:pt modelId="{64A3E35F-24FD-47D5-A083-DC40A73BABB5}" type="sibTrans" cxnId="{60204E4A-DE9E-437D-917F-287E54FEF926}">
      <dgm:prSet/>
      <dgm:spPr/>
      <dgm:t>
        <a:bodyPr/>
        <a:lstStyle/>
        <a:p>
          <a:endParaRPr lang="en-NL"/>
        </a:p>
      </dgm:t>
    </dgm:pt>
    <dgm:pt modelId="{3E63852C-2BEF-4E53-8207-65E71E402EEB}">
      <dgm:prSet/>
      <dgm:spPr/>
      <dgm:t>
        <a:bodyPr/>
        <a:lstStyle/>
        <a:p>
          <a:r>
            <a:rPr lang="en-GB" b="1" dirty="0">
              <a:latin typeface="+mj-lt"/>
            </a:rPr>
            <a:t>1) Formulate the transport problem: </a:t>
          </a:r>
          <a:br>
            <a:rPr lang="en-GB" b="1" dirty="0">
              <a:latin typeface="+mj-lt"/>
            </a:rPr>
          </a:br>
          <a:r>
            <a:rPr lang="en-GB" dirty="0">
              <a:latin typeface="+mj-lt"/>
            </a:rPr>
            <a:t>Problem definition, setting goals, specifying</a:t>
          </a:r>
        </a:p>
      </dgm:t>
    </dgm:pt>
    <dgm:pt modelId="{FE1DE96D-E509-4B41-A359-AC8BC1C2961B}" type="parTrans" cxnId="{A44E949E-715D-40B1-A686-54FC62F00B35}">
      <dgm:prSet/>
      <dgm:spPr/>
      <dgm:t>
        <a:bodyPr/>
        <a:lstStyle/>
        <a:p>
          <a:endParaRPr lang="en-NL"/>
        </a:p>
      </dgm:t>
    </dgm:pt>
    <dgm:pt modelId="{BCA302E2-75ED-4A31-BEB1-5DA4153ECE47}" type="sibTrans" cxnId="{A44E949E-715D-40B1-A686-54FC62F00B35}">
      <dgm:prSet/>
      <dgm:spPr/>
      <dgm:t>
        <a:bodyPr/>
        <a:lstStyle/>
        <a:p>
          <a:endParaRPr lang="en-NL"/>
        </a:p>
      </dgm:t>
    </dgm:pt>
    <dgm:pt modelId="{21051A8E-6D3F-459C-BC50-281290B16826}" type="pres">
      <dgm:prSet presAssocID="{6AF81378-CD09-4815-BB3E-189801379C9D}" presName="Name0" presStyleCnt="0">
        <dgm:presLayoutVars>
          <dgm:dir/>
          <dgm:resizeHandles val="exact"/>
        </dgm:presLayoutVars>
      </dgm:prSet>
      <dgm:spPr/>
    </dgm:pt>
    <dgm:pt modelId="{E54EB0EE-CE95-4C78-96F6-17891892EF99}" type="pres">
      <dgm:prSet presAssocID="{3E63852C-2BEF-4E53-8207-65E71E402EEB}" presName="node" presStyleLbl="node1" presStyleIdx="0" presStyleCnt="4">
        <dgm:presLayoutVars>
          <dgm:bulletEnabled val="1"/>
        </dgm:presLayoutVars>
      </dgm:prSet>
      <dgm:spPr/>
    </dgm:pt>
    <dgm:pt modelId="{0E5214CC-DC26-4612-A801-25F4FDDC1DB1}" type="pres">
      <dgm:prSet presAssocID="{BCA302E2-75ED-4A31-BEB1-5DA4153ECE47}" presName="sibTrans" presStyleLbl="sibTrans2D1" presStyleIdx="0" presStyleCnt="3"/>
      <dgm:spPr/>
    </dgm:pt>
    <dgm:pt modelId="{2CF27ACF-FD47-4573-AD84-834CFA05C32C}" type="pres">
      <dgm:prSet presAssocID="{BCA302E2-75ED-4A31-BEB1-5DA4153ECE47}" presName="connectorText" presStyleLbl="sibTrans2D1" presStyleIdx="0" presStyleCnt="3"/>
      <dgm:spPr/>
    </dgm:pt>
    <dgm:pt modelId="{DAEB0DBF-D500-4657-9580-28286F6FC6D2}" type="pres">
      <dgm:prSet presAssocID="{1ADE4A59-D656-496D-A586-59D916F7BACD}" presName="node" presStyleLbl="node1" presStyleIdx="1" presStyleCnt="4">
        <dgm:presLayoutVars>
          <dgm:bulletEnabled val="1"/>
        </dgm:presLayoutVars>
      </dgm:prSet>
      <dgm:spPr/>
    </dgm:pt>
    <dgm:pt modelId="{FB47C6B2-A1AC-4E15-89FE-5CE46867E247}" type="pres">
      <dgm:prSet presAssocID="{1D4241ED-2884-4FFC-8DB0-B99D341A8C97}" presName="sibTrans" presStyleLbl="sibTrans2D1" presStyleIdx="1" presStyleCnt="3"/>
      <dgm:spPr/>
    </dgm:pt>
    <dgm:pt modelId="{D4F22D66-681C-4A42-99B3-8F535FF7AE07}" type="pres">
      <dgm:prSet presAssocID="{1D4241ED-2884-4FFC-8DB0-B99D341A8C97}" presName="connectorText" presStyleLbl="sibTrans2D1" presStyleIdx="1" presStyleCnt="3"/>
      <dgm:spPr/>
    </dgm:pt>
    <dgm:pt modelId="{6D34DBC4-ACC6-465B-B2AE-68B4BF8D97F1}" type="pres">
      <dgm:prSet presAssocID="{D0D25B95-3982-41A0-AD2C-A26DC270AD12}" presName="node" presStyleLbl="node1" presStyleIdx="2" presStyleCnt="4">
        <dgm:presLayoutVars>
          <dgm:bulletEnabled val="1"/>
        </dgm:presLayoutVars>
      </dgm:prSet>
      <dgm:spPr/>
    </dgm:pt>
    <dgm:pt modelId="{026AA0D5-8FA4-4EF5-83C3-505CA51CE55F}" type="pres">
      <dgm:prSet presAssocID="{CE01C4B1-A56A-4B8E-99BE-B810292CD30C}" presName="sibTrans" presStyleLbl="sibTrans2D1" presStyleIdx="2" presStyleCnt="3"/>
      <dgm:spPr/>
    </dgm:pt>
    <dgm:pt modelId="{F732B7CC-C037-430F-B6BC-05CBE4BCEA5D}" type="pres">
      <dgm:prSet presAssocID="{CE01C4B1-A56A-4B8E-99BE-B810292CD30C}" presName="connectorText" presStyleLbl="sibTrans2D1" presStyleIdx="2" presStyleCnt="3"/>
      <dgm:spPr/>
    </dgm:pt>
    <dgm:pt modelId="{3DA2891F-2B09-420F-AB3B-700C1AE86C5B}" type="pres">
      <dgm:prSet presAssocID="{32BC1980-4D66-4F0B-AC2F-E347A832B392}" presName="node" presStyleLbl="node1" presStyleIdx="3" presStyleCnt="4">
        <dgm:presLayoutVars>
          <dgm:bulletEnabled val="1"/>
        </dgm:presLayoutVars>
      </dgm:prSet>
      <dgm:spPr/>
    </dgm:pt>
  </dgm:ptLst>
  <dgm:cxnLst>
    <dgm:cxn modelId="{0F057D05-0FAC-415F-ADDE-8C261440921F}" type="presOf" srcId="{CE01C4B1-A56A-4B8E-99BE-B810292CD30C}" destId="{F732B7CC-C037-430F-B6BC-05CBE4BCEA5D}" srcOrd="1" destOrd="0" presId="urn:microsoft.com/office/officeart/2005/8/layout/process1"/>
    <dgm:cxn modelId="{AF585E19-628C-4DA8-AA5D-A7A1CACB495D}" type="presOf" srcId="{D0D25B95-3982-41A0-AD2C-A26DC270AD12}" destId="{6D34DBC4-ACC6-465B-B2AE-68B4BF8D97F1}" srcOrd="0" destOrd="0" presId="urn:microsoft.com/office/officeart/2005/8/layout/process1"/>
    <dgm:cxn modelId="{F196475F-C444-4C4C-AB01-1F3271EF5827}" srcId="{6AF81378-CD09-4815-BB3E-189801379C9D}" destId="{1ADE4A59-D656-496D-A586-59D916F7BACD}" srcOrd="1" destOrd="0" parTransId="{7B0347ED-4D4A-4C9C-ADA3-43EE51CFCF84}" sibTransId="{1D4241ED-2884-4FFC-8DB0-B99D341A8C97}"/>
    <dgm:cxn modelId="{F8578E66-7C5D-432C-A0DB-D1602A4C578C}" type="presOf" srcId="{32BC1980-4D66-4F0B-AC2F-E347A832B392}" destId="{3DA2891F-2B09-420F-AB3B-700C1AE86C5B}" srcOrd="0" destOrd="0" presId="urn:microsoft.com/office/officeart/2005/8/layout/process1"/>
    <dgm:cxn modelId="{CC28C246-F413-4679-B739-48176B5C8799}" type="presOf" srcId="{CE01C4B1-A56A-4B8E-99BE-B810292CD30C}" destId="{026AA0D5-8FA4-4EF5-83C3-505CA51CE55F}" srcOrd="0" destOrd="0" presId="urn:microsoft.com/office/officeart/2005/8/layout/process1"/>
    <dgm:cxn modelId="{60204E4A-DE9E-437D-917F-287E54FEF926}" srcId="{6AF81378-CD09-4815-BB3E-189801379C9D}" destId="{32BC1980-4D66-4F0B-AC2F-E347A832B392}" srcOrd="3" destOrd="0" parTransId="{DF72E9F7-7C0C-4BB4-9FA9-963851D95441}" sibTransId="{64A3E35F-24FD-47D5-A083-DC40A73BABB5}"/>
    <dgm:cxn modelId="{2D75EB6F-A8FE-4275-A59E-0DBE10C7B63C}" type="presOf" srcId="{BCA302E2-75ED-4A31-BEB1-5DA4153ECE47}" destId="{2CF27ACF-FD47-4573-AD84-834CFA05C32C}" srcOrd="1" destOrd="0" presId="urn:microsoft.com/office/officeart/2005/8/layout/process1"/>
    <dgm:cxn modelId="{CCA4C779-2E79-4B57-A702-838EDA5E3F5F}" type="presOf" srcId="{1ADE4A59-D656-496D-A586-59D916F7BACD}" destId="{DAEB0DBF-D500-4657-9580-28286F6FC6D2}" srcOrd="0" destOrd="0" presId="urn:microsoft.com/office/officeart/2005/8/layout/process1"/>
    <dgm:cxn modelId="{3149D184-7C69-4716-BDA0-F2D1A8A03FAC}" type="presOf" srcId="{1D4241ED-2884-4FFC-8DB0-B99D341A8C97}" destId="{D4F22D66-681C-4A42-99B3-8F535FF7AE07}" srcOrd="1" destOrd="0" presId="urn:microsoft.com/office/officeart/2005/8/layout/process1"/>
    <dgm:cxn modelId="{A44E949E-715D-40B1-A686-54FC62F00B35}" srcId="{6AF81378-CD09-4815-BB3E-189801379C9D}" destId="{3E63852C-2BEF-4E53-8207-65E71E402EEB}" srcOrd="0" destOrd="0" parTransId="{FE1DE96D-E509-4B41-A359-AC8BC1C2961B}" sibTransId="{BCA302E2-75ED-4A31-BEB1-5DA4153ECE47}"/>
    <dgm:cxn modelId="{0F0941AB-5A34-465A-A31F-C8C5D0E57D9B}" type="presOf" srcId="{BCA302E2-75ED-4A31-BEB1-5DA4153ECE47}" destId="{0E5214CC-DC26-4612-A801-25F4FDDC1DB1}" srcOrd="0" destOrd="0" presId="urn:microsoft.com/office/officeart/2005/8/layout/process1"/>
    <dgm:cxn modelId="{D2F0C1C4-1C59-4DC4-8578-5F901E380610}" type="presOf" srcId="{3E63852C-2BEF-4E53-8207-65E71E402EEB}" destId="{E54EB0EE-CE95-4C78-96F6-17891892EF99}" srcOrd="0" destOrd="0" presId="urn:microsoft.com/office/officeart/2005/8/layout/process1"/>
    <dgm:cxn modelId="{837BEFD9-7B5F-42B7-B86E-F5C9E8207888}" type="presOf" srcId="{6AF81378-CD09-4815-BB3E-189801379C9D}" destId="{21051A8E-6D3F-459C-BC50-281290B16826}" srcOrd="0" destOrd="0" presId="urn:microsoft.com/office/officeart/2005/8/layout/process1"/>
    <dgm:cxn modelId="{F65F3BE1-6999-42AA-ABC0-51A388D168EA}" srcId="{6AF81378-CD09-4815-BB3E-189801379C9D}" destId="{D0D25B95-3982-41A0-AD2C-A26DC270AD12}" srcOrd="2" destOrd="0" parTransId="{38420C69-F914-4670-B8A4-1940085845D5}" sibTransId="{CE01C4B1-A56A-4B8E-99BE-B810292CD30C}"/>
    <dgm:cxn modelId="{399349F5-59C7-4414-A98E-231A9AAC7685}" type="presOf" srcId="{1D4241ED-2884-4FFC-8DB0-B99D341A8C97}" destId="{FB47C6B2-A1AC-4E15-89FE-5CE46867E247}" srcOrd="0" destOrd="0" presId="urn:microsoft.com/office/officeart/2005/8/layout/process1"/>
    <dgm:cxn modelId="{C49D810A-EB5A-49E4-966A-19CB373D9946}" type="presParOf" srcId="{21051A8E-6D3F-459C-BC50-281290B16826}" destId="{E54EB0EE-CE95-4C78-96F6-17891892EF99}" srcOrd="0" destOrd="0" presId="urn:microsoft.com/office/officeart/2005/8/layout/process1"/>
    <dgm:cxn modelId="{C6F507ED-8AE0-49CF-9AB1-9F0BDA01CCE7}" type="presParOf" srcId="{21051A8E-6D3F-459C-BC50-281290B16826}" destId="{0E5214CC-DC26-4612-A801-25F4FDDC1DB1}" srcOrd="1" destOrd="0" presId="urn:microsoft.com/office/officeart/2005/8/layout/process1"/>
    <dgm:cxn modelId="{357D5434-188B-462D-807F-A0DD65DCF889}" type="presParOf" srcId="{0E5214CC-DC26-4612-A801-25F4FDDC1DB1}" destId="{2CF27ACF-FD47-4573-AD84-834CFA05C32C}" srcOrd="0" destOrd="0" presId="urn:microsoft.com/office/officeart/2005/8/layout/process1"/>
    <dgm:cxn modelId="{8DA7E6C5-95BB-4FAC-A30B-A9FB47EEBAAD}" type="presParOf" srcId="{21051A8E-6D3F-459C-BC50-281290B16826}" destId="{DAEB0DBF-D500-4657-9580-28286F6FC6D2}" srcOrd="2" destOrd="0" presId="urn:microsoft.com/office/officeart/2005/8/layout/process1"/>
    <dgm:cxn modelId="{A2D4978F-A29D-48D2-A056-68F62C8C3C28}" type="presParOf" srcId="{21051A8E-6D3F-459C-BC50-281290B16826}" destId="{FB47C6B2-A1AC-4E15-89FE-5CE46867E247}" srcOrd="3" destOrd="0" presId="urn:microsoft.com/office/officeart/2005/8/layout/process1"/>
    <dgm:cxn modelId="{1FBE2DA8-8289-4D54-A407-2499708D304E}" type="presParOf" srcId="{FB47C6B2-A1AC-4E15-89FE-5CE46867E247}" destId="{D4F22D66-681C-4A42-99B3-8F535FF7AE07}" srcOrd="0" destOrd="0" presId="urn:microsoft.com/office/officeart/2005/8/layout/process1"/>
    <dgm:cxn modelId="{E6C13F6C-9E38-4E19-A74F-8D2BB0E17D84}" type="presParOf" srcId="{21051A8E-6D3F-459C-BC50-281290B16826}" destId="{6D34DBC4-ACC6-465B-B2AE-68B4BF8D97F1}" srcOrd="4" destOrd="0" presId="urn:microsoft.com/office/officeart/2005/8/layout/process1"/>
    <dgm:cxn modelId="{D1D535EB-88C5-45BD-95A5-80302EFF5E24}" type="presParOf" srcId="{21051A8E-6D3F-459C-BC50-281290B16826}" destId="{026AA0D5-8FA4-4EF5-83C3-505CA51CE55F}" srcOrd="5" destOrd="0" presId="urn:microsoft.com/office/officeart/2005/8/layout/process1"/>
    <dgm:cxn modelId="{780E0FFA-0047-4AC3-9DCF-039868286E47}" type="presParOf" srcId="{026AA0D5-8FA4-4EF5-83C3-505CA51CE55F}" destId="{F732B7CC-C037-430F-B6BC-05CBE4BCEA5D}" srcOrd="0" destOrd="0" presId="urn:microsoft.com/office/officeart/2005/8/layout/process1"/>
    <dgm:cxn modelId="{6D940FD4-5C70-42AF-9F39-5EFFED05E6ED}" type="presParOf" srcId="{21051A8E-6D3F-459C-BC50-281290B16826}" destId="{3DA2891F-2B09-420F-AB3B-700C1AE86C5B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9F5FAC-6BB5-4FC7-B2BD-7675E281EC5E}" type="doc">
      <dgm:prSet loTypeId="urn:microsoft.com/office/officeart/2005/8/layout/process1" loCatId="process" qsTypeId="urn:microsoft.com/office/officeart/2005/8/quickstyle/simple1" qsCatId="simple" csTypeId="urn:microsoft.com/office/officeart/2005/8/colors/accent5_1" csCatId="accent5" phldr="1"/>
      <dgm:spPr/>
    </dgm:pt>
    <dgm:pt modelId="{0005F44F-74D9-408B-9A40-16E34FCD2F4E}">
      <dgm:prSet phldrT="[Text]" custT="1"/>
      <dgm:spPr/>
      <dgm:t>
        <a:bodyPr/>
        <a:lstStyle/>
        <a:p>
          <a:pPr>
            <a:buNone/>
          </a:pPr>
          <a:r>
            <a:rPr lang="en-GB" sz="1600" b="1">
              <a:latin typeface="+mj-lt"/>
            </a:rPr>
            <a:t>Step 1</a:t>
          </a:r>
          <a:r>
            <a:rPr lang="en-GB" sz="1600">
              <a:latin typeface="+mj-lt"/>
            </a:rPr>
            <a:t>: Specify the system, outcomes of interest, and relevant time horizon</a:t>
          </a:r>
          <a:endParaRPr lang="en-NL" sz="1600" dirty="0"/>
        </a:p>
      </dgm:t>
    </dgm:pt>
    <dgm:pt modelId="{ACCF4614-E0EF-4E1D-A917-5A6F862F3FBC}" type="parTrans" cxnId="{26EC7CCB-1DD7-4802-A0A3-CD7305306547}">
      <dgm:prSet/>
      <dgm:spPr/>
      <dgm:t>
        <a:bodyPr/>
        <a:lstStyle/>
        <a:p>
          <a:endParaRPr lang="en-NL" sz="1600"/>
        </a:p>
      </dgm:t>
    </dgm:pt>
    <dgm:pt modelId="{4CF18C58-462F-434E-AF0A-ADF0D3AD3620}" type="sibTrans" cxnId="{26EC7CCB-1DD7-4802-A0A3-CD7305306547}">
      <dgm:prSet custT="1"/>
      <dgm:spPr/>
      <dgm:t>
        <a:bodyPr/>
        <a:lstStyle/>
        <a:p>
          <a:endParaRPr lang="en-NL" sz="1600"/>
        </a:p>
      </dgm:t>
    </dgm:pt>
    <dgm:pt modelId="{67A2DF94-335E-4D20-8E84-E2D387598FE4}">
      <dgm:prSet custT="1"/>
      <dgm:spPr/>
      <dgm:t>
        <a:bodyPr/>
        <a:lstStyle/>
        <a:p>
          <a:r>
            <a:rPr lang="en-GB" sz="1600" b="1" dirty="0">
              <a:latin typeface="+mj-lt"/>
            </a:rPr>
            <a:t>Step 2</a:t>
          </a:r>
          <a:r>
            <a:rPr lang="en-GB" sz="1600" dirty="0">
              <a:latin typeface="+mj-lt"/>
            </a:rPr>
            <a:t>: Identify external forces driving changes in the system and outcomes of interest</a:t>
          </a:r>
        </a:p>
      </dgm:t>
    </dgm:pt>
    <dgm:pt modelId="{0E368315-4C33-4050-A153-1502EE98D663}" type="parTrans" cxnId="{3BD6F4B7-EFC3-48F7-8E42-A1453B31C564}">
      <dgm:prSet/>
      <dgm:spPr/>
      <dgm:t>
        <a:bodyPr/>
        <a:lstStyle/>
        <a:p>
          <a:endParaRPr lang="en-NL" sz="1600"/>
        </a:p>
      </dgm:t>
    </dgm:pt>
    <dgm:pt modelId="{BC740739-38F0-48BF-87B5-93E12A28A470}" type="sibTrans" cxnId="{3BD6F4B7-EFC3-48F7-8E42-A1453B31C564}">
      <dgm:prSet custT="1"/>
      <dgm:spPr/>
      <dgm:t>
        <a:bodyPr/>
        <a:lstStyle/>
        <a:p>
          <a:endParaRPr lang="en-NL" sz="1600"/>
        </a:p>
      </dgm:t>
    </dgm:pt>
    <dgm:pt modelId="{FD97D238-BB86-4C3B-AB87-401F18825E24}">
      <dgm:prSet custT="1"/>
      <dgm:spPr/>
      <dgm:t>
        <a:bodyPr/>
        <a:lstStyle/>
        <a:p>
          <a:r>
            <a:rPr lang="en-GB" sz="1600" b="1" dirty="0">
              <a:latin typeface="+mj-lt"/>
            </a:rPr>
            <a:t>Step 3</a:t>
          </a:r>
          <a:r>
            <a:rPr lang="en-GB" sz="1600" dirty="0">
              <a:latin typeface="+mj-lt"/>
            </a:rPr>
            <a:t>: Categorize forces and resulting system changes as fairly certain or uncertain</a:t>
          </a:r>
          <a:endParaRPr lang="en-GB" sz="1600" strike="noStrike" spc="-70" baseline="0" dirty="0">
            <a:latin typeface="+mj-lt"/>
          </a:endParaRPr>
        </a:p>
      </dgm:t>
    </dgm:pt>
    <dgm:pt modelId="{C4DB4DC8-822A-4A3F-A392-646175075E49}" type="parTrans" cxnId="{5EB9C498-D8AF-42DB-B9DF-67D5AA11C0BA}">
      <dgm:prSet/>
      <dgm:spPr/>
      <dgm:t>
        <a:bodyPr/>
        <a:lstStyle/>
        <a:p>
          <a:endParaRPr lang="en-NL" sz="1600"/>
        </a:p>
      </dgm:t>
    </dgm:pt>
    <dgm:pt modelId="{A172F92F-AE45-455C-94C6-CC99252A6C45}" type="sibTrans" cxnId="{5EB9C498-D8AF-42DB-B9DF-67D5AA11C0BA}">
      <dgm:prSet custT="1"/>
      <dgm:spPr/>
      <dgm:t>
        <a:bodyPr/>
        <a:lstStyle/>
        <a:p>
          <a:endParaRPr lang="en-NL" sz="1600"/>
        </a:p>
      </dgm:t>
    </dgm:pt>
    <dgm:pt modelId="{D44275A9-9ECD-4F6E-95FB-C9FD0D43EA9A}">
      <dgm:prSet custT="1"/>
      <dgm:spPr/>
      <dgm:t>
        <a:bodyPr/>
        <a:lstStyle/>
        <a:p>
          <a:r>
            <a:rPr lang="en-GB" sz="1600" b="1" dirty="0">
              <a:latin typeface="+mj-lt"/>
            </a:rPr>
            <a:t>Step 4</a:t>
          </a:r>
          <a:r>
            <a:rPr lang="en-GB" sz="1600" dirty="0">
              <a:latin typeface="+mj-lt"/>
            </a:rPr>
            <a:t>: Assess the relevance of uncertain forces/system changes based on their impacts</a:t>
          </a:r>
        </a:p>
      </dgm:t>
    </dgm:pt>
    <dgm:pt modelId="{585A83DE-0532-4610-9DCE-439646909413}" type="parTrans" cxnId="{22C7DFCE-1AF0-41D3-A977-910DFF673BCB}">
      <dgm:prSet/>
      <dgm:spPr/>
      <dgm:t>
        <a:bodyPr/>
        <a:lstStyle/>
        <a:p>
          <a:endParaRPr lang="en-NL" sz="1600"/>
        </a:p>
      </dgm:t>
    </dgm:pt>
    <dgm:pt modelId="{E6752AAA-688C-423C-8827-41FA4D5DEF48}" type="sibTrans" cxnId="{22C7DFCE-1AF0-41D3-A977-910DFF673BCB}">
      <dgm:prSet custT="1"/>
      <dgm:spPr/>
      <dgm:t>
        <a:bodyPr/>
        <a:lstStyle/>
        <a:p>
          <a:endParaRPr lang="en-NL" sz="1600"/>
        </a:p>
      </dgm:t>
    </dgm:pt>
    <dgm:pt modelId="{67E18FE3-EEA8-4DB8-A7DF-98962FC7579F}">
      <dgm:prSet custT="1"/>
      <dgm:spPr/>
      <dgm:t>
        <a:bodyPr/>
        <a:lstStyle/>
        <a:p>
          <a:r>
            <a:rPr lang="en-GB" sz="1600" b="1">
              <a:latin typeface="+mj-lt"/>
            </a:rPr>
            <a:t>Step 5</a:t>
          </a:r>
          <a:r>
            <a:rPr lang="en-GB" sz="1600">
              <a:latin typeface="+mj-lt"/>
            </a:rPr>
            <a:t>: Design multiple future  scenarios based on different combinations of driving forces</a:t>
          </a:r>
          <a:endParaRPr lang="en-GB" sz="1600" dirty="0">
            <a:latin typeface="+mj-lt"/>
          </a:endParaRPr>
        </a:p>
      </dgm:t>
    </dgm:pt>
    <dgm:pt modelId="{22CC2894-1F7C-4C51-929C-E1BC25C224A0}" type="parTrans" cxnId="{49789B8A-1E87-4FB6-8945-C0B7FA64CC20}">
      <dgm:prSet/>
      <dgm:spPr/>
      <dgm:t>
        <a:bodyPr/>
        <a:lstStyle/>
        <a:p>
          <a:endParaRPr lang="en-NL" sz="1600"/>
        </a:p>
      </dgm:t>
    </dgm:pt>
    <dgm:pt modelId="{FB601EAD-7D81-41D0-AE1E-6076428BF365}" type="sibTrans" cxnId="{49789B8A-1E87-4FB6-8945-C0B7FA64CC20}">
      <dgm:prSet/>
      <dgm:spPr/>
      <dgm:t>
        <a:bodyPr/>
        <a:lstStyle/>
        <a:p>
          <a:endParaRPr lang="en-NL" sz="1600"/>
        </a:p>
      </dgm:t>
    </dgm:pt>
    <dgm:pt modelId="{B4553454-310E-479F-8D0C-510A4490A39E}" type="pres">
      <dgm:prSet presAssocID="{DA9F5FAC-6BB5-4FC7-B2BD-7675E281EC5E}" presName="Name0" presStyleCnt="0">
        <dgm:presLayoutVars>
          <dgm:dir/>
          <dgm:resizeHandles val="exact"/>
        </dgm:presLayoutVars>
      </dgm:prSet>
      <dgm:spPr/>
    </dgm:pt>
    <dgm:pt modelId="{F6DC103D-313E-4391-97C6-5C8E4FD59304}" type="pres">
      <dgm:prSet presAssocID="{0005F44F-74D9-408B-9A40-16E34FCD2F4E}" presName="node" presStyleLbl="node1" presStyleIdx="0" presStyleCnt="5">
        <dgm:presLayoutVars>
          <dgm:bulletEnabled val="1"/>
        </dgm:presLayoutVars>
      </dgm:prSet>
      <dgm:spPr/>
    </dgm:pt>
    <dgm:pt modelId="{79B0FC84-4862-4866-BC51-C1D693B65A31}" type="pres">
      <dgm:prSet presAssocID="{4CF18C58-462F-434E-AF0A-ADF0D3AD3620}" presName="sibTrans" presStyleLbl="sibTrans2D1" presStyleIdx="0" presStyleCnt="4"/>
      <dgm:spPr/>
    </dgm:pt>
    <dgm:pt modelId="{4607FC54-B95D-48F3-95F2-51C664D74C3C}" type="pres">
      <dgm:prSet presAssocID="{4CF18C58-462F-434E-AF0A-ADF0D3AD3620}" presName="connectorText" presStyleLbl="sibTrans2D1" presStyleIdx="0" presStyleCnt="4"/>
      <dgm:spPr/>
    </dgm:pt>
    <dgm:pt modelId="{73E4F2CC-016B-4F08-BB4B-11D46F3A6A10}" type="pres">
      <dgm:prSet presAssocID="{67A2DF94-335E-4D20-8E84-E2D387598FE4}" presName="node" presStyleLbl="node1" presStyleIdx="1" presStyleCnt="5">
        <dgm:presLayoutVars>
          <dgm:bulletEnabled val="1"/>
        </dgm:presLayoutVars>
      </dgm:prSet>
      <dgm:spPr/>
    </dgm:pt>
    <dgm:pt modelId="{37E9CDC0-6A09-4F05-B10A-36C1AFA185D0}" type="pres">
      <dgm:prSet presAssocID="{BC740739-38F0-48BF-87B5-93E12A28A470}" presName="sibTrans" presStyleLbl="sibTrans2D1" presStyleIdx="1" presStyleCnt="4"/>
      <dgm:spPr/>
    </dgm:pt>
    <dgm:pt modelId="{D6E2A6AF-E80B-49CF-8E13-089B4044E972}" type="pres">
      <dgm:prSet presAssocID="{BC740739-38F0-48BF-87B5-93E12A28A470}" presName="connectorText" presStyleLbl="sibTrans2D1" presStyleIdx="1" presStyleCnt="4"/>
      <dgm:spPr/>
    </dgm:pt>
    <dgm:pt modelId="{206F7400-14DF-4FC5-98E6-DD5669B68EBB}" type="pres">
      <dgm:prSet presAssocID="{FD97D238-BB86-4C3B-AB87-401F18825E24}" presName="node" presStyleLbl="node1" presStyleIdx="2" presStyleCnt="5" custScaleX="109766">
        <dgm:presLayoutVars>
          <dgm:bulletEnabled val="1"/>
        </dgm:presLayoutVars>
      </dgm:prSet>
      <dgm:spPr/>
    </dgm:pt>
    <dgm:pt modelId="{B4A6687C-529A-4F35-88A9-5745A5A609C6}" type="pres">
      <dgm:prSet presAssocID="{A172F92F-AE45-455C-94C6-CC99252A6C45}" presName="sibTrans" presStyleLbl="sibTrans2D1" presStyleIdx="2" presStyleCnt="4"/>
      <dgm:spPr/>
    </dgm:pt>
    <dgm:pt modelId="{B1D4B8FA-C3A5-4D9E-B2A6-EB407A5BBAAC}" type="pres">
      <dgm:prSet presAssocID="{A172F92F-AE45-455C-94C6-CC99252A6C45}" presName="connectorText" presStyleLbl="sibTrans2D1" presStyleIdx="2" presStyleCnt="4"/>
      <dgm:spPr/>
    </dgm:pt>
    <dgm:pt modelId="{38C58EEA-E750-40FC-A091-139A74F748A2}" type="pres">
      <dgm:prSet presAssocID="{D44275A9-9ECD-4F6E-95FB-C9FD0D43EA9A}" presName="node" presStyleLbl="node1" presStyleIdx="3" presStyleCnt="5">
        <dgm:presLayoutVars>
          <dgm:bulletEnabled val="1"/>
        </dgm:presLayoutVars>
      </dgm:prSet>
      <dgm:spPr/>
    </dgm:pt>
    <dgm:pt modelId="{3154A312-06BE-47E5-BF0E-B2CE5129C444}" type="pres">
      <dgm:prSet presAssocID="{E6752AAA-688C-423C-8827-41FA4D5DEF48}" presName="sibTrans" presStyleLbl="sibTrans2D1" presStyleIdx="3" presStyleCnt="4"/>
      <dgm:spPr/>
    </dgm:pt>
    <dgm:pt modelId="{4E25F30D-F607-42C8-B1B2-90B371C9C735}" type="pres">
      <dgm:prSet presAssocID="{E6752AAA-688C-423C-8827-41FA4D5DEF48}" presName="connectorText" presStyleLbl="sibTrans2D1" presStyleIdx="3" presStyleCnt="4"/>
      <dgm:spPr/>
    </dgm:pt>
    <dgm:pt modelId="{8CAF668C-E39D-4B38-B67B-AF1D1908F53B}" type="pres">
      <dgm:prSet presAssocID="{67E18FE3-EEA8-4DB8-A7DF-98962FC7579F}" presName="node" presStyleLbl="node1" presStyleIdx="4" presStyleCnt="5">
        <dgm:presLayoutVars>
          <dgm:bulletEnabled val="1"/>
        </dgm:presLayoutVars>
      </dgm:prSet>
      <dgm:spPr/>
    </dgm:pt>
  </dgm:ptLst>
  <dgm:cxnLst>
    <dgm:cxn modelId="{9511E416-9290-4AD5-BC90-C39F75CFE7E7}" type="presOf" srcId="{D44275A9-9ECD-4F6E-95FB-C9FD0D43EA9A}" destId="{38C58EEA-E750-40FC-A091-139A74F748A2}" srcOrd="0" destOrd="0" presId="urn:microsoft.com/office/officeart/2005/8/layout/process1"/>
    <dgm:cxn modelId="{92359038-1AFB-4DDC-858F-E45A387E08A3}" type="presOf" srcId="{A172F92F-AE45-455C-94C6-CC99252A6C45}" destId="{B1D4B8FA-C3A5-4D9E-B2A6-EB407A5BBAAC}" srcOrd="1" destOrd="0" presId="urn:microsoft.com/office/officeart/2005/8/layout/process1"/>
    <dgm:cxn modelId="{71F11172-3290-46F3-BCDC-81BF3B2EB894}" type="presOf" srcId="{4CF18C58-462F-434E-AF0A-ADF0D3AD3620}" destId="{4607FC54-B95D-48F3-95F2-51C664D74C3C}" srcOrd="1" destOrd="0" presId="urn:microsoft.com/office/officeart/2005/8/layout/process1"/>
    <dgm:cxn modelId="{9C169874-D7D9-4F98-9E73-F2DE8A1B0CAC}" type="presOf" srcId="{DA9F5FAC-6BB5-4FC7-B2BD-7675E281EC5E}" destId="{B4553454-310E-479F-8D0C-510A4490A39E}" srcOrd="0" destOrd="0" presId="urn:microsoft.com/office/officeart/2005/8/layout/process1"/>
    <dgm:cxn modelId="{14929758-33EB-4065-BE21-FA616B7379A6}" type="presOf" srcId="{E6752AAA-688C-423C-8827-41FA4D5DEF48}" destId="{3154A312-06BE-47E5-BF0E-B2CE5129C444}" srcOrd="0" destOrd="0" presId="urn:microsoft.com/office/officeart/2005/8/layout/process1"/>
    <dgm:cxn modelId="{7735207A-A565-47CD-8612-3C8E6479A8E5}" type="presOf" srcId="{67E18FE3-EEA8-4DB8-A7DF-98962FC7579F}" destId="{8CAF668C-E39D-4B38-B67B-AF1D1908F53B}" srcOrd="0" destOrd="0" presId="urn:microsoft.com/office/officeart/2005/8/layout/process1"/>
    <dgm:cxn modelId="{6445CA7E-1A1C-40D6-BF29-F029E1F5F00A}" type="presOf" srcId="{BC740739-38F0-48BF-87B5-93E12A28A470}" destId="{37E9CDC0-6A09-4F05-B10A-36C1AFA185D0}" srcOrd="0" destOrd="0" presId="urn:microsoft.com/office/officeart/2005/8/layout/process1"/>
    <dgm:cxn modelId="{49789B8A-1E87-4FB6-8945-C0B7FA64CC20}" srcId="{DA9F5FAC-6BB5-4FC7-B2BD-7675E281EC5E}" destId="{67E18FE3-EEA8-4DB8-A7DF-98962FC7579F}" srcOrd="4" destOrd="0" parTransId="{22CC2894-1F7C-4C51-929C-E1BC25C224A0}" sibTransId="{FB601EAD-7D81-41D0-AE1E-6076428BF365}"/>
    <dgm:cxn modelId="{5EB9C498-D8AF-42DB-B9DF-67D5AA11C0BA}" srcId="{DA9F5FAC-6BB5-4FC7-B2BD-7675E281EC5E}" destId="{FD97D238-BB86-4C3B-AB87-401F18825E24}" srcOrd="2" destOrd="0" parTransId="{C4DB4DC8-822A-4A3F-A392-646175075E49}" sibTransId="{A172F92F-AE45-455C-94C6-CC99252A6C45}"/>
    <dgm:cxn modelId="{4F4012A4-BEF4-4025-8FE5-F56C23EFD65E}" type="presOf" srcId="{0005F44F-74D9-408B-9A40-16E34FCD2F4E}" destId="{F6DC103D-313E-4391-97C6-5C8E4FD59304}" srcOrd="0" destOrd="0" presId="urn:microsoft.com/office/officeart/2005/8/layout/process1"/>
    <dgm:cxn modelId="{DB04B1A7-402A-4554-BA93-8B51743F7DD4}" type="presOf" srcId="{BC740739-38F0-48BF-87B5-93E12A28A470}" destId="{D6E2A6AF-E80B-49CF-8E13-089B4044E972}" srcOrd="1" destOrd="0" presId="urn:microsoft.com/office/officeart/2005/8/layout/process1"/>
    <dgm:cxn modelId="{A98721AB-FC2B-4FCE-8312-54797CA3A1C0}" type="presOf" srcId="{4CF18C58-462F-434E-AF0A-ADF0D3AD3620}" destId="{79B0FC84-4862-4866-BC51-C1D693B65A31}" srcOrd="0" destOrd="0" presId="urn:microsoft.com/office/officeart/2005/8/layout/process1"/>
    <dgm:cxn modelId="{7A50DAAF-8644-4CD2-8A2F-4E75DD0F60E4}" type="presOf" srcId="{FD97D238-BB86-4C3B-AB87-401F18825E24}" destId="{206F7400-14DF-4FC5-98E6-DD5669B68EBB}" srcOrd="0" destOrd="0" presId="urn:microsoft.com/office/officeart/2005/8/layout/process1"/>
    <dgm:cxn modelId="{0998BAB7-E17F-45F2-A7D0-6FADB8549497}" type="presOf" srcId="{E6752AAA-688C-423C-8827-41FA4D5DEF48}" destId="{4E25F30D-F607-42C8-B1B2-90B371C9C735}" srcOrd="1" destOrd="0" presId="urn:microsoft.com/office/officeart/2005/8/layout/process1"/>
    <dgm:cxn modelId="{3BD6F4B7-EFC3-48F7-8E42-A1453B31C564}" srcId="{DA9F5FAC-6BB5-4FC7-B2BD-7675E281EC5E}" destId="{67A2DF94-335E-4D20-8E84-E2D387598FE4}" srcOrd="1" destOrd="0" parTransId="{0E368315-4C33-4050-A153-1502EE98D663}" sibTransId="{BC740739-38F0-48BF-87B5-93E12A28A470}"/>
    <dgm:cxn modelId="{26EC7CCB-1DD7-4802-A0A3-CD7305306547}" srcId="{DA9F5FAC-6BB5-4FC7-B2BD-7675E281EC5E}" destId="{0005F44F-74D9-408B-9A40-16E34FCD2F4E}" srcOrd="0" destOrd="0" parTransId="{ACCF4614-E0EF-4E1D-A917-5A6F862F3FBC}" sibTransId="{4CF18C58-462F-434E-AF0A-ADF0D3AD3620}"/>
    <dgm:cxn modelId="{22C7DFCE-1AF0-41D3-A977-910DFF673BCB}" srcId="{DA9F5FAC-6BB5-4FC7-B2BD-7675E281EC5E}" destId="{D44275A9-9ECD-4F6E-95FB-C9FD0D43EA9A}" srcOrd="3" destOrd="0" parTransId="{585A83DE-0532-4610-9DCE-439646909413}" sibTransId="{E6752AAA-688C-423C-8827-41FA4D5DEF48}"/>
    <dgm:cxn modelId="{73C9B2E8-FB3E-40FD-8699-0CBCE0547C38}" type="presOf" srcId="{A172F92F-AE45-455C-94C6-CC99252A6C45}" destId="{B4A6687C-529A-4F35-88A9-5745A5A609C6}" srcOrd="0" destOrd="0" presId="urn:microsoft.com/office/officeart/2005/8/layout/process1"/>
    <dgm:cxn modelId="{108D79F1-BAAE-4901-B602-2DE7EF6DCD49}" type="presOf" srcId="{67A2DF94-335E-4D20-8E84-E2D387598FE4}" destId="{73E4F2CC-016B-4F08-BB4B-11D46F3A6A10}" srcOrd="0" destOrd="0" presId="urn:microsoft.com/office/officeart/2005/8/layout/process1"/>
    <dgm:cxn modelId="{B6FE7727-32A6-4F35-B66B-E02680B5A8FF}" type="presParOf" srcId="{B4553454-310E-479F-8D0C-510A4490A39E}" destId="{F6DC103D-313E-4391-97C6-5C8E4FD59304}" srcOrd="0" destOrd="0" presId="urn:microsoft.com/office/officeart/2005/8/layout/process1"/>
    <dgm:cxn modelId="{1DD80665-7D35-4DBF-A4F8-3E0BFA2E5930}" type="presParOf" srcId="{B4553454-310E-479F-8D0C-510A4490A39E}" destId="{79B0FC84-4862-4866-BC51-C1D693B65A31}" srcOrd="1" destOrd="0" presId="urn:microsoft.com/office/officeart/2005/8/layout/process1"/>
    <dgm:cxn modelId="{A54442A8-0591-4749-97E1-4CD91B5B319F}" type="presParOf" srcId="{79B0FC84-4862-4866-BC51-C1D693B65A31}" destId="{4607FC54-B95D-48F3-95F2-51C664D74C3C}" srcOrd="0" destOrd="0" presId="urn:microsoft.com/office/officeart/2005/8/layout/process1"/>
    <dgm:cxn modelId="{FC2273A5-EA01-48AD-AC5F-5EDAD8329F54}" type="presParOf" srcId="{B4553454-310E-479F-8D0C-510A4490A39E}" destId="{73E4F2CC-016B-4F08-BB4B-11D46F3A6A10}" srcOrd="2" destOrd="0" presId="urn:microsoft.com/office/officeart/2005/8/layout/process1"/>
    <dgm:cxn modelId="{9C6664D4-7D8F-485C-8712-F01C126119D9}" type="presParOf" srcId="{B4553454-310E-479F-8D0C-510A4490A39E}" destId="{37E9CDC0-6A09-4F05-B10A-36C1AFA185D0}" srcOrd="3" destOrd="0" presId="urn:microsoft.com/office/officeart/2005/8/layout/process1"/>
    <dgm:cxn modelId="{B1C567E6-DE5C-4BB5-BBD0-86C80C0B3EC7}" type="presParOf" srcId="{37E9CDC0-6A09-4F05-B10A-36C1AFA185D0}" destId="{D6E2A6AF-E80B-49CF-8E13-089B4044E972}" srcOrd="0" destOrd="0" presId="urn:microsoft.com/office/officeart/2005/8/layout/process1"/>
    <dgm:cxn modelId="{5679D5AB-8348-463F-8404-6D19A9FF5CED}" type="presParOf" srcId="{B4553454-310E-479F-8D0C-510A4490A39E}" destId="{206F7400-14DF-4FC5-98E6-DD5669B68EBB}" srcOrd="4" destOrd="0" presId="urn:microsoft.com/office/officeart/2005/8/layout/process1"/>
    <dgm:cxn modelId="{17BA453F-55EF-461D-B8ED-1ACA5D0CD9E0}" type="presParOf" srcId="{B4553454-310E-479F-8D0C-510A4490A39E}" destId="{B4A6687C-529A-4F35-88A9-5745A5A609C6}" srcOrd="5" destOrd="0" presId="urn:microsoft.com/office/officeart/2005/8/layout/process1"/>
    <dgm:cxn modelId="{BE241135-B689-48D6-8C2A-4653AC926E9E}" type="presParOf" srcId="{B4A6687C-529A-4F35-88A9-5745A5A609C6}" destId="{B1D4B8FA-C3A5-4D9E-B2A6-EB407A5BBAAC}" srcOrd="0" destOrd="0" presId="urn:microsoft.com/office/officeart/2005/8/layout/process1"/>
    <dgm:cxn modelId="{7006C413-AB8D-4896-8258-599C998AA878}" type="presParOf" srcId="{B4553454-310E-479F-8D0C-510A4490A39E}" destId="{38C58EEA-E750-40FC-A091-139A74F748A2}" srcOrd="6" destOrd="0" presId="urn:microsoft.com/office/officeart/2005/8/layout/process1"/>
    <dgm:cxn modelId="{D3F0970D-B62A-4DA6-8F2C-501880B34903}" type="presParOf" srcId="{B4553454-310E-479F-8D0C-510A4490A39E}" destId="{3154A312-06BE-47E5-BF0E-B2CE5129C444}" srcOrd="7" destOrd="0" presId="urn:microsoft.com/office/officeart/2005/8/layout/process1"/>
    <dgm:cxn modelId="{142C6487-4F2E-46AA-A4CA-07B4AA6E9300}" type="presParOf" srcId="{3154A312-06BE-47E5-BF0E-B2CE5129C444}" destId="{4E25F30D-F607-42C8-B1B2-90B371C9C735}" srcOrd="0" destOrd="0" presId="urn:microsoft.com/office/officeart/2005/8/layout/process1"/>
    <dgm:cxn modelId="{DF4864B8-77DD-44D3-849E-554D036CE745}" type="presParOf" srcId="{B4553454-310E-479F-8D0C-510A4490A39E}" destId="{8CAF668C-E39D-4B38-B67B-AF1D1908F53B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52129E-803E-405C-BE08-917320842BEE}" type="doc">
      <dgm:prSet loTypeId="urn:microsoft.com/office/officeart/2005/8/layout/process1" loCatId="process" qsTypeId="urn:microsoft.com/office/officeart/2005/8/quickstyle/simple1" qsCatId="simple" csTypeId="urn:microsoft.com/office/officeart/2005/8/colors/accent5_1" csCatId="accent5" phldr="1"/>
      <dgm:spPr/>
    </dgm:pt>
    <dgm:pt modelId="{EFAA1004-C770-444F-AADA-78626FD1A161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400" b="1" dirty="0">
              <a:latin typeface="+mj-lt"/>
            </a:rPr>
            <a:t>Step 1: Specification of problem, objectives, success definition, and constraints</a:t>
          </a:r>
          <a:endParaRPr lang="en-NL" sz="1400" b="1" dirty="0"/>
        </a:p>
      </dgm:t>
    </dgm:pt>
    <dgm:pt modelId="{71832CD9-DA3A-44D6-9C9A-0ECA09B5C15C}" type="parTrans" cxnId="{C13FACE7-0F21-4D9C-BE5D-3D8CB4FA0D80}">
      <dgm:prSet/>
      <dgm:spPr/>
      <dgm:t>
        <a:bodyPr/>
        <a:lstStyle/>
        <a:p>
          <a:endParaRPr lang="en-NL" sz="1400"/>
        </a:p>
      </dgm:t>
    </dgm:pt>
    <dgm:pt modelId="{1485A3C9-9D3A-4715-9915-52BC7C5541C9}" type="sibTrans" cxnId="{C13FACE7-0F21-4D9C-BE5D-3D8CB4FA0D80}">
      <dgm:prSet custT="1"/>
      <dgm:spPr/>
      <dgm:t>
        <a:bodyPr/>
        <a:lstStyle/>
        <a:p>
          <a:endParaRPr lang="en-NL" sz="1400"/>
        </a:p>
      </dgm:t>
    </dgm:pt>
    <dgm:pt modelId="{9376B764-B844-4B52-9860-902244EFEA13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400" b="1" dirty="0">
              <a:latin typeface="+mj-lt"/>
            </a:rPr>
            <a:t>Step 3: Identifying vulnerabilities of the basic policy and anticipatory actions</a:t>
          </a:r>
          <a:endParaRPr lang="en-NL" sz="1400" b="1" dirty="0"/>
        </a:p>
      </dgm:t>
    </dgm:pt>
    <dgm:pt modelId="{11D48C2D-6041-4266-8177-04C1FF890978}" type="parTrans" cxnId="{1E320C1D-4D5E-4D85-906B-3C4C177E2BBE}">
      <dgm:prSet/>
      <dgm:spPr/>
      <dgm:t>
        <a:bodyPr/>
        <a:lstStyle/>
        <a:p>
          <a:endParaRPr lang="en-NL" sz="1400"/>
        </a:p>
      </dgm:t>
    </dgm:pt>
    <dgm:pt modelId="{257D05AA-7E05-4AEE-A06C-4F23143C1924}" type="sibTrans" cxnId="{1E320C1D-4D5E-4D85-906B-3C4C177E2BBE}">
      <dgm:prSet custT="1"/>
      <dgm:spPr/>
      <dgm:t>
        <a:bodyPr/>
        <a:lstStyle/>
        <a:p>
          <a:endParaRPr lang="en-NL" sz="1400"/>
        </a:p>
      </dgm:t>
    </dgm:pt>
    <dgm:pt modelId="{EBBCF104-A899-4128-B749-08C1FF10E5C3}">
      <dgm:prSet custT="1"/>
      <dgm:spPr/>
      <dgm:t>
        <a:bodyPr/>
        <a:lstStyle/>
        <a:p>
          <a:r>
            <a:rPr lang="en-GB" sz="1400" dirty="0">
              <a:latin typeface="+mj-lt"/>
            </a:rPr>
            <a:t>Objective: Improve airport capacity to handle increased demand</a:t>
          </a:r>
        </a:p>
      </dgm:t>
    </dgm:pt>
    <dgm:pt modelId="{3C32DB85-275D-4453-9D23-3D2B7807C564}" type="parTrans" cxnId="{E5016900-4C4C-46D3-A295-D322279E52C1}">
      <dgm:prSet/>
      <dgm:spPr/>
      <dgm:t>
        <a:bodyPr/>
        <a:lstStyle/>
        <a:p>
          <a:endParaRPr lang="en-NL" sz="1400"/>
        </a:p>
      </dgm:t>
    </dgm:pt>
    <dgm:pt modelId="{357BD884-2C48-4D21-A50E-02431320FDAD}" type="sibTrans" cxnId="{E5016900-4C4C-46D3-A295-D322279E52C1}">
      <dgm:prSet/>
      <dgm:spPr/>
      <dgm:t>
        <a:bodyPr/>
        <a:lstStyle/>
        <a:p>
          <a:endParaRPr lang="en-NL" sz="1400"/>
        </a:p>
      </dgm:t>
    </dgm:pt>
    <dgm:pt modelId="{BDD84C41-FF65-4DA7-9781-D3463C61B31A}">
      <dgm:prSet custT="1"/>
      <dgm:spPr/>
      <dgm:t>
        <a:bodyPr/>
        <a:lstStyle/>
        <a:p>
          <a:r>
            <a:rPr lang="en-GB" sz="1400">
              <a:latin typeface="+mj-lt"/>
            </a:rPr>
            <a:t>Success: Match future capacity to future demand, considering constraints like costs, safety, etc.</a:t>
          </a:r>
          <a:endParaRPr lang="en-GB" sz="1400" dirty="0">
            <a:latin typeface="+mj-lt"/>
          </a:endParaRPr>
        </a:p>
      </dgm:t>
    </dgm:pt>
    <dgm:pt modelId="{9F080BD5-62AF-4966-9A88-A72F7B51324D}" type="parTrans" cxnId="{485A671C-1629-4DF8-A30A-74EC8545C14C}">
      <dgm:prSet/>
      <dgm:spPr/>
      <dgm:t>
        <a:bodyPr/>
        <a:lstStyle/>
        <a:p>
          <a:endParaRPr lang="en-NL" sz="1400"/>
        </a:p>
      </dgm:t>
    </dgm:pt>
    <dgm:pt modelId="{ECD9EDFB-E447-400C-97C2-B036A87BA003}" type="sibTrans" cxnId="{485A671C-1629-4DF8-A30A-74EC8545C14C}">
      <dgm:prSet/>
      <dgm:spPr/>
      <dgm:t>
        <a:bodyPr/>
        <a:lstStyle/>
        <a:p>
          <a:endParaRPr lang="en-NL" sz="1400"/>
        </a:p>
      </dgm:t>
    </dgm:pt>
    <dgm:pt modelId="{049CB083-CB98-4B18-BD15-597743624AC8}">
      <dgm:prSet custT="1"/>
      <dgm:spPr/>
      <dgm:t>
        <a:bodyPr/>
        <a:lstStyle/>
        <a:p>
          <a:r>
            <a:rPr lang="en-GB" sz="1400" b="1" dirty="0">
              <a:latin typeface="+mj-lt"/>
            </a:rPr>
            <a:t>Step 2: Specification of basic policy and conditions for success</a:t>
          </a:r>
        </a:p>
      </dgm:t>
    </dgm:pt>
    <dgm:pt modelId="{85A18AAB-8842-4204-A736-72973B8485CE}" type="parTrans" cxnId="{6672975B-B64A-45E5-B49E-1885934CED56}">
      <dgm:prSet/>
      <dgm:spPr/>
      <dgm:t>
        <a:bodyPr/>
        <a:lstStyle/>
        <a:p>
          <a:endParaRPr lang="en-NL" sz="1400"/>
        </a:p>
      </dgm:t>
    </dgm:pt>
    <dgm:pt modelId="{3CC00496-1286-48AF-B831-8F36DCD2D2BF}" type="sibTrans" cxnId="{6672975B-B64A-45E5-B49E-1885934CED56}">
      <dgm:prSet custT="1"/>
      <dgm:spPr/>
      <dgm:t>
        <a:bodyPr/>
        <a:lstStyle/>
        <a:p>
          <a:endParaRPr lang="en-NL" sz="1400"/>
        </a:p>
      </dgm:t>
    </dgm:pt>
    <dgm:pt modelId="{93F8EE64-1962-4FEC-BF90-76480BAD009B}">
      <dgm:prSet custT="1"/>
      <dgm:spPr/>
      <dgm:t>
        <a:bodyPr/>
        <a:lstStyle/>
        <a:p>
          <a:r>
            <a:rPr lang="en-GB" sz="1400" dirty="0">
              <a:latin typeface="+mj-lt"/>
            </a:rPr>
            <a:t>Basic policy: Expand physical capacity of the airport (add a runway)</a:t>
          </a:r>
        </a:p>
      </dgm:t>
    </dgm:pt>
    <dgm:pt modelId="{B5532127-1254-47A1-A910-49C9942F9B67}" type="parTrans" cxnId="{ACCFA9C8-E24A-4469-A381-579115CF1460}">
      <dgm:prSet/>
      <dgm:spPr/>
      <dgm:t>
        <a:bodyPr/>
        <a:lstStyle/>
        <a:p>
          <a:endParaRPr lang="en-NL" sz="1400"/>
        </a:p>
      </dgm:t>
    </dgm:pt>
    <dgm:pt modelId="{D60CE2C6-62CF-4CAA-8264-C59526B8FCB2}" type="sibTrans" cxnId="{ACCFA9C8-E24A-4469-A381-579115CF1460}">
      <dgm:prSet/>
      <dgm:spPr/>
      <dgm:t>
        <a:bodyPr/>
        <a:lstStyle/>
        <a:p>
          <a:endParaRPr lang="en-NL" sz="1400"/>
        </a:p>
      </dgm:t>
    </dgm:pt>
    <dgm:pt modelId="{21EA9193-FE63-46C7-A2C5-9878C91B5B9E}">
      <dgm:prSet custT="1"/>
      <dgm:spPr/>
      <dgm:t>
        <a:bodyPr/>
        <a:lstStyle/>
        <a:p>
          <a:r>
            <a:rPr lang="en-GB" sz="1400" dirty="0">
              <a:latin typeface="+mj-lt"/>
            </a:rPr>
            <a:t>Conditions for success: Continued demand growth and minimal protests against aircraft noise</a:t>
          </a:r>
        </a:p>
      </dgm:t>
    </dgm:pt>
    <dgm:pt modelId="{11B491BF-F405-4385-8FD7-E9D81E573265}" type="parTrans" cxnId="{707895C3-64C7-4762-A2D3-39FE1EA8D0D4}">
      <dgm:prSet/>
      <dgm:spPr/>
      <dgm:t>
        <a:bodyPr/>
        <a:lstStyle/>
        <a:p>
          <a:endParaRPr lang="en-NL" sz="1400"/>
        </a:p>
      </dgm:t>
    </dgm:pt>
    <dgm:pt modelId="{1B981934-0FD7-4ECA-BA3A-9B84F5DB4B09}" type="sibTrans" cxnId="{707895C3-64C7-4762-A2D3-39FE1EA8D0D4}">
      <dgm:prSet/>
      <dgm:spPr/>
      <dgm:t>
        <a:bodyPr/>
        <a:lstStyle/>
        <a:p>
          <a:endParaRPr lang="en-NL" sz="1400"/>
        </a:p>
      </dgm:t>
    </dgm:pt>
    <dgm:pt modelId="{2366DD93-C8AF-4BDE-9C59-3525104743AE}">
      <dgm:prSet custT="1"/>
      <dgm:spPr/>
      <dgm:t>
        <a:bodyPr/>
        <a:lstStyle/>
        <a:p>
          <a:r>
            <a:rPr lang="en-GB" sz="1400">
              <a:latin typeface="+mj-lt"/>
            </a:rPr>
            <a:t>Anticipatory actions: Preparing for potential vulnerabilities that could lead to policy failure</a:t>
          </a:r>
          <a:endParaRPr lang="en-GB" sz="1400" dirty="0">
            <a:latin typeface="+mj-lt"/>
          </a:endParaRPr>
        </a:p>
      </dgm:t>
    </dgm:pt>
    <dgm:pt modelId="{66EC6F80-ED45-42FF-84D0-00E8D2F564B5}" type="parTrans" cxnId="{22BB167E-086F-4C54-9E8D-8BD338B1F8D2}">
      <dgm:prSet/>
      <dgm:spPr/>
      <dgm:t>
        <a:bodyPr/>
        <a:lstStyle/>
        <a:p>
          <a:endParaRPr lang="en-NL" sz="1400"/>
        </a:p>
      </dgm:t>
    </dgm:pt>
    <dgm:pt modelId="{9C2EBA4F-3553-4F89-B568-99017D070FB1}" type="sibTrans" cxnId="{22BB167E-086F-4C54-9E8D-8BD338B1F8D2}">
      <dgm:prSet/>
      <dgm:spPr/>
      <dgm:t>
        <a:bodyPr/>
        <a:lstStyle/>
        <a:p>
          <a:endParaRPr lang="en-NL" sz="1400"/>
        </a:p>
      </dgm:t>
    </dgm:pt>
    <dgm:pt modelId="{0DCF0124-199F-4ACB-A8BE-6532190728CE}">
      <dgm:prSet custT="1"/>
      <dgm:spPr/>
      <dgm:t>
        <a:bodyPr/>
        <a:lstStyle/>
        <a:p>
          <a:r>
            <a:rPr lang="en-GB" sz="1400">
              <a:latin typeface="+mj-lt"/>
            </a:rPr>
            <a:t>Scenarios used to explore ways in which the basic policy could fail</a:t>
          </a:r>
          <a:br>
            <a:rPr lang="en-GB" sz="1400">
              <a:latin typeface="+mj-lt"/>
            </a:rPr>
          </a:br>
          <a:endParaRPr lang="en-GB" sz="1400" dirty="0">
            <a:latin typeface="+mj-lt"/>
          </a:endParaRPr>
        </a:p>
      </dgm:t>
    </dgm:pt>
    <dgm:pt modelId="{8A7069BA-FDDA-4A53-9720-C9CDD8A7C239}" type="parTrans" cxnId="{664DF54B-3E29-4663-9765-B405BFBB68C8}">
      <dgm:prSet/>
      <dgm:spPr/>
      <dgm:t>
        <a:bodyPr/>
        <a:lstStyle/>
        <a:p>
          <a:endParaRPr lang="en-NL" sz="1400"/>
        </a:p>
      </dgm:t>
    </dgm:pt>
    <dgm:pt modelId="{D9B19D4B-EFF0-4CDB-859A-1DF8A13D1603}" type="sibTrans" cxnId="{664DF54B-3E29-4663-9765-B405BFBB68C8}">
      <dgm:prSet/>
      <dgm:spPr/>
      <dgm:t>
        <a:bodyPr/>
        <a:lstStyle/>
        <a:p>
          <a:endParaRPr lang="en-NL" sz="1400"/>
        </a:p>
      </dgm:t>
    </dgm:pt>
    <dgm:pt modelId="{86FB2686-C0CF-48DE-A9D6-528113EBFE11}">
      <dgm:prSet custT="1"/>
      <dgm:spPr/>
      <dgm:t>
        <a:bodyPr/>
        <a:lstStyle/>
        <a:p>
          <a:r>
            <a:rPr lang="en-GB" sz="1400" b="1" dirty="0">
              <a:latin typeface="+mj-lt"/>
            </a:rPr>
            <a:t>Step 4: Setting up a monitoring system and preparing to adapt the policy</a:t>
          </a:r>
        </a:p>
      </dgm:t>
    </dgm:pt>
    <dgm:pt modelId="{76C2303F-E38C-40BE-BF31-1FD1FB9B5449}" type="parTrans" cxnId="{732A2957-EC58-45EB-A18C-EB9C8C898ED5}">
      <dgm:prSet/>
      <dgm:spPr/>
      <dgm:t>
        <a:bodyPr/>
        <a:lstStyle/>
        <a:p>
          <a:endParaRPr lang="en-NL" sz="1400"/>
        </a:p>
      </dgm:t>
    </dgm:pt>
    <dgm:pt modelId="{9AD2CF73-0501-4C0F-9627-F59E599EB7C5}" type="sibTrans" cxnId="{732A2957-EC58-45EB-A18C-EB9C8C898ED5}">
      <dgm:prSet/>
      <dgm:spPr/>
      <dgm:t>
        <a:bodyPr/>
        <a:lstStyle/>
        <a:p>
          <a:endParaRPr lang="en-NL" sz="1400"/>
        </a:p>
      </dgm:t>
    </dgm:pt>
    <dgm:pt modelId="{3757A690-29B6-4B34-A2E4-069FA861E80C}">
      <dgm:prSet custT="1"/>
      <dgm:spPr/>
      <dgm:t>
        <a:bodyPr/>
        <a:lstStyle/>
        <a:p>
          <a:r>
            <a:rPr lang="en-GB" sz="1400">
              <a:latin typeface="+mj-lt"/>
            </a:rPr>
            <a:t>Monitoring changes in the world and policy performance</a:t>
          </a:r>
          <a:endParaRPr lang="en-GB" sz="1400" dirty="0">
            <a:latin typeface="+mj-lt"/>
          </a:endParaRPr>
        </a:p>
      </dgm:t>
    </dgm:pt>
    <dgm:pt modelId="{3E2457DD-F4C6-43B7-B2CA-6F8E7B93EA26}" type="parTrans" cxnId="{8EE6EDF1-EEE2-4A83-8FEC-2B168FA6E524}">
      <dgm:prSet/>
      <dgm:spPr/>
      <dgm:t>
        <a:bodyPr/>
        <a:lstStyle/>
        <a:p>
          <a:endParaRPr lang="en-NL" sz="1400"/>
        </a:p>
      </dgm:t>
    </dgm:pt>
    <dgm:pt modelId="{A6A368D5-2C6D-451D-86DC-C724700F57A3}" type="sibTrans" cxnId="{8EE6EDF1-EEE2-4A83-8FEC-2B168FA6E524}">
      <dgm:prSet/>
      <dgm:spPr/>
      <dgm:t>
        <a:bodyPr/>
        <a:lstStyle/>
        <a:p>
          <a:endParaRPr lang="en-NL" sz="1400"/>
        </a:p>
      </dgm:t>
    </dgm:pt>
    <dgm:pt modelId="{6379783A-D5C1-42B7-8B38-09CC3AD1953F}">
      <dgm:prSet custT="1"/>
      <dgm:spPr/>
      <dgm:t>
        <a:bodyPr/>
        <a:lstStyle/>
        <a:p>
          <a:r>
            <a:rPr lang="en-GB" sz="1400">
              <a:latin typeface="+mj-lt"/>
            </a:rPr>
            <a:t>Specifying triggers and signposts to initiate responsive actions if needed</a:t>
          </a:r>
          <a:endParaRPr lang="en-GB" sz="1400" dirty="0">
            <a:latin typeface="+mj-lt"/>
          </a:endParaRPr>
        </a:p>
      </dgm:t>
    </dgm:pt>
    <dgm:pt modelId="{A9A35A98-08CD-450B-AFCC-2D2AC5C7153D}" type="parTrans" cxnId="{B0DFCA3A-BB24-435E-926A-A69FA90FCE12}">
      <dgm:prSet/>
      <dgm:spPr/>
      <dgm:t>
        <a:bodyPr/>
        <a:lstStyle/>
        <a:p>
          <a:endParaRPr lang="en-NL" sz="1400"/>
        </a:p>
      </dgm:t>
    </dgm:pt>
    <dgm:pt modelId="{6250E0F9-C4D3-48C0-AA0F-FE05BC2D64A5}" type="sibTrans" cxnId="{B0DFCA3A-BB24-435E-926A-A69FA90FCE12}">
      <dgm:prSet/>
      <dgm:spPr/>
      <dgm:t>
        <a:bodyPr/>
        <a:lstStyle/>
        <a:p>
          <a:endParaRPr lang="en-NL" sz="1400"/>
        </a:p>
      </dgm:t>
    </dgm:pt>
    <dgm:pt modelId="{5DCFB012-AB9A-4FD7-B23A-207812F1F67F}" type="pres">
      <dgm:prSet presAssocID="{7352129E-803E-405C-BE08-917320842BEE}" presName="Name0" presStyleCnt="0">
        <dgm:presLayoutVars>
          <dgm:dir/>
          <dgm:resizeHandles val="exact"/>
        </dgm:presLayoutVars>
      </dgm:prSet>
      <dgm:spPr/>
    </dgm:pt>
    <dgm:pt modelId="{9B676745-9D42-4665-A670-A529B7CF9A10}" type="pres">
      <dgm:prSet presAssocID="{EFAA1004-C770-444F-AADA-78626FD1A161}" presName="node" presStyleLbl="node1" presStyleIdx="0" presStyleCnt="4">
        <dgm:presLayoutVars>
          <dgm:bulletEnabled val="1"/>
        </dgm:presLayoutVars>
      </dgm:prSet>
      <dgm:spPr/>
    </dgm:pt>
    <dgm:pt modelId="{2E26065E-F07C-42EC-AB89-5D599CEBDCF5}" type="pres">
      <dgm:prSet presAssocID="{1485A3C9-9D3A-4715-9915-52BC7C5541C9}" presName="sibTrans" presStyleLbl="sibTrans2D1" presStyleIdx="0" presStyleCnt="3"/>
      <dgm:spPr/>
    </dgm:pt>
    <dgm:pt modelId="{4A36C019-6DD7-498B-8C3E-63D668465F21}" type="pres">
      <dgm:prSet presAssocID="{1485A3C9-9D3A-4715-9915-52BC7C5541C9}" presName="connectorText" presStyleLbl="sibTrans2D1" presStyleIdx="0" presStyleCnt="3"/>
      <dgm:spPr/>
    </dgm:pt>
    <dgm:pt modelId="{C484A292-FE75-46CD-BE97-CF9D6B8DBBE2}" type="pres">
      <dgm:prSet presAssocID="{049CB083-CB98-4B18-BD15-597743624AC8}" presName="node" presStyleLbl="node1" presStyleIdx="1" presStyleCnt="4">
        <dgm:presLayoutVars>
          <dgm:bulletEnabled val="1"/>
        </dgm:presLayoutVars>
      </dgm:prSet>
      <dgm:spPr/>
    </dgm:pt>
    <dgm:pt modelId="{77E3250C-5C35-4E4F-8651-A9883CD92BFB}" type="pres">
      <dgm:prSet presAssocID="{3CC00496-1286-48AF-B831-8F36DCD2D2BF}" presName="sibTrans" presStyleLbl="sibTrans2D1" presStyleIdx="1" presStyleCnt="3"/>
      <dgm:spPr/>
    </dgm:pt>
    <dgm:pt modelId="{47414B02-67BA-45DA-BC36-6FF7997B9AF9}" type="pres">
      <dgm:prSet presAssocID="{3CC00496-1286-48AF-B831-8F36DCD2D2BF}" presName="connectorText" presStyleLbl="sibTrans2D1" presStyleIdx="1" presStyleCnt="3"/>
      <dgm:spPr/>
    </dgm:pt>
    <dgm:pt modelId="{C4D0C046-534E-4DB9-AD04-8D2EEF622CFE}" type="pres">
      <dgm:prSet presAssocID="{9376B764-B844-4B52-9860-902244EFEA13}" presName="node" presStyleLbl="node1" presStyleIdx="2" presStyleCnt="4">
        <dgm:presLayoutVars>
          <dgm:bulletEnabled val="1"/>
        </dgm:presLayoutVars>
      </dgm:prSet>
      <dgm:spPr/>
    </dgm:pt>
    <dgm:pt modelId="{28059DB3-A90D-41E8-A3D2-0A1E97471659}" type="pres">
      <dgm:prSet presAssocID="{257D05AA-7E05-4AEE-A06C-4F23143C1924}" presName="sibTrans" presStyleLbl="sibTrans2D1" presStyleIdx="2" presStyleCnt="3"/>
      <dgm:spPr/>
    </dgm:pt>
    <dgm:pt modelId="{38AFB9CB-FAB3-4754-8158-9276E68D0C88}" type="pres">
      <dgm:prSet presAssocID="{257D05AA-7E05-4AEE-A06C-4F23143C1924}" presName="connectorText" presStyleLbl="sibTrans2D1" presStyleIdx="2" presStyleCnt="3"/>
      <dgm:spPr/>
    </dgm:pt>
    <dgm:pt modelId="{80D0549A-319A-4591-ADEB-D0F89FCC144B}" type="pres">
      <dgm:prSet presAssocID="{86FB2686-C0CF-48DE-A9D6-528113EBFE11}" presName="node" presStyleLbl="node1" presStyleIdx="3" presStyleCnt="4">
        <dgm:presLayoutVars>
          <dgm:bulletEnabled val="1"/>
        </dgm:presLayoutVars>
      </dgm:prSet>
      <dgm:spPr/>
    </dgm:pt>
  </dgm:ptLst>
  <dgm:cxnLst>
    <dgm:cxn modelId="{E5016900-4C4C-46D3-A295-D322279E52C1}" srcId="{EFAA1004-C770-444F-AADA-78626FD1A161}" destId="{EBBCF104-A899-4128-B749-08C1FF10E5C3}" srcOrd="0" destOrd="0" parTransId="{3C32DB85-275D-4453-9D23-3D2B7807C564}" sibTransId="{357BD884-2C48-4D21-A50E-02431320FDAD}"/>
    <dgm:cxn modelId="{DFF59D0F-74AE-470D-9739-36A5E5D53834}" type="presOf" srcId="{EFAA1004-C770-444F-AADA-78626FD1A161}" destId="{9B676745-9D42-4665-A670-A529B7CF9A10}" srcOrd="0" destOrd="0" presId="urn:microsoft.com/office/officeart/2005/8/layout/process1"/>
    <dgm:cxn modelId="{5F1DFE0F-9D0D-479D-A7C8-6FB3BBBBBC08}" type="presOf" srcId="{3CC00496-1286-48AF-B831-8F36DCD2D2BF}" destId="{47414B02-67BA-45DA-BC36-6FF7997B9AF9}" srcOrd="1" destOrd="0" presId="urn:microsoft.com/office/officeart/2005/8/layout/process1"/>
    <dgm:cxn modelId="{F4C25117-A4A4-474A-945F-2EFC7C10928B}" type="presOf" srcId="{BDD84C41-FF65-4DA7-9781-D3463C61B31A}" destId="{9B676745-9D42-4665-A670-A529B7CF9A10}" srcOrd="0" destOrd="2" presId="urn:microsoft.com/office/officeart/2005/8/layout/process1"/>
    <dgm:cxn modelId="{485A671C-1629-4DF8-A30A-74EC8545C14C}" srcId="{EFAA1004-C770-444F-AADA-78626FD1A161}" destId="{BDD84C41-FF65-4DA7-9781-D3463C61B31A}" srcOrd="1" destOrd="0" parTransId="{9F080BD5-62AF-4966-9A88-A72F7B51324D}" sibTransId="{ECD9EDFB-E447-400C-97C2-B036A87BA003}"/>
    <dgm:cxn modelId="{1E320C1D-4D5E-4D85-906B-3C4C177E2BBE}" srcId="{7352129E-803E-405C-BE08-917320842BEE}" destId="{9376B764-B844-4B52-9860-902244EFEA13}" srcOrd="2" destOrd="0" parTransId="{11D48C2D-6041-4266-8177-04C1FF890978}" sibTransId="{257D05AA-7E05-4AEE-A06C-4F23143C1924}"/>
    <dgm:cxn modelId="{3E1B4736-DBBD-43A1-B66A-8F345C8B3207}" type="presOf" srcId="{2366DD93-C8AF-4BDE-9C59-3525104743AE}" destId="{C4D0C046-534E-4DB9-AD04-8D2EEF622CFE}" srcOrd="0" destOrd="1" presId="urn:microsoft.com/office/officeart/2005/8/layout/process1"/>
    <dgm:cxn modelId="{51986C38-28AE-4099-9B74-36C451171DEE}" type="presOf" srcId="{6379783A-D5C1-42B7-8B38-09CC3AD1953F}" destId="{80D0549A-319A-4591-ADEB-D0F89FCC144B}" srcOrd="0" destOrd="2" presId="urn:microsoft.com/office/officeart/2005/8/layout/process1"/>
    <dgm:cxn modelId="{B0DFCA3A-BB24-435E-926A-A69FA90FCE12}" srcId="{86FB2686-C0CF-48DE-A9D6-528113EBFE11}" destId="{6379783A-D5C1-42B7-8B38-09CC3AD1953F}" srcOrd="1" destOrd="0" parTransId="{A9A35A98-08CD-450B-AFCC-2D2AC5C7153D}" sibTransId="{6250E0F9-C4D3-48C0-AA0F-FE05BC2D64A5}"/>
    <dgm:cxn modelId="{6672975B-B64A-45E5-B49E-1885934CED56}" srcId="{7352129E-803E-405C-BE08-917320842BEE}" destId="{049CB083-CB98-4B18-BD15-597743624AC8}" srcOrd="1" destOrd="0" parTransId="{85A18AAB-8842-4204-A736-72973B8485CE}" sibTransId="{3CC00496-1286-48AF-B831-8F36DCD2D2BF}"/>
    <dgm:cxn modelId="{60523E60-E2BB-49BD-B6C3-59878C325B82}" type="presOf" srcId="{7352129E-803E-405C-BE08-917320842BEE}" destId="{5DCFB012-AB9A-4FD7-B23A-207812F1F67F}" srcOrd="0" destOrd="0" presId="urn:microsoft.com/office/officeart/2005/8/layout/process1"/>
    <dgm:cxn modelId="{A676BE60-78BC-4337-816B-D109FD4714B8}" type="presOf" srcId="{0DCF0124-199F-4ACB-A8BE-6532190728CE}" destId="{C4D0C046-534E-4DB9-AD04-8D2EEF622CFE}" srcOrd="0" destOrd="2" presId="urn:microsoft.com/office/officeart/2005/8/layout/process1"/>
    <dgm:cxn modelId="{6C7A6668-7E38-43EE-9824-DCDB1B84A4D8}" type="presOf" srcId="{1485A3C9-9D3A-4715-9915-52BC7C5541C9}" destId="{2E26065E-F07C-42EC-AB89-5D599CEBDCF5}" srcOrd="0" destOrd="0" presId="urn:microsoft.com/office/officeart/2005/8/layout/process1"/>
    <dgm:cxn modelId="{05ACAC4A-4BD4-4EC4-88B6-392EEC5BA673}" type="presOf" srcId="{257D05AA-7E05-4AEE-A06C-4F23143C1924}" destId="{38AFB9CB-FAB3-4754-8158-9276E68D0C88}" srcOrd="1" destOrd="0" presId="urn:microsoft.com/office/officeart/2005/8/layout/process1"/>
    <dgm:cxn modelId="{664DF54B-3E29-4663-9765-B405BFBB68C8}" srcId="{9376B764-B844-4B52-9860-902244EFEA13}" destId="{0DCF0124-199F-4ACB-A8BE-6532190728CE}" srcOrd="1" destOrd="0" parTransId="{8A7069BA-FDDA-4A53-9720-C9CDD8A7C239}" sibTransId="{D9B19D4B-EFF0-4CDB-859A-1DF8A13D1603}"/>
    <dgm:cxn modelId="{732A2957-EC58-45EB-A18C-EB9C8C898ED5}" srcId="{7352129E-803E-405C-BE08-917320842BEE}" destId="{86FB2686-C0CF-48DE-A9D6-528113EBFE11}" srcOrd="3" destOrd="0" parTransId="{76C2303F-E38C-40BE-BF31-1FD1FB9B5449}" sibTransId="{9AD2CF73-0501-4C0F-9627-F59E599EB7C5}"/>
    <dgm:cxn modelId="{22BB167E-086F-4C54-9E8D-8BD338B1F8D2}" srcId="{9376B764-B844-4B52-9860-902244EFEA13}" destId="{2366DD93-C8AF-4BDE-9C59-3525104743AE}" srcOrd="0" destOrd="0" parTransId="{66EC6F80-ED45-42FF-84D0-00E8D2F564B5}" sibTransId="{9C2EBA4F-3553-4F89-B568-99017D070FB1}"/>
    <dgm:cxn modelId="{35906F97-36E8-4581-B1A0-E1BE3EDEAFC0}" type="presOf" srcId="{9376B764-B844-4B52-9860-902244EFEA13}" destId="{C4D0C046-534E-4DB9-AD04-8D2EEF622CFE}" srcOrd="0" destOrd="0" presId="urn:microsoft.com/office/officeart/2005/8/layout/process1"/>
    <dgm:cxn modelId="{0C24109D-360A-47EF-A3B7-498C1D53A143}" type="presOf" srcId="{86FB2686-C0CF-48DE-A9D6-528113EBFE11}" destId="{80D0549A-319A-4591-ADEB-D0F89FCC144B}" srcOrd="0" destOrd="0" presId="urn:microsoft.com/office/officeart/2005/8/layout/process1"/>
    <dgm:cxn modelId="{AF0455A0-E1FF-4960-86A3-8681302B5A43}" type="presOf" srcId="{3757A690-29B6-4B34-A2E4-069FA861E80C}" destId="{80D0549A-319A-4591-ADEB-D0F89FCC144B}" srcOrd="0" destOrd="1" presId="urn:microsoft.com/office/officeart/2005/8/layout/process1"/>
    <dgm:cxn modelId="{27FB29AF-653E-45DB-9C7B-EE65E616DC8C}" type="presOf" srcId="{049CB083-CB98-4B18-BD15-597743624AC8}" destId="{C484A292-FE75-46CD-BE97-CF9D6B8DBBE2}" srcOrd="0" destOrd="0" presId="urn:microsoft.com/office/officeart/2005/8/layout/process1"/>
    <dgm:cxn modelId="{81DFE7B2-6EC5-44F5-AC9B-C26481EBA973}" type="presOf" srcId="{93F8EE64-1962-4FEC-BF90-76480BAD009B}" destId="{C484A292-FE75-46CD-BE97-CF9D6B8DBBE2}" srcOrd="0" destOrd="1" presId="urn:microsoft.com/office/officeart/2005/8/layout/process1"/>
    <dgm:cxn modelId="{707895C3-64C7-4762-A2D3-39FE1EA8D0D4}" srcId="{049CB083-CB98-4B18-BD15-597743624AC8}" destId="{21EA9193-FE63-46C7-A2C5-9878C91B5B9E}" srcOrd="1" destOrd="0" parTransId="{11B491BF-F405-4385-8FD7-E9D81E573265}" sibTransId="{1B981934-0FD7-4ECA-BA3A-9B84F5DB4B09}"/>
    <dgm:cxn modelId="{CFD51BC4-DF7E-4BB2-AA1F-5C30BEF2B134}" type="presOf" srcId="{3CC00496-1286-48AF-B831-8F36DCD2D2BF}" destId="{77E3250C-5C35-4E4F-8651-A9883CD92BFB}" srcOrd="0" destOrd="0" presId="urn:microsoft.com/office/officeart/2005/8/layout/process1"/>
    <dgm:cxn modelId="{ACCFA9C8-E24A-4469-A381-579115CF1460}" srcId="{049CB083-CB98-4B18-BD15-597743624AC8}" destId="{93F8EE64-1962-4FEC-BF90-76480BAD009B}" srcOrd="0" destOrd="0" parTransId="{B5532127-1254-47A1-A910-49C9942F9B67}" sibTransId="{D60CE2C6-62CF-4CAA-8264-C59526B8FCB2}"/>
    <dgm:cxn modelId="{5659D6DD-C833-4083-ADDF-974DE14C3339}" type="presOf" srcId="{257D05AA-7E05-4AEE-A06C-4F23143C1924}" destId="{28059DB3-A90D-41E8-A3D2-0A1E97471659}" srcOrd="0" destOrd="0" presId="urn:microsoft.com/office/officeart/2005/8/layout/process1"/>
    <dgm:cxn modelId="{A085ABDF-5F3C-4EA8-A775-579F26F83377}" type="presOf" srcId="{21EA9193-FE63-46C7-A2C5-9878C91B5B9E}" destId="{C484A292-FE75-46CD-BE97-CF9D6B8DBBE2}" srcOrd="0" destOrd="2" presId="urn:microsoft.com/office/officeart/2005/8/layout/process1"/>
    <dgm:cxn modelId="{FF8996E3-F5C4-481B-B7D0-E59FD2B48F70}" type="presOf" srcId="{EBBCF104-A899-4128-B749-08C1FF10E5C3}" destId="{9B676745-9D42-4665-A670-A529B7CF9A10}" srcOrd="0" destOrd="1" presId="urn:microsoft.com/office/officeart/2005/8/layout/process1"/>
    <dgm:cxn modelId="{C13FACE7-0F21-4D9C-BE5D-3D8CB4FA0D80}" srcId="{7352129E-803E-405C-BE08-917320842BEE}" destId="{EFAA1004-C770-444F-AADA-78626FD1A161}" srcOrd="0" destOrd="0" parTransId="{71832CD9-DA3A-44D6-9C9A-0ECA09B5C15C}" sibTransId="{1485A3C9-9D3A-4715-9915-52BC7C5541C9}"/>
    <dgm:cxn modelId="{0081DFF0-3706-4B78-BA72-C466DF0BE8CE}" type="presOf" srcId="{1485A3C9-9D3A-4715-9915-52BC7C5541C9}" destId="{4A36C019-6DD7-498B-8C3E-63D668465F21}" srcOrd="1" destOrd="0" presId="urn:microsoft.com/office/officeart/2005/8/layout/process1"/>
    <dgm:cxn modelId="{8EE6EDF1-EEE2-4A83-8FEC-2B168FA6E524}" srcId="{86FB2686-C0CF-48DE-A9D6-528113EBFE11}" destId="{3757A690-29B6-4B34-A2E4-069FA861E80C}" srcOrd="0" destOrd="0" parTransId="{3E2457DD-F4C6-43B7-B2CA-6F8E7B93EA26}" sibTransId="{A6A368D5-2C6D-451D-86DC-C724700F57A3}"/>
    <dgm:cxn modelId="{2890B6ED-F68D-4475-96D2-8BD11E1CE1BD}" type="presParOf" srcId="{5DCFB012-AB9A-4FD7-B23A-207812F1F67F}" destId="{9B676745-9D42-4665-A670-A529B7CF9A10}" srcOrd="0" destOrd="0" presId="urn:microsoft.com/office/officeart/2005/8/layout/process1"/>
    <dgm:cxn modelId="{476D5956-8FB3-48DA-9974-4412417F095A}" type="presParOf" srcId="{5DCFB012-AB9A-4FD7-B23A-207812F1F67F}" destId="{2E26065E-F07C-42EC-AB89-5D599CEBDCF5}" srcOrd="1" destOrd="0" presId="urn:microsoft.com/office/officeart/2005/8/layout/process1"/>
    <dgm:cxn modelId="{77B33841-65D3-4102-A8AB-5BCED07B7197}" type="presParOf" srcId="{2E26065E-F07C-42EC-AB89-5D599CEBDCF5}" destId="{4A36C019-6DD7-498B-8C3E-63D668465F21}" srcOrd="0" destOrd="0" presId="urn:microsoft.com/office/officeart/2005/8/layout/process1"/>
    <dgm:cxn modelId="{42756F81-340A-4A19-82BC-C2F19A22B306}" type="presParOf" srcId="{5DCFB012-AB9A-4FD7-B23A-207812F1F67F}" destId="{C484A292-FE75-46CD-BE97-CF9D6B8DBBE2}" srcOrd="2" destOrd="0" presId="urn:microsoft.com/office/officeart/2005/8/layout/process1"/>
    <dgm:cxn modelId="{4E23477F-9E26-4729-86FB-C4021796A5D3}" type="presParOf" srcId="{5DCFB012-AB9A-4FD7-B23A-207812F1F67F}" destId="{77E3250C-5C35-4E4F-8651-A9883CD92BFB}" srcOrd="3" destOrd="0" presId="urn:microsoft.com/office/officeart/2005/8/layout/process1"/>
    <dgm:cxn modelId="{F9D7D6F7-3326-41A0-A03B-1F1393FC895A}" type="presParOf" srcId="{77E3250C-5C35-4E4F-8651-A9883CD92BFB}" destId="{47414B02-67BA-45DA-BC36-6FF7997B9AF9}" srcOrd="0" destOrd="0" presId="urn:microsoft.com/office/officeart/2005/8/layout/process1"/>
    <dgm:cxn modelId="{78B5E860-E6D1-4192-B276-C7B50CDEC9F9}" type="presParOf" srcId="{5DCFB012-AB9A-4FD7-B23A-207812F1F67F}" destId="{C4D0C046-534E-4DB9-AD04-8D2EEF622CFE}" srcOrd="4" destOrd="0" presId="urn:microsoft.com/office/officeart/2005/8/layout/process1"/>
    <dgm:cxn modelId="{EA22CBB8-4B74-4634-8167-85B3B36124AA}" type="presParOf" srcId="{5DCFB012-AB9A-4FD7-B23A-207812F1F67F}" destId="{28059DB3-A90D-41E8-A3D2-0A1E97471659}" srcOrd="5" destOrd="0" presId="urn:microsoft.com/office/officeart/2005/8/layout/process1"/>
    <dgm:cxn modelId="{C2E031C4-026C-4320-85F3-88DD89E6890E}" type="presParOf" srcId="{28059DB3-A90D-41E8-A3D2-0A1E97471659}" destId="{38AFB9CB-FAB3-4754-8158-9276E68D0C88}" srcOrd="0" destOrd="0" presId="urn:microsoft.com/office/officeart/2005/8/layout/process1"/>
    <dgm:cxn modelId="{555E9E46-5EAB-4ECC-8029-70C141DDF45B}" type="presParOf" srcId="{5DCFB012-AB9A-4FD7-B23A-207812F1F67F}" destId="{80D0549A-319A-4591-ADEB-D0F89FCC144B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EB0EE-CE95-4C78-96F6-17891892EF99}">
      <dsp:nvSpPr>
        <dsp:cNvPr id="0" name=""/>
        <dsp:cNvSpPr/>
      </dsp:nvSpPr>
      <dsp:spPr>
        <a:xfrm>
          <a:off x="4509" y="245473"/>
          <a:ext cx="1971857" cy="27775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+mj-lt"/>
            </a:rPr>
            <a:t>1) Formulate the transport problem: </a:t>
          </a:r>
          <a:br>
            <a:rPr lang="en-GB" sz="1800" b="1" kern="1200" dirty="0">
              <a:latin typeface="+mj-lt"/>
            </a:rPr>
          </a:br>
          <a:r>
            <a:rPr lang="en-GB" sz="1800" kern="1200" dirty="0">
              <a:latin typeface="+mj-lt"/>
            </a:rPr>
            <a:t>Problem definition, setting goals, specifying</a:t>
          </a:r>
        </a:p>
      </dsp:txBody>
      <dsp:txXfrm>
        <a:off x="62263" y="303227"/>
        <a:ext cx="1856349" cy="2662038"/>
      </dsp:txXfrm>
    </dsp:sp>
    <dsp:sp modelId="{0E5214CC-DC26-4612-A801-25F4FDDC1DB1}">
      <dsp:nvSpPr>
        <dsp:cNvPr id="0" name=""/>
        <dsp:cNvSpPr/>
      </dsp:nvSpPr>
      <dsp:spPr>
        <a:xfrm>
          <a:off x="2173553" y="1389736"/>
          <a:ext cx="418033" cy="4890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L" sz="1400" kern="1200"/>
        </a:p>
      </dsp:txBody>
      <dsp:txXfrm>
        <a:off x="2173553" y="1487540"/>
        <a:ext cx="292623" cy="293412"/>
      </dsp:txXfrm>
    </dsp:sp>
    <dsp:sp modelId="{DAEB0DBF-D500-4657-9580-28286F6FC6D2}">
      <dsp:nvSpPr>
        <dsp:cNvPr id="0" name=""/>
        <dsp:cNvSpPr/>
      </dsp:nvSpPr>
      <dsp:spPr>
        <a:xfrm>
          <a:off x="2765111" y="245473"/>
          <a:ext cx="1971857" cy="277754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+mj-lt"/>
            </a:rPr>
            <a:t>2) Estimate the future impacts: </a:t>
          </a:r>
          <a:r>
            <a:rPr lang="en-GB" sz="1800" b="0" kern="1200" dirty="0">
              <a:latin typeface="+mj-lt"/>
            </a:rPr>
            <a:t>e.g.,</a:t>
          </a:r>
          <a:r>
            <a:rPr lang="en-GB" sz="1800" b="1" kern="1200" dirty="0">
              <a:latin typeface="+mj-lt"/>
            </a:rPr>
            <a:t> </a:t>
          </a:r>
          <a:r>
            <a:rPr lang="en-GB" sz="1800" kern="1200" dirty="0">
              <a:latin typeface="+mj-lt"/>
            </a:rPr>
            <a:t>outcomes of interest (O) of the various policy options for different futures using transport system models and scenarios</a:t>
          </a:r>
          <a:endParaRPr lang="en-NL" sz="1800" kern="1200" dirty="0"/>
        </a:p>
      </dsp:txBody>
      <dsp:txXfrm>
        <a:off x="2822865" y="303227"/>
        <a:ext cx="1856349" cy="2662038"/>
      </dsp:txXfrm>
    </dsp:sp>
    <dsp:sp modelId="{FB47C6B2-A1AC-4E15-89FE-5CE46867E247}">
      <dsp:nvSpPr>
        <dsp:cNvPr id="0" name=""/>
        <dsp:cNvSpPr/>
      </dsp:nvSpPr>
      <dsp:spPr>
        <a:xfrm>
          <a:off x="4934154" y="1389736"/>
          <a:ext cx="418033" cy="4890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L" sz="1400" kern="1200"/>
        </a:p>
      </dsp:txBody>
      <dsp:txXfrm>
        <a:off x="4934154" y="1487540"/>
        <a:ext cx="292623" cy="293412"/>
      </dsp:txXfrm>
    </dsp:sp>
    <dsp:sp modelId="{6D34DBC4-ACC6-465B-B2AE-68B4BF8D97F1}">
      <dsp:nvSpPr>
        <dsp:cNvPr id="0" name=""/>
        <dsp:cNvSpPr/>
      </dsp:nvSpPr>
      <dsp:spPr>
        <a:xfrm>
          <a:off x="5525712" y="245473"/>
          <a:ext cx="1971857" cy="277754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+mj-lt"/>
            </a:rPr>
            <a:t>3) Compare options</a:t>
          </a:r>
          <a:r>
            <a:rPr lang="en-GB" sz="1800" kern="1200" dirty="0">
              <a:latin typeface="+mj-lt"/>
            </a:rPr>
            <a:t> supported through quantitative, analytical tools (e.g. cost–benefit analysis, multi-criteria analysis)</a:t>
          </a:r>
          <a:endParaRPr lang="en-NL" sz="1800" kern="1200" dirty="0"/>
        </a:p>
      </dsp:txBody>
      <dsp:txXfrm>
        <a:off x="5583466" y="303227"/>
        <a:ext cx="1856349" cy="2662038"/>
      </dsp:txXfrm>
    </dsp:sp>
    <dsp:sp modelId="{026AA0D5-8FA4-4EF5-83C3-505CA51CE55F}">
      <dsp:nvSpPr>
        <dsp:cNvPr id="0" name=""/>
        <dsp:cNvSpPr/>
      </dsp:nvSpPr>
      <dsp:spPr>
        <a:xfrm>
          <a:off x="7694755" y="1389736"/>
          <a:ext cx="418033" cy="4890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L" sz="1400" kern="1200"/>
        </a:p>
      </dsp:txBody>
      <dsp:txXfrm>
        <a:off x="7694755" y="1487540"/>
        <a:ext cx="292623" cy="293412"/>
      </dsp:txXfrm>
    </dsp:sp>
    <dsp:sp modelId="{3DA2891F-2B09-420F-AB3B-700C1AE86C5B}">
      <dsp:nvSpPr>
        <dsp:cNvPr id="0" name=""/>
        <dsp:cNvSpPr/>
      </dsp:nvSpPr>
      <dsp:spPr>
        <a:xfrm>
          <a:off x="8286313" y="245473"/>
          <a:ext cx="1971857" cy="277754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+mj-lt"/>
            </a:rPr>
            <a:t>4) Choose and implement the chosen option</a:t>
          </a:r>
          <a:endParaRPr lang="en-NL" sz="1800" kern="1200" dirty="0"/>
        </a:p>
      </dsp:txBody>
      <dsp:txXfrm>
        <a:off x="8344067" y="303227"/>
        <a:ext cx="1856349" cy="26620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DC103D-313E-4391-97C6-5C8E4FD59304}">
      <dsp:nvSpPr>
        <dsp:cNvPr id="0" name=""/>
        <dsp:cNvSpPr/>
      </dsp:nvSpPr>
      <dsp:spPr>
        <a:xfrm>
          <a:off x="9917" y="37127"/>
          <a:ext cx="1567079" cy="15588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>
              <a:latin typeface="+mj-lt"/>
            </a:rPr>
            <a:t>Step 1</a:t>
          </a:r>
          <a:r>
            <a:rPr lang="en-GB" sz="1600" kern="1200">
              <a:latin typeface="+mj-lt"/>
            </a:rPr>
            <a:t>: Specify the system, outcomes of interest, and relevant time horizon</a:t>
          </a:r>
          <a:endParaRPr lang="en-NL" sz="1600" kern="1200" dirty="0"/>
        </a:p>
      </dsp:txBody>
      <dsp:txXfrm>
        <a:off x="55573" y="82783"/>
        <a:ext cx="1475767" cy="1467495"/>
      </dsp:txXfrm>
    </dsp:sp>
    <dsp:sp modelId="{79B0FC84-4862-4866-BC51-C1D693B65A31}">
      <dsp:nvSpPr>
        <dsp:cNvPr id="0" name=""/>
        <dsp:cNvSpPr/>
      </dsp:nvSpPr>
      <dsp:spPr>
        <a:xfrm>
          <a:off x="1733705" y="622213"/>
          <a:ext cx="332220" cy="3886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L" sz="1600" kern="1200"/>
        </a:p>
      </dsp:txBody>
      <dsp:txXfrm>
        <a:off x="1733705" y="699940"/>
        <a:ext cx="232554" cy="233181"/>
      </dsp:txXfrm>
    </dsp:sp>
    <dsp:sp modelId="{73E4F2CC-016B-4F08-BB4B-11D46F3A6A10}">
      <dsp:nvSpPr>
        <dsp:cNvPr id="0" name=""/>
        <dsp:cNvSpPr/>
      </dsp:nvSpPr>
      <dsp:spPr>
        <a:xfrm>
          <a:off x="2203828" y="37127"/>
          <a:ext cx="1567079" cy="15588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latin typeface="+mj-lt"/>
            </a:rPr>
            <a:t>Step 2</a:t>
          </a:r>
          <a:r>
            <a:rPr lang="en-GB" sz="1600" kern="1200" dirty="0">
              <a:latin typeface="+mj-lt"/>
            </a:rPr>
            <a:t>: Identify external forces driving changes in the system and outcomes of interest</a:t>
          </a:r>
        </a:p>
      </dsp:txBody>
      <dsp:txXfrm>
        <a:off x="2249484" y="82783"/>
        <a:ext cx="1475767" cy="1467495"/>
      </dsp:txXfrm>
    </dsp:sp>
    <dsp:sp modelId="{37E9CDC0-6A09-4F05-B10A-36C1AFA185D0}">
      <dsp:nvSpPr>
        <dsp:cNvPr id="0" name=""/>
        <dsp:cNvSpPr/>
      </dsp:nvSpPr>
      <dsp:spPr>
        <a:xfrm>
          <a:off x="3927616" y="622213"/>
          <a:ext cx="332220" cy="3886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L" sz="1600" kern="1200"/>
        </a:p>
      </dsp:txBody>
      <dsp:txXfrm>
        <a:off x="3927616" y="699940"/>
        <a:ext cx="232554" cy="233181"/>
      </dsp:txXfrm>
    </dsp:sp>
    <dsp:sp modelId="{206F7400-14DF-4FC5-98E6-DD5669B68EBB}">
      <dsp:nvSpPr>
        <dsp:cNvPr id="0" name=""/>
        <dsp:cNvSpPr/>
      </dsp:nvSpPr>
      <dsp:spPr>
        <a:xfrm>
          <a:off x="4397740" y="37127"/>
          <a:ext cx="1720120" cy="15588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latin typeface="+mj-lt"/>
            </a:rPr>
            <a:t>Step 3</a:t>
          </a:r>
          <a:r>
            <a:rPr lang="en-GB" sz="1600" kern="1200" dirty="0">
              <a:latin typeface="+mj-lt"/>
            </a:rPr>
            <a:t>: Categorize forces and resulting system changes as fairly certain or uncertain</a:t>
          </a:r>
          <a:endParaRPr lang="en-GB" sz="1600" strike="noStrike" kern="1200" spc="-70" baseline="0" dirty="0">
            <a:latin typeface="+mj-lt"/>
          </a:endParaRPr>
        </a:p>
      </dsp:txBody>
      <dsp:txXfrm>
        <a:off x="4443396" y="82783"/>
        <a:ext cx="1628808" cy="1467495"/>
      </dsp:txXfrm>
    </dsp:sp>
    <dsp:sp modelId="{B4A6687C-529A-4F35-88A9-5745A5A609C6}">
      <dsp:nvSpPr>
        <dsp:cNvPr id="0" name=""/>
        <dsp:cNvSpPr/>
      </dsp:nvSpPr>
      <dsp:spPr>
        <a:xfrm>
          <a:off x="6274568" y="622213"/>
          <a:ext cx="332220" cy="3886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L" sz="1600" kern="1200"/>
        </a:p>
      </dsp:txBody>
      <dsp:txXfrm>
        <a:off x="6274568" y="699940"/>
        <a:ext cx="232554" cy="233181"/>
      </dsp:txXfrm>
    </dsp:sp>
    <dsp:sp modelId="{38C58EEA-E750-40FC-A091-139A74F748A2}">
      <dsp:nvSpPr>
        <dsp:cNvPr id="0" name=""/>
        <dsp:cNvSpPr/>
      </dsp:nvSpPr>
      <dsp:spPr>
        <a:xfrm>
          <a:off x="6744692" y="37127"/>
          <a:ext cx="1567079" cy="15588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latin typeface="+mj-lt"/>
            </a:rPr>
            <a:t>Step 4</a:t>
          </a:r>
          <a:r>
            <a:rPr lang="en-GB" sz="1600" kern="1200" dirty="0">
              <a:latin typeface="+mj-lt"/>
            </a:rPr>
            <a:t>: Assess the relevance of uncertain forces/system changes based on their impacts</a:t>
          </a:r>
        </a:p>
      </dsp:txBody>
      <dsp:txXfrm>
        <a:off x="6790348" y="82783"/>
        <a:ext cx="1475767" cy="1467495"/>
      </dsp:txXfrm>
    </dsp:sp>
    <dsp:sp modelId="{3154A312-06BE-47E5-BF0E-B2CE5129C444}">
      <dsp:nvSpPr>
        <dsp:cNvPr id="0" name=""/>
        <dsp:cNvSpPr/>
      </dsp:nvSpPr>
      <dsp:spPr>
        <a:xfrm>
          <a:off x="8468480" y="622213"/>
          <a:ext cx="332220" cy="3886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L" sz="1600" kern="1200"/>
        </a:p>
      </dsp:txBody>
      <dsp:txXfrm>
        <a:off x="8468480" y="699940"/>
        <a:ext cx="232554" cy="233181"/>
      </dsp:txXfrm>
    </dsp:sp>
    <dsp:sp modelId="{8CAF668C-E39D-4B38-B67B-AF1D1908F53B}">
      <dsp:nvSpPr>
        <dsp:cNvPr id="0" name=""/>
        <dsp:cNvSpPr/>
      </dsp:nvSpPr>
      <dsp:spPr>
        <a:xfrm>
          <a:off x="8938603" y="37127"/>
          <a:ext cx="1567079" cy="15588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>
              <a:latin typeface="+mj-lt"/>
            </a:rPr>
            <a:t>Step 5</a:t>
          </a:r>
          <a:r>
            <a:rPr lang="en-GB" sz="1600" kern="1200">
              <a:latin typeface="+mj-lt"/>
            </a:rPr>
            <a:t>: Design multiple future  scenarios based on different combinations of driving forces</a:t>
          </a:r>
          <a:endParaRPr lang="en-GB" sz="1600" kern="1200" dirty="0">
            <a:latin typeface="+mj-lt"/>
          </a:endParaRPr>
        </a:p>
      </dsp:txBody>
      <dsp:txXfrm>
        <a:off x="8984259" y="82783"/>
        <a:ext cx="1475767" cy="14674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76745-9D42-4665-A670-A529B7CF9A10}">
      <dsp:nvSpPr>
        <dsp:cNvPr id="0" name=""/>
        <dsp:cNvSpPr/>
      </dsp:nvSpPr>
      <dsp:spPr>
        <a:xfrm>
          <a:off x="4621" y="172215"/>
          <a:ext cx="2020453" cy="30798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400" b="1" kern="1200" dirty="0">
              <a:latin typeface="+mj-lt"/>
            </a:rPr>
            <a:t>Step 1: Specification of problem, objectives, success definition, and constraints</a:t>
          </a:r>
          <a:endParaRPr lang="en-NL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+mj-lt"/>
            </a:rPr>
            <a:t>Objective: Improve airport capacity to handle increased demand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>
              <a:latin typeface="+mj-lt"/>
            </a:rPr>
            <a:t>Success: Match future capacity to future demand, considering constraints like costs, safety, etc.</a:t>
          </a:r>
          <a:endParaRPr lang="en-GB" sz="1400" kern="1200" dirty="0">
            <a:latin typeface="+mj-lt"/>
          </a:endParaRPr>
        </a:p>
      </dsp:txBody>
      <dsp:txXfrm>
        <a:off x="63798" y="231392"/>
        <a:ext cx="1902099" cy="2961530"/>
      </dsp:txXfrm>
    </dsp:sp>
    <dsp:sp modelId="{2E26065E-F07C-42EC-AB89-5D599CEBDCF5}">
      <dsp:nvSpPr>
        <dsp:cNvPr id="0" name=""/>
        <dsp:cNvSpPr/>
      </dsp:nvSpPr>
      <dsp:spPr>
        <a:xfrm>
          <a:off x="2227119" y="1461621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L" sz="1400" kern="1200"/>
        </a:p>
      </dsp:txBody>
      <dsp:txXfrm>
        <a:off x="2227119" y="1561835"/>
        <a:ext cx="299835" cy="300644"/>
      </dsp:txXfrm>
    </dsp:sp>
    <dsp:sp modelId="{C484A292-FE75-46CD-BE97-CF9D6B8DBBE2}">
      <dsp:nvSpPr>
        <dsp:cNvPr id="0" name=""/>
        <dsp:cNvSpPr/>
      </dsp:nvSpPr>
      <dsp:spPr>
        <a:xfrm>
          <a:off x="2833255" y="172215"/>
          <a:ext cx="2020453" cy="30798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+mj-lt"/>
            </a:rPr>
            <a:t>Step 2: Specification of basic policy and conditions for success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+mj-lt"/>
            </a:rPr>
            <a:t>Basic policy: Expand physical capacity of the airport (add a runway)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+mj-lt"/>
            </a:rPr>
            <a:t>Conditions for success: Continued demand growth and minimal protests against aircraft noise</a:t>
          </a:r>
        </a:p>
      </dsp:txBody>
      <dsp:txXfrm>
        <a:off x="2892432" y="231392"/>
        <a:ext cx="1902099" cy="2961530"/>
      </dsp:txXfrm>
    </dsp:sp>
    <dsp:sp modelId="{77E3250C-5C35-4E4F-8651-A9883CD92BFB}">
      <dsp:nvSpPr>
        <dsp:cNvPr id="0" name=""/>
        <dsp:cNvSpPr/>
      </dsp:nvSpPr>
      <dsp:spPr>
        <a:xfrm>
          <a:off x="5055754" y="1461621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L" sz="1400" kern="1200"/>
        </a:p>
      </dsp:txBody>
      <dsp:txXfrm>
        <a:off x="5055754" y="1561835"/>
        <a:ext cx="299835" cy="300644"/>
      </dsp:txXfrm>
    </dsp:sp>
    <dsp:sp modelId="{C4D0C046-534E-4DB9-AD04-8D2EEF622CFE}">
      <dsp:nvSpPr>
        <dsp:cNvPr id="0" name=""/>
        <dsp:cNvSpPr/>
      </dsp:nvSpPr>
      <dsp:spPr>
        <a:xfrm>
          <a:off x="5661890" y="172215"/>
          <a:ext cx="2020453" cy="30798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400" b="1" kern="1200" dirty="0">
              <a:latin typeface="+mj-lt"/>
            </a:rPr>
            <a:t>Step 3: Identifying vulnerabilities of the basic policy and anticipatory actions</a:t>
          </a:r>
          <a:endParaRPr lang="en-NL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>
              <a:latin typeface="+mj-lt"/>
            </a:rPr>
            <a:t>Anticipatory actions: Preparing for potential vulnerabilities that could lead to policy failure</a:t>
          </a:r>
          <a:endParaRPr lang="en-GB" sz="140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>
              <a:latin typeface="+mj-lt"/>
            </a:rPr>
            <a:t>Scenarios used to explore ways in which the basic policy could fail</a:t>
          </a:r>
          <a:br>
            <a:rPr lang="en-GB" sz="1400" kern="1200">
              <a:latin typeface="+mj-lt"/>
            </a:rPr>
          </a:br>
          <a:endParaRPr lang="en-GB" sz="1400" kern="1200" dirty="0">
            <a:latin typeface="+mj-lt"/>
          </a:endParaRPr>
        </a:p>
      </dsp:txBody>
      <dsp:txXfrm>
        <a:off x="5721067" y="231392"/>
        <a:ext cx="1902099" cy="2961530"/>
      </dsp:txXfrm>
    </dsp:sp>
    <dsp:sp modelId="{28059DB3-A90D-41E8-A3D2-0A1E97471659}">
      <dsp:nvSpPr>
        <dsp:cNvPr id="0" name=""/>
        <dsp:cNvSpPr/>
      </dsp:nvSpPr>
      <dsp:spPr>
        <a:xfrm>
          <a:off x="7884389" y="1461621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L" sz="1400" kern="1200"/>
        </a:p>
      </dsp:txBody>
      <dsp:txXfrm>
        <a:off x="7884389" y="1561835"/>
        <a:ext cx="299835" cy="300644"/>
      </dsp:txXfrm>
    </dsp:sp>
    <dsp:sp modelId="{80D0549A-319A-4591-ADEB-D0F89FCC144B}">
      <dsp:nvSpPr>
        <dsp:cNvPr id="0" name=""/>
        <dsp:cNvSpPr/>
      </dsp:nvSpPr>
      <dsp:spPr>
        <a:xfrm>
          <a:off x="8490525" y="172215"/>
          <a:ext cx="2020453" cy="30798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+mj-lt"/>
            </a:rPr>
            <a:t>Step 4: Setting up a monitoring system and preparing to adapt the policy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>
              <a:latin typeface="+mj-lt"/>
            </a:rPr>
            <a:t>Monitoring changes in the world and policy performance</a:t>
          </a:r>
          <a:endParaRPr lang="en-GB" sz="140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>
              <a:latin typeface="+mj-lt"/>
            </a:rPr>
            <a:t>Specifying triggers and signposts to initiate responsive actions if needed</a:t>
          </a:r>
          <a:endParaRPr lang="en-GB" sz="1400" kern="1200" dirty="0">
            <a:latin typeface="+mj-lt"/>
          </a:endParaRPr>
        </a:p>
      </dsp:txBody>
      <dsp:txXfrm>
        <a:off x="8549702" y="231392"/>
        <a:ext cx="1902099" cy="29615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09C24B-200C-45E6-C0C3-5C501B78D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53E02E2-7331-EA36-66BA-FCF35289B4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7E8D0F3-C12E-0D49-AD10-ACEFBBE75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ED9A8-AAE3-4604-B530-61B8D001ECC5}" type="datetimeFigureOut">
              <a:rPr lang="en-GB" smtClean="0"/>
              <a:t>03/10/2023</a:t>
            </a:fld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7AEA7F8-578E-38A6-6202-8B534FDDE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5A9283-69E6-E460-D998-06060730F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1C89-2803-4D37-B7CF-75B7AFA53D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6436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2E0D8F-8370-DB59-7279-0B1DBE59F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495D3E7-E14E-164C-E528-E99EFB4D33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9B09B6B-2CCD-E439-0F64-F7BFDD612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ED9A8-AAE3-4604-B530-61B8D001ECC5}" type="datetimeFigureOut">
              <a:rPr lang="en-GB" smtClean="0"/>
              <a:t>03/10/2023</a:t>
            </a:fld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298624-CFC3-8426-29A2-09DFD7879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CA8F1B6-F6E8-0F6B-8258-E1CA45188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1C89-2803-4D37-B7CF-75B7AFA53D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3957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81B62ED-FF2B-C473-BCAE-A1E8F41BE9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FA60744-5B6B-9D70-32F7-7FA6F1A8D8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39C026-648D-062F-01DC-E3441AEC8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ED9A8-AAE3-4604-B530-61B8D001ECC5}" type="datetimeFigureOut">
              <a:rPr lang="en-GB" smtClean="0"/>
              <a:t>03/10/2023</a:t>
            </a:fld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926C45D-E79D-CA38-94F5-725335FEE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C27BB6A-22C5-002D-C3E1-D1A30D96A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1C89-2803-4D37-B7CF-75B7AFA53D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9176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D095C1-A343-0D3A-8947-38172F364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5EAED8-A7F7-4301-C39E-B67A7B244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BCA5133-9368-19EB-0C28-BFF10C3D7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ED9A8-AAE3-4604-B530-61B8D001ECC5}" type="datetimeFigureOut">
              <a:rPr lang="en-GB" smtClean="0"/>
              <a:t>03/10/2023</a:t>
            </a:fld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FD1DC5-61BA-7372-A816-E6B3C9820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A274FD9-38C3-1344-59A7-773A5A825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1C89-2803-4D37-B7CF-75B7AFA53D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3192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B8D681-8780-1ACF-1446-37A661BD5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950CE72-E002-6AE8-E866-8A5BE38FF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24404CC-BCBC-68F9-5521-A8225F63B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ED9A8-AAE3-4604-B530-61B8D001ECC5}" type="datetimeFigureOut">
              <a:rPr lang="en-GB" smtClean="0"/>
              <a:t>03/10/2023</a:t>
            </a:fld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A6C5FA6-FED2-0693-CA50-6A3FE5B67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0C7D6A7-A7DC-00C7-8122-71958F6D7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1C89-2803-4D37-B7CF-75B7AFA53D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1549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906F2C-167C-C57A-3F03-1C573A0A5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CB39E1-940D-F268-BEB8-804DC5BA8C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52497C8-03F3-9784-B9B5-C3A60C26FC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08B9F7D-04F3-D612-C536-F1239E634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ED9A8-AAE3-4604-B530-61B8D001ECC5}" type="datetimeFigureOut">
              <a:rPr lang="en-GB" smtClean="0"/>
              <a:t>03/10/2023</a:t>
            </a:fld>
            <a:endParaRPr lang="en-GB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1C24B3E-2559-2D4B-1C27-7D5106E75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9851DBA-7F99-C425-E529-69ABB08C4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1C89-2803-4D37-B7CF-75B7AFA53D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109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33504C-2A2E-D765-84C3-A4E073A6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F173D1C-2A80-410A-5DCF-094FCF28D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06FD1D2-FDF1-1285-4C21-A6C328DE2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EB2AF38-5EF1-33AB-E2E8-596CC23D38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29E304E-DB8F-C78E-D8D2-CEA7F787F3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A0C3A3C-70BB-254D-2441-BB0A08EE0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ED9A8-AAE3-4604-B530-61B8D001ECC5}" type="datetimeFigureOut">
              <a:rPr lang="en-GB" smtClean="0"/>
              <a:t>03/10/2023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FB75A92-B013-7934-18D8-E27B30306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C268E6C-4EE7-0AAE-AF94-33D458341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1C89-2803-4D37-B7CF-75B7AFA53D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329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26A370-BD07-B6D5-2135-3D3ED280A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CD4B21A-D7D6-E66C-9361-D52E37ADC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ED9A8-AAE3-4604-B530-61B8D001ECC5}" type="datetimeFigureOut">
              <a:rPr lang="en-GB" smtClean="0"/>
              <a:t>03/10/2023</a:t>
            </a:fld>
            <a:endParaRPr lang="en-GB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3DA295E-E43F-61CA-93B6-FA8C4AEE7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5F98178-7F98-2371-49AB-3A5853F7C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1C89-2803-4D37-B7CF-75B7AFA53D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9537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D3B63B6-97F4-A8D2-9A9D-C514515FE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ED9A8-AAE3-4604-B530-61B8D001ECC5}" type="datetimeFigureOut">
              <a:rPr lang="en-GB" smtClean="0"/>
              <a:t>03/10/2023</a:t>
            </a:fld>
            <a:endParaRPr lang="en-GB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9D50ED7-F974-D892-4EC0-030B3876E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D56DA89-51CE-47E2-5736-4E266DFF0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1C89-2803-4D37-B7CF-75B7AFA53D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5347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82E7A1-EDC7-B010-3150-8FB714CBB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6F7FB1-5F9A-A733-B094-5D937A0A6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44317F1-AA4F-C66A-48B8-D6272A8054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E32CFEE-9796-8996-F686-F5D03F19D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ED9A8-AAE3-4604-B530-61B8D001ECC5}" type="datetimeFigureOut">
              <a:rPr lang="en-GB" smtClean="0"/>
              <a:t>03/10/2023</a:t>
            </a:fld>
            <a:endParaRPr lang="en-GB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B945674-087C-1B0B-875A-826192458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5504994-BC7E-983B-38A8-04338307C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1C89-2803-4D37-B7CF-75B7AFA53D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6534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49F09F-1F0B-923E-BF05-455B442E2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CA904A7-7881-33B0-7A71-C014B8DDC5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9510C3D-D8F1-FF73-CE7B-A853E38DD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5D6C559-D071-5C98-88A8-581595263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ED9A8-AAE3-4604-B530-61B8D001ECC5}" type="datetimeFigureOut">
              <a:rPr lang="en-GB" smtClean="0"/>
              <a:t>03/10/2023</a:t>
            </a:fld>
            <a:endParaRPr lang="en-GB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3E02D29-93EC-89BF-25EE-F0B969624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F5BF1B9-ED3C-0099-8AEC-AFC483434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1C89-2803-4D37-B7CF-75B7AFA53D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4987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943D5C2-5642-BD48-5418-FE24165BC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B495DD2-7996-2C59-F8D1-B51293343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4EB8C8E-A0A3-CCF3-012B-02A712CBA6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ED9A8-AAE3-4604-B530-61B8D001ECC5}" type="datetimeFigureOut">
              <a:rPr lang="en-GB" smtClean="0"/>
              <a:t>03/10/2023</a:t>
            </a:fld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6D829F6-A2DF-2984-AAA5-C71F1DF9A3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D239D4B-C5BB-491E-A526-2BEE804B9F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21C89-2803-4D37-B7CF-75B7AFA53D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394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pexels.com/nl-nl/zoeken/bookshelves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unsplash.com/photos/C7B-ExXpOI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4eBOAeFfY0w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glass-sphere-lens-ball-forest-trees-7322496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4eBOAeFfY0w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pexels.com/nl-nl/zoeken/bookshelves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road-begin-beginning-intention-368719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tekst, Planken, Publicatie, overdekt&#10;&#10;Automatisch gegenereerde beschrijving">
            <a:extLst>
              <a:ext uri="{FF2B5EF4-FFF2-40B4-BE49-F238E27FC236}">
                <a16:creationId xmlns:a16="http://schemas.microsoft.com/office/drawing/2014/main" id="{48E3DE42-25C8-9C61-A294-812444F4A7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12"/>
          <a:stretch/>
        </p:blipFill>
        <p:spPr>
          <a:xfrm>
            <a:off x="0" y="0"/>
            <a:ext cx="12324522" cy="68580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A52A81F-E1CB-C5DD-DF58-DB7E0B8F7ACB}"/>
              </a:ext>
            </a:extLst>
          </p:cNvPr>
          <p:cNvSpPr txBox="1"/>
          <p:nvPr/>
        </p:nvSpPr>
        <p:spPr>
          <a:xfrm>
            <a:off x="0" y="200881"/>
            <a:ext cx="9784080" cy="1046440"/>
          </a:xfrm>
          <a:prstGeom prst="rect">
            <a:avLst/>
          </a:prstGeom>
          <a:solidFill>
            <a:schemeClr val="bg1">
              <a:lumMod val="65000"/>
              <a:alpha val="81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nl-NL" sz="4400" dirty="0">
                <a:solidFill>
                  <a:schemeClr val="bg1"/>
                </a:solidFill>
                <a:latin typeface="Goudy Old Style" panose="02020502050305020303" pitchFamily="18" charset="0"/>
              </a:rPr>
              <a:t>The Transport System and Transport Policy</a:t>
            </a:r>
          </a:p>
          <a:p>
            <a:pPr algn="r"/>
            <a:r>
              <a:rPr lang="nl-NL" sz="16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Edited</a:t>
            </a:r>
            <a:r>
              <a:rPr lang="nl-NL" sz="1600" dirty="0">
                <a:solidFill>
                  <a:schemeClr val="bg1"/>
                </a:solidFill>
                <a:latin typeface="Goudy Old Style" panose="02020502050305020303" pitchFamily="18" charset="0"/>
              </a:rPr>
              <a:t> </a:t>
            </a:r>
            <a:r>
              <a:rPr lang="nl-NL" sz="16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by</a:t>
            </a:r>
            <a:r>
              <a:rPr lang="nl-NL" sz="1600" dirty="0">
                <a:solidFill>
                  <a:schemeClr val="bg1"/>
                </a:solidFill>
                <a:latin typeface="Goudy Old Style" panose="02020502050305020303" pitchFamily="18" charset="0"/>
              </a:rPr>
              <a:t> Bert van Wee, Jan Anne </a:t>
            </a:r>
            <a:r>
              <a:rPr lang="nl-NL" sz="16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Annema</a:t>
            </a:r>
            <a:r>
              <a:rPr lang="nl-NL" sz="1600" dirty="0">
                <a:solidFill>
                  <a:schemeClr val="bg1"/>
                </a:solidFill>
                <a:latin typeface="Goudy Old Style" panose="02020502050305020303" pitchFamily="18" charset="0"/>
              </a:rPr>
              <a:t>, David </a:t>
            </a:r>
            <a:r>
              <a:rPr lang="nl-NL" sz="16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Banister</a:t>
            </a:r>
            <a:r>
              <a:rPr lang="nl-NL" sz="1600" dirty="0">
                <a:solidFill>
                  <a:schemeClr val="bg1"/>
                </a:solidFill>
                <a:latin typeface="Goudy Old Style" panose="02020502050305020303" pitchFamily="18" charset="0"/>
              </a:rPr>
              <a:t> and </a:t>
            </a:r>
            <a:r>
              <a:rPr lang="nl-NL" sz="16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Baiba</a:t>
            </a:r>
            <a:r>
              <a:rPr lang="nl-NL" sz="1600" dirty="0">
                <a:solidFill>
                  <a:schemeClr val="bg1"/>
                </a:solidFill>
                <a:latin typeface="Goudy Old Style" panose="02020502050305020303" pitchFamily="18" charset="0"/>
              </a:rPr>
              <a:t> </a:t>
            </a:r>
            <a:r>
              <a:rPr lang="nl-NL" sz="16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Pudãne</a:t>
            </a:r>
            <a:endParaRPr lang="nl-NL" sz="1600" dirty="0">
              <a:solidFill>
                <a:schemeClr val="bg1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35149B7-3BCB-3F6A-BA5B-3FD51C813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238" y="5926992"/>
            <a:ext cx="5922141" cy="730127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B7DA1B25-B255-3FA5-A83B-4A67DE2DEE74}"/>
              </a:ext>
            </a:extLst>
          </p:cNvPr>
          <p:cNvSpPr txBox="1"/>
          <p:nvPr/>
        </p:nvSpPr>
        <p:spPr>
          <a:xfrm>
            <a:off x="0" y="2232564"/>
            <a:ext cx="9784080" cy="892552"/>
          </a:xfrm>
          <a:prstGeom prst="rect">
            <a:avLst/>
          </a:prstGeom>
          <a:solidFill>
            <a:schemeClr val="bg1">
              <a:lumMod val="65000"/>
              <a:alpha val="75000"/>
            </a:schemeClr>
          </a:solidFill>
        </p:spPr>
        <p:txBody>
          <a:bodyPr wrap="square">
            <a:spAutoFit/>
          </a:bodyPr>
          <a:lstStyle/>
          <a:p>
            <a:r>
              <a:rPr lang="nl-NL" sz="3200" b="1" dirty="0" err="1">
                <a:latin typeface="Goudy Old Style" panose="02020502050305020303" pitchFamily="18" charset="0"/>
              </a:rPr>
              <a:t>Chapter</a:t>
            </a:r>
            <a:r>
              <a:rPr lang="nl-NL" sz="3200" b="1" dirty="0">
                <a:latin typeface="Goudy Old Style" panose="02020502050305020303" pitchFamily="18" charset="0"/>
              </a:rPr>
              <a:t> 14: Transport </a:t>
            </a:r>
            <a:r>
              <a:rPr lang="nl-NL" sz="3200" b="1" dirty="0" err="1">
                <a:latin typeface="Goudy Old Style" panose="02020502050305020303" pitchFamily="18" charset="0"/>
              </a:rPr>
              <a:t>futures</a:t>
            </a:r>
            <a:r>
              <a:rPr lang="nl-NL" sz="3200" b="1" dirty="0">
                <a:latin typeface="Goudy Old Style" panose="02020502050305020303" pitchFamily="18" charset="0"/>
              </a:rPr>
              <a:t> research</a:t>
            </a:r>
          </a:p>
          <a:p>
            <a:r>
              <a:rPr lang="nl-NL" sz="2000" b="1" dirty="0" err="1">
                <a:latin typeface="Goudy Old Style" panose="02020502050305020303" pitchFamily="18" charset="0"/>
              </a:rPr>
              <a:t>Authors</a:t>
            </a:r>
            <a:r>
              <a:rPr lang="nl-NL" sz="2000" b="1" dirty="0">
                <a:latin typeface="Goudy Old Style" panose="02020502050305020303" pitchFamily="18" charset="0"/>
              </a:rPr>
              <a:t>: Vincent </a:t>
            </a:r>
            <a:r>
              <a:rPr lang="nl-NL" sz="2000" b="1" dirty="0" err="1">
                <a:latin typeface="Goudy Old Style" panose="02020502050305020303" pitchFamily="18" charset="0"/>
              </a:rPr>
              <a:t>Marchau</a:t>
            </a:r>
            <a:r>
              <a:rPr lang="nl-NL" sz="2000" b="1" dirty="0">
                <a:latin typeface="Goudy Old Style" panose="02020502050305020303" pitchFamily="18" charset="0"/>
              </a:rPr>
              <a:t>, Warren Walker and Jan Anne </a:t>
            </a:r>
            <a:r>
              <a:rPr lang="nl-NL" sz="2000" b="1" dirty="0" err="1">
                <a:latin typeface="Goudy Old Style" panose="02020502050305020303" pitchFamily="18" charset="0"/>
              </a:rPr>
              <a:t>Annema</a:t>
            </a:r>
            <a:endParaRPr lang="nl-NL" sz="2000" b="1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BB461D3-156C-0807-EB56-BE2C73EA5BF6}"/>
              </a:ext>
            </a:extLst>
          </p:cNvPr>
          <p:cNvSpPr txBox="1"/>
          <p:nvPr/>
        </p:nvSpPr>
        <p:spPr>
          <a:xfrm>
            <a:off x="333906" y="6292055"/>
            <a:ext cx="3318235" cy="2308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4"/>
              </a:rPr>
              <a:t>Bookshelves - Free image on </a:t>
            </a:r>
            <a:r>
              <a:rPr lang="en-GB" sz="900" dirty="0" err="1">
                <a:hlinkClick r:id="rId4"/>
              </a:rPr>
              <a:t>Pexels</a:t>
            </a:r>
            <a:r>
              <a:rPr lang="en-GB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5160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1B2811-2166-DB20-816C-C71FC108C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Different levels of uncertainty 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7B89BF-5D36-8D7B-FACA-9CFF2857D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dirty="0">
                <a:latin typeface="+mj-lt"/>
              </a:rPr>
              <a:t>A way of representing different levels of uncertainty is shown in Figure 14.2 (</a:t>
            </a:r>
            <a:r>
              <a:rPr lang="en-GB" sz="2400" dirty="0" err="1">
                <a:latin typeface="+mj-lt"/>
              </a:rPr>
              <a:t>Marchau</a:t>
            </a:r>
            <a:r>
              <a:rPr lang="en-GB" sz="2400" dirty="0">
                <a:latin typeface="+mj-lt"/>
              </a:rPr>
              <a:t> et al., 2019)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6FF94CE-D0C3-4B86-7CBC-0E639CA41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927" y="2792078"/>
            <a:ext cx="8478145" cy="3179304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E901766B-86AA-C0E4-6949-42C4D8C47EAA}"/>
              </a:ext>
            </a:extLst>
          </p:cNvPr>
          <p:cNvSpPr txBox="1"/>
          <p:nvPr/>
        </p:nvSpPr>
        <p:spPr>
          <a:xfrm>
            <a:off x="4241572" y="6196484"/>
            <a:ext cx="60935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900" dirty="0"/>
              <a:t>Figure 14.2 The progressive transition of levels of uncertainty (Taken from Chapter 14, page 297)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CF45FA1-069D-3019-E328-0FD2C458232A}"/>
              </a:ext>
            </a:extLst>
          </p:cNvPr>
          <p:cNvSpPr txBox="1"/>
          <p:nvPr/>
        </p:nvSpPr>
        <p:spPr>
          <a:xfrm>
            <a:off x="0" y="6627168"/>
            <a:ext cx="88011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 err="1"/>
              <a:t>Marchau</a:t>
            </a:r>
            <a:r>
              <a:rPr lang="en-GB" sz="900" dirty="0"/>
              <a:t>, V.A.W.J., W.E. Walker, P.J.T.M. </a:t>
            </a:r>
            <a:r>
              <a:rPr lang="en-GB" sz="900" dirty="0" err="1"/>
              <a:t>Bloemen</a:t>
            </a:r>
            <a:r>
              <a:rPr lang="en-GB" sz="900" dirty="0"/>
              <a:t> and S.W. Popper (eds.) (2019), Decision Making Under Deep Uncertainty: From Theory to Practice, New York: Springer.</a:t>
            </a:r>
          </a:p>
        </p:txBody>
      </p:sp>
    </p:spTree>
    <p:extLst>
      <p:ext uri="{BB962C8B-B14F-4D97-AF65-F5344CB8AC3E}">
        <p14:creationId xmlns:p14="http://schemas.microsoft.com/office/powerpoint/2010/main" val="529117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1B2811-2166-DB20-816C-C71FC108C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Different levels of uncertainty 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7B89BF-5D36-8D7B-FACA-9CFF2857D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>
            <a:normAutofit fontScale="92500"/>
          </a:bodyPr>
          <a:lstStyle/>
          <a:p>
            <a:r>
              <a:rPr lang="en-US" sz="2400" b="1" dirty="0">
                <a:latin typeface="+mj-lt"/>
              </a:rPr>
              <a:t>Level 1 Uncertainty: </a:t>
            </a:r>
            <a:r>
              <a:rPr lang="en-US" sz="2400" dirty="0">
                <a:latin typeface="+mj-lt"/>
              </a:rPr>
              <a:t>Often addressed through sensitivity analysis of transport model parameters, where small changes in input parameters are examined for their impact on model outcomes.</a:t>
            </a:r>
          </a:p>
          <a:p>
            <a:r>
              <a:rPr lang="en-US" sz="2400" b="1" dirty="0">
                <a:latin typeface="+mj-lt"/>
              </a:rPr>
              <a:t>Level 2 Uncertainty: </a:t>
            </a:r>
            <a:r>
              <a:rPr lang="en-US" sz="2400" dirty="0">
                <a:latin typeface="+mj-lt"/>
              </a:rPr>
              <a:t>Refers to uncertainty that can be adequately described using statistical terms.</a:t>
            </a:r>
          </a:p>
          <a:p>
            <a:r>
              <a:rPr lang="en-US" sz="2400" b="1" dirty="0">
                <a:latin typeface="+mj-lt"/>
              </a:rPr>
              <a:t>Levels 3 and 4 Uncertainties:  </a:t>
            </a:r>
            <a:r>
              <a:rPr lang="en-US" sz="2400" dirty="0">
                <a:latin typeface="+mj-lt"/>
              </a:rPr>
              <a:t>They cannot be handled using probabilities or mitigated by collecting more data; they are fundamentally unknowable and unpredictable at present.</a:t>
            </a:r>
          </a:p>
          <a:p>
            <a:r>
              <a:rPr lang="en-US" sz="2400" b="1" dirty="0">
                <a:latin typeface="+mj-lt"/>
              </a:rPr>
              <a:t>Long-term transport policy analysis </a:t>
            </a:r>
            <a:r>
              <a:rPr lang="en-US" sz="2400" dirty="0">
                <a:latin typeface="+mj-lt"/>
              </a:rPr>
              <a:t>typically involves higher levels of uncertainty (Levels 3 and 4). </a:t>
            </a:r>
          </a:p>
          <a:p>
            <a:r>
              <a:rPr lang="en-US" sz="2400" b="1" dirty="0">
                <a:latin typeface="+mj-lt"/>
              </a:rPr>
              <a:t>Many negative outcomes from past policy decisions </a:t>
            </a:r>
            <a:r>
              <a:rPr lang="en-US" sz="2400" dirty="0">
                <a:latin typeface="+mj-lt"/>
              </a:rPr>
              <a:t>resulted from approaches that didn't consider the challenges posed by Levels 3 and 4 uncertainty (e.g., Cruz and </a:t>
            </a:r>
            <a:r>
              <a:rPr lang="en-US" sz="2400" dirty="0" err="1">
                <a:latin typeface="+mj-lt"/>
              </a:rPr>
              <a:t>Sarmento</a:t>
            </a:r>
            <a:r>
              <a:rPr lang="en-US" sz="2400" dirty="0">
                <a:latin typeface="+mj-lt"/>
              </a:rPr>
              <a:t>, 2020; </a:t>
            </a:r>
            <a:r>
              <a:rPr lang="en-US" sz="2400" dirty="0" err="1">
                <a:latin typeface="+mj-lt"/>
              </a:rPr>
              <a:t>Flyvbjerg</a:t>
            </a:r>
            <a:r>
              <a:rPr lang="en-US" sz="2400" dirty="0">
                <a:latin typeface="+mj-lt"/>
              </a:rPr>
              <a:t> et al. 2003, 2006).</a:t>
            </a:r>
            <a:endParaRPr lang="en-GB" sz="2400" dirty="0">
              <a:latin typeface="+mj-lt"/>
            </a:endParaRPr>
          </a:p>
        </p:txBody>
      </p:sp>
      <p:sp>
        <p:nvSpPr>
          <p:cNvPr id="8" name="Tekstvak 5">
            <a:extLst>
              <a:ext uri="{FF2B5EF4-FFF2-40B4-BE49-F238E27FC236}">
                <a16:creationId xmlns:a16="http://schemas.microsoft.com/office/drawing/2014/main" id="{4CD34EA3-ECEE-E0CE-4C37-23D360ABB448}"/>
              </a:ext>
            </a:extLst>
          </p:cNvPr>
          <p:cNvSpPr txBox="1"/>
          <p:nvPr/>
        </p:nvSpPr>
        <p:spPr>
          <a:xfrm>
            <a:off x="1" y="6350169"/>
            <a:ext cx="1219199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/>
              <a:t>Cruz, C.O. and J.M. </a:t>
            </a:r>
            <a:r>
              <a:rPr lang="en-GB" sz="900" dirty="0" err="1"/>
              <a:t>Sarmento</a:t>
            </a:r>
            <a:r>
              <a:rPr lang="en-GB" sz="900" dirty="0"/>
              <a:t>, (2020), ‘Traffic forecast inaccuracy in transportation: a literature review of roads and railways projects’, Transportation, 47 (4), 1571–606, DOI: 10.1007/s11116–019–09972-y</a:t>
            </a:r>
            <a:br>
              <a:rPr lang="en-GB" sz="900" dirty="0"/>
            </a:br>
            <a:r>
              <a:rPr lang="en-GB" sz="900" dirty="0" err="1"/>
              <a:t>Flyvbjerg</a:t>
            </a:r>
            <a:r>
              <a:rPr lang="en-GB" sz="900" dirty="0"/>
              <a:t>, B., N. </a:t>
            </a:r>
            <a:r>
              <a:rPr lang="en-GB" sz="900" dirty="0" err="1"/>
              <a:t>Bruzelius</a:t>
            </a:r>
            <a:r>
              <a:rPr lang="en-GB" sz="900" dirty="0"/>
              <a:t> and W. </a:t>
            </a:r>
            <a:r>
              <a:rPr lang="en-GB" sz="900" dirty="0" err="1"/>
              <a:t>Rothengatter</a:t>
            </a:r>
            <a:r>
              <a:rPr lang="en-GB" sz="900" dirty="0"/>
              <a:t>, (2003), Megaprojects and Risk: An Anatomy of Ambition, Cambridge: Cambridge University Press.</a:t>
            </a:r>
            <a:br>
              <a:rPr lang="en-GB" sz="900" dirty="0"/>
            </a:br>
            <a:r>
              <a:rPr lang="en-GB" sz="900" dirty="0" err="1"/>
              <a:t>Flyvbjerg</a:t>
            </a:r>
            <a:r>
              <a:rPr lang="en-GB" sz="900" dirty="0"/>
              <a:t>, B., M.K. </a:t>
            </a:r>
            <a:r>
              <a:rPr lang="en-GB" sz="900" dirty="0" err="1"/>
              <a:t>Skamris</a:t>
            </a:r>
            <a:r>
              <a:rPr lang="en-GB" sz="900" dirty="0"/>
              <a:t> Holm and S.L. Buhl (2006), ‘Inaccuracy in Traffic Forecasts’, Transport Reviews, 26 (1), 1–24.</a:t>
            </a:r>
          </a:p>
        </p:txBody>
      </p:sp>
    </p:spTree>
    <p:extLst>
      <p:ext uri="{BB962C8B-B14F-4D97-AF65-F5344CB8AC3E}">
        <p14:creationId xmlns:p14="http://schemas.microsoft.com/office/powerpoint/2010/main" val="3434585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394978-597E-FB0D-71A9-131FE00BA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Overview chapter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EA2D34-9CBC-B628-76AA-280614631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>
                <a:latin typeface="+mj-lt"/>
              </a:rPr>
              <a:t>A framework for policy analysis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Different levels of uncertainty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Forward-looking scenarios</a:t>
            </a:r>
          </a:p>
          <a:p>
            <a:pPr>
              <a:buFontTx/>
              <a:buChar char="-"/>
            </a:pPr>
            <a:r>
              <a:rPr lang="en-GB" dirty="0" err="1">
                <a:latin typeface="+mj-lt"/>
              </a:rPr>
              <a:t>Backcasting</a:t>
            </a:r>
            <a:endParaRPr lang="en-GB" dirty="0">
              <a:latin typeface="+mj-lt"/>
            </a:endParaRP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Level 4 approaches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Dynamic Adaptive Policymaking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Conclusions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A79883DF-B561-C6E1-7663-1B78C6DD0369}"/>
              </a:ext>
            </a:extLst>
          </p:cNvPr>
          <p:cNvSpPr/>
          <p:nvPr/>
        </p:nvSpPr>
        <p:spPr>
          <a:xfrm>
            <a:off x="838200" y="2856581"/>
            <a:ext cx="8585718" cy="4385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984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260C14-DCCD-3EF1-B81A-E2F099DCB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Level 3 approaches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D961635D-7685-852E-F719-F32FE1965FE5}"/>
              </a:ext>
            </a:extLst>
          </p:cNvPr>
          <p:cNvSpPr/>
          <p:nvPr/>
        </p:nvSpPr>
        <p:spPr>
          <a:xfrm>
            <a:off x="1139252" y="2188564"/>
            <a:ext cx="4032355" cy="37475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Forward-looking scenarios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B6D2420D-D4A9-CECD-C381-704353261707}"/>
              </a:ext>
            </a:extLst>
          </p:cNvPr>
          <p:cNvSpPr/>
          <p:nvPr/>
        </p:nvSpPr>
        <p:spPr>
          <a:xfrm>
            <a:off x="7020395" y="2188563"/>
            <a:ext cx="4032355" cy="37475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/>
              <a:t>Backcasting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507839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260C14-DCCD-3EF1-B81A-E2F099DCB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rgbClr val="00B0F0"/>
                </a:solidFill>
              </a:rPr>
              <a:t>Level 3 approaches: Forward-looking scenarios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B6D2420D-D4A9-CECD-C381-704353261707}"/>
              </a:ext>
            </a:extLst>
          </p:cNvPr>
          <p:cNvSpPr/>
          <p:nvPr/>
        </p:nvSpPr>
        <p:spPr>
          <a:xfrm>
            <a:off x="7020395" y="2188563"/>
            <a:ext cx="4032355" cy="37475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/>
              <a:t>Backcasting</a:t>
            </a:r>
            <a:endParaRPr lang="en-GB" sz="4000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238EF8C7-70D1-BDD9-F861-8E9CB7B6DA36}"/>
              </a:ext>
            </a:extLst>
          </p:cNvPr>
          <p:cNvSpPr/>
          <p:nvPr/>
        </p:nvSpPr>
        <p:spPr>
          <a:xfrm>
            <a:off x="1139251" y="2188563"/>
            <a:ext cx="4032355" cy="37475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Forward-looking scenarios</a:t>
            </a:r>
          </a:p>
        </p:txBody>
      </p:sp>
    </p:spTree>
    <p:extLst>
      <p:ext uri="{BB962C8B-B14F-4D97-AF65-F5344CB8AC3E}">
        <p14:creationId xmlns:p14="http://schemas.microsoft.com/office/powerpoint/2010/main" val="777127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260C14-DCCD-3EF1-B81A-E2F099DCB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rgbClr val="00B0F0"/>
                </a:solidFill>
              </a:rPr>
              <a:t>Level 3 approaches: Forward-looking scenarios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0D3F4F-9AB1-E99D-1288-620AF3452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+mj-lt"/>
              </a:rPr>
              <a:t>When faced with Level 3 uncertainties, transport policy analysts use </a:t>
            </a:r>
            <a:r>
              <a:rPr lang="en-GB" sz="2400" b="1" dirty="0">
                <a:latin typeface="+mj-lt"/>
              </a:rPr>
              <a:t>scenarios</a:t>
            </a:r>
            <a:r>
              <a:rPr lang="en-GB" sz="2400" dirty="0">
                <a:latin typeface="+mj-lt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Assumption is that the </a:t>
            </a:r>
            <a:r>
              <a:rPr lang="en-US" sz="2400" b="1" dirty="0">
                <a:latin typeface="+mj-lt"/>
              </a:rPr>
              <a:t>future can be specified well enough </a:t>
            </a:r>
            <a:r>
              <a:rPr lang="en-US" sz="2400" dirty="0">
                <a:latin typeface="+mj-lt"/>
              </a:rPr>
              <a:t>to identify policies that will produce </a:t>
            </a:r>
            <a:r>
              <a:rPr lang="en-US" sz="2400" dirty="0" err="1">
                <a:latin typeface="+mj-lt"/>
              </a:rPr>
              <a:t>favourable</a:t>
            </a:r>
            <a:r>
              <a:rPr lang="en-US" sz="2400" dirty="0">
                <a:latin typeface="+mj-lt"/>
              </a:rPr>
              <a:t> outcomes in one or more specific plausible future worlds.</a:t>
            </a:r>
            <a:endParaRPr lang="en-GB" sz="2400" dirty="0">
              <a:latin typeface="+mj-lt"/>
            </a:endParaRPr>
          </a:p>
          <a:p>
            <a:pPr marL="0" indent="0">
              <a:buNone/>
            </a:pPr>
            <a:r>
              <a:rPr lang="en-GB" sz="2400" dirty="0">
                <a:latin typeface="+mj-lt"/>
              </a:rPr>
              <a:t>Scenarios are "explorative" and different from "predictive" and "normative" scenarios (</a:t>
            </a:r>
            <a:r>
              <a:rPr lang="en-GB" sz="2400" dirty="0" err="1">
                <a:latin typeface="+mj-lt"/>
              </a:rPr>
              <a:t>Börjeson</a:t>
            </a:r>
            <a:r>
              <a:rPr lang="en-GB" sz="2400" dirty="0">
                <a:latin typeface="+mj-lt"/>
              </a:rPr>
              <a:t> et al., 2006)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9B6CA76-6A9F-89BB-AC60-E8CF2F3520CB}"/>
              </a:ext>
            </a:extLst>
          </p:cNvPr>
          <p:cNvSpPr txBox="1"/>
          <p:nvPr/>
        </p:nvSpPr>
        <p:spPr>
          <a:xfrm>
            <a:off x="7709235" y="6292632"/>
            <a:ext cx="394918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>
                <a:hlinkClick r:id="rId2"/>
              </a:rPr>
              <a:t>Different routes - Free image on </a:t>
            </a:r>
            <a:r>
              <a:rPr lang="en-GB" sz="900" dirty="0" err="1">
                <a:hlinkClick r:id="rId2"/>
              </a:rPr>
              <a:t>Unsplash</a:t>
            </a:r>
            <a:r>
              <a:rPr lang="en-GB" sz="900" dirty="0"/>
              <a:t> </a:t>
            </a:r>
          </a:p>
        </p:txBody>
      </p:sp>
      <p:pic>
        <p:nvPicPr>
          <p:cNvPr id="7" name="Afbeelding 6" descr="Afbeelding met hemel, buitenshuis, wolk, silhouet&#10;&#10;Automatisch gegenereerde beschrijving">
            <a:extLst>
              <a:ext uri="{FF2B5EF4-FFF2-40B4-BE49-F238E27FC236}">
                <a16:creationId xmlns:a16="http://schemas.microsoft.com/office/drawing/2014/main" id="{26234B05-B2AA-E57C-4CC1-3A5B55C5BC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5"/>
          <a:stretch/>
        </p:blipFill>
        <p:spPr>
          <a:xfrm>
            <a:off x="6251511" y="1690688"/>
            <a:ext cx="5102290" cy="46815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16ABAAA6-5E13-965E-3200-E56EAC757468}"/>
              </a:ext>
            </a:extLst>
          </p:cNvPr>
          <p:cNvSpPr txBox="1"/>
          <p:nvPr/>
        </p:nvSpPr>
        <p:spPr>
          <a:xfrm>
            <a:off x="0" y="6603825"/>
            <a:ext cx="770923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 err="1"/>
              <a:t>Börjeson</a:t>
            </a:r>
            <a:r>
              <a:rPr lang="en-GB" sz="900" dirty="0"/>
              <a:t>, L., M. </a:t>
            </a:r>
            <a:r>
              <a:rPr lang="en-GB" sz="900" dirty="0" err="1"/>
              <a:t>Höjera</a:t>
            </a:r>
            <a:r>
              <a:rPr lang="en-GB" sz="900" dirty="0"/>
              <a:t>, K-H. </a:t>
            </a:r>
            <a:r>
              <a:rPr lang="en-GB" sz="900" dirty="0" err="1"/>
              <a:t>Dreborg</a:t>
            </a:r>
            <a:r>
              <a:rPr lang="en-GB" sz="900" dirty="0"/>
              <a:t>, T. </a:t>
            </a:r>
            <a:r>
              <a:rPr lang="en-GB" sz="900" dirty="0" err="1"/>
              <a:t>Ekvall</a:t>
            </a:r>
            <a:r>
              <a:rPr lang="en-GB" sz="900" dirty="0"/>
              <a:t> and G. </a:t>
            </a:r>
            <a:r>
              <a:rPr lang="en-GB" sz="900" dirty="0" err="1"/>
              <a:t>Finnvedena</a:t>
            </a:r>
            <a:r>
              <a:rPr lang="en-GB" sz="900" dirty="0"/>
              <a:t> (2006), ‘Scenario types and techniques: Towards a user’s guide’, Futures, 38 (7), 723–39.</a:t>
            </a:r>
          </a:p>
        </p:txBody>
      </p:sp>
    </p:spTree>
    <p:extLst>
      <p:ext uri="{BB962C8B-B14F-4D97-AF65-F5344CB8AC3E}">
        <p14:creationId xmlns:p14="http://schemas.microsoft.com/office/powerpoint/2010/main" val="210073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B80E0-DC7C-FE42-2B46-A8F5DF952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rgbClr val="00B0F0"/>
                </a:solidFill>
              </a:rPr>
              <a:t>Level 3 approaches: Forward-looking scenarios</a:t>
            </a:r>
            <a:endParaRPr lang="en-GB" sz="4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5BA5F5-F098-8C37-D605-F4B466504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1267"/>
            <a:ext cx="874511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+mj-lt"/>
              </a:rPr>
              <a:t>Scenarios are logical, consistent sets of assumptions that create </a:t>
            </a:r>
            <a:r>
              <a:rPr lang="en-GB" sz="2400" b="1" dirty="0">
                <a:latin typeface="+mj-lt"/>
              </a:rPr>
              <a:t>stories of possible futures with sufficient detail </a:t>
            </a:r>
            <a:r>
              <a:rPr lang="en-GB" sz="2400" dirty="0">
                <a:latin typeface="+mj-lt"/>
              </a:rPr>
              <a:t>to provide context for engaging planners and stakeholders.</a:t>
            </a:r>
          </a:p>
          <a:p>
            <a:pPr marL="0" indent="0">
              <a:buNone/>
            </a:pPr>
            <a:r>
              <a:rPr lang="en-GB" sz="2400" dirty="0">
                <a:latin typeface="+mj-lt"/>
              </a:rPr>
              <a:t>They include </a:t>
            </a:r>
            <a:r>
              <a:rPr lang="en-GB" sz="2400" b="1" dirty="0">
                <a:latin typeface="+mj-lt"/>
              </a:rPr>
              <a:t>assumptions about system developments and </a:t>
            </a:r>
            <a:br>
              <a:rPr lang="en-GB" sz="2400" b="1" dirty="0">
                <a:latin typeface="+mj-lt"/>
              </a:rPr>
            </a:br>
            <a:r>
              <a:rPr lang="en-GB" sz="2400" b="1" dirty="0">
                <a:latin typeface="+mj-lt"/>
              </a:rPr>
              <a:t>external factors, </a:t>
            </a:r>
            <a:r>
              <a:rPr lang="en-GB" sz="2400" dirty="0">
                <a:latin typeface="+mj-lt"/>
              </a:rPr>
              <a:t>but exclude the policy options to be examined.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Scenarios </a:t>
            </a:r>
            <a:r>
              <a:rPr lang="en-US" sz="2400" b="1" dirty="0">
                <a:latin typeface="+mj-lt"/>
              </a:rPr>
              <a:t>span a range of developments and a range </a:t>
            </a:r>
            <a:br>
              <a:rPr lang="en-US" sz="2400" b="1" dirty="0">
                <a:latin typeface="+mj-lt"/>
              </a:rPr>
            </a:br>
            <a:r>
              <a:rPr lang="en-US" sz="2400" b="1" dirty="0">
                <a:latin typeface="+mj-lt"/>
              </a:rPr>
              <a:t>of futures of interest </a:t>
            </a:r>
            <a:r>
              <a:rPr lang="en-US" sz="2400" dirty="0">
                <a:latin typeface="+mj-lt"/>
              </a:rPr>
              <a:t>without any assigned probabilities.</a:t>
            </a:r>
            <a:endParaRPr lang="en-GB" sz="2400" dirty="0">
              <a:latin typeface="+mj-lt"/>
            </a:endParaRPr>
          </a:p>
          <a:p>
            <a:pPr marL="0" indent="0">
              <a:buNone/>
            </a:pPr>
            <a:r>
              <a:rPr lang="en-GB" sz="2400" dirty="0">
                <a:latin typeface="+mj-lt"/>
              </a:rPr>
              <a:t>They </a:t>
            </a:r>
            <a:r>
              <a:rPr lang="en-GB" sz="2400" b="1" dirty="0">
                <a:latin typeface="+mj-lt"/>
              </a:rPr>
              <a:t>identify possible future problems and robust </a:t>
            </a:r>
            <a:br>
              <a:rPr lang="en-GB" sz="2400" b="1" dirty="0">
                <a:latin typeface="+mj-lt"/>
              </a:rPr>
            </a:br>
            <a:r>
              <a:rPr lang="en-GB" sz="2400" b="1" dirty="0">
                <a:latin typeface="+mj-lt"/>
              </a:rPr>
              <a:t>policies</a:t>
            </a:r>
            <a:r>
              <a:rPr lang="en-GB" sz="2400" dirty="0">
                <a:latin typeface="+mj-lt"/>
              </a:rPr>
              <a:t> for dealing with them.</a:t>
            </a:r>
          </a:p>
        </p:txBody>
      </p:sp>
      <p:pic>
        <p:nvPicPr>
          <p:cNvPr id="5" name="Afbeelding 4" descr="Afbeelding met tekening, handschrift&#10;&#10;Automatisch gegenereerde beschrijving">
            <a:extLst>
              <a:ext uri="{FF2B5EF4-FFF2-40B4-BE49-F238E27FC236}">
                <a16:creationId xmlns:a16="http://schemas.microsoft.com/office/drawing/2014/main" id="{3AE9E31A-7AC3-F838-CDA4-4A5CF12AAA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26"/>
          <a:stretch/>
        </p:blipFill>
        <p:spPr>
          <a:xfrm rot="16200000">
            <a:off x="9308635" y="2577344"/>
            <a:ext cx="1139802" cy="3639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2DA4CA6D-4A48-9C6F-C10D-14A80B15354C}"/>
              </a:ext>
            </a:extLst>
          </p:cNvPr>
          <p:cNvSpPr txBox="1"/>
          <p:nvPr/>
        </p:nvSpPr>
        <p:spPr>
          <a:xfrm rot="823459">
            <a:off x="8361145" y="4957230"/>
            <a:ext cx="303478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>
                <a:hlinkClick r:id="rId3"/>
              </a:rPr>
              <a:t>Different directions - Free image on </a:t>
            </a:r>
            <a:r>
              <a:rPr lang="en-GB" sz="900" dirty="0" err="1">
                <a:hlinkClick r:id="rId3"/>
              </a:rPr>
              <a:t>Unsplash</a:t>
            </a:r>
            <a:r>
              <a:rPr lang="en-GB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6406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993EAC-F910-07C8-E1D8-F6508333C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rgbClr val="00B0F0"/>
                </a:solidFill>
              </a:rPr>
              <a:t>Level 3 approaches: Forward-looking scenarios</a:t>
            </a:r>
            <a:endParaRPr lang="en-GB" sz="4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1F5ED4-DE7C-4F97-0AD4-70F5CD654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+mj-lt"/>
              </a:rPr>
              <a:t>Scenario adequacy or quality cannot be assessed by a general theory, but there are several important criteria (Schwarz, 1988):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b="1" dirty="0">
                <a:latin typeface="+mj-lt"/>
              </a:rPr>
              <a:t>Consistency</a:t>
            </a:r>
            <a:r>
              <a:rPr lang="en-GB" sz="2400" dirty="0">
                <a:latin typeface="+mj-lt"/>
              </a:rPr>
              <a:t>: the assumptions made are not self-contradictory; a sequence of events could be constructed, leading from the present world to the future world.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b="1" dirty="0">
                <a:latin typeface="+mj-lt"/>
              </a:rPr>
              <a:t>Plausibility</a:t>
            </a:r>
            <a:r>
              <a:rPr lang="en-GB" sz="2400" dirty="0">
                <a:latin typeface="+mj-lt"/>
              </a:rPr>
              <a:t>: the posited chain of events can happen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b="1" dirty="0">
                <a:latin typeface="+mj-lt"/>
              </a:rPr>
              <a:t>Credibility</a:t>
            </a:r>
            <a:r>
              <a:rPr lang="en-GB" sz="2400" dirty="0">
                <a:latin typeface="+mj-lt"/>
              </a:rPr>
              <a:t>: each change in the chain can be explained (causality)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b="1" dirty="0">
                <a:latin typeface="+mj-lt"/>
              </a:rPr>
              <a:t>Relevance</a:t>
            </a:r>
            <a:r>
              <a:rPr lang="en-GB" sz="2400" dirty="0">
                <a:latin typeface="+mj-lt"/>
              </a:rPr>
              <a:t>: changes in the values of each of the scenario variables are likely to have a large effect on at least one outcome of interest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4BED95D-EAA1-8B2E-8542-05CCA76437EF}"/>
              </a:ext>
            </a:extLst>
          </p:cNvPr>
          <p:cNvSpPr txBox="1"/>
          <p:nvPr/>
        </p:nvSpPr>
        <p:spPr>
          <a:xfrm>
            <a:off x="0" y="6627168"/>
            <a:ext cx="914500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/>
              <a:t>Schwarz, B. (1988), ‘Forecasting and scenarios’, in H.J. Miser and E.S. Quade (eds.), Handbook of Systems Analysis: Craft Issues and Procedural Choices, New York: Elsevier Science, 327–67.</a:t>
            </a:r>
          </a:p>
        </p:txBody>
      </p:sp>
    </p:spTree>
    <p:extLst>
      <p:ext uri="{BB962C8B-B14F-4D97-AF65-F5344CB8AC3E}">
        <p14:creationId xmlns:p14="http://schemas.microsoft.com/office/powerpoint/2010/main" val="1739449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7342C-7254-6051-A0A7-5058DE3D8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rgbClr val="00B0F0"/>
                </a:solidFill>
              </a:rPr>
              <a:t>Level 3 approaches: Forward-looking scenarios</a:t>
            </a:r>
            <a:endParaRPr lang="en-GB" sz="4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0CC3E7-E458-C4D6-B7FA-9C21BB955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>
                <a:latin typeface="+mj-lt"/>
              </a:rPr>
              <a:t>Structured process for forward-looking scenario development:</a:t>
            </a:r>
          </a:p>
          <a:p>
            <a:pPr marL="0" indent="0">
              <a:buNone/>
            </a:pPr>
            <a:endParaRPr lang="en-GB" sz="2200" dirty="0">
              <a:latin typeface="+mj-lt"/>
            </a:endParaRPr>
          </a:p>
          <a:p>
            <a:pPr marL="0" indent="0">
              <a:buNone/>
            </a:pPr>
            <a:endParaRPr lang="en-GB" sz="2200" dirty="0">
              <a:latin typeface="+mj-lt"/>
            </a:endParaRPr>
          </a:p>
          <a:p>
            <a:pPr marL="0" indent="0">
              <a:buNone/>
            </a:pPr>
            <a:endParaRPr lang="en-GB" sz="2200" dirty="0">
              <a:latin typeface="+mj-lt"/>
            </a:endParaRPr>
          </a:p>
          <a:p>
            <a:pPr marL="0" indent="0">
              <a:buNone/>
            </a:pPr>
            <a:endParaRPr lang="en-GB" sz="2200" dirty="0">
              <a:latin typeface="+mj-lt"/>
            </a:endParaRPr>
          </a:p>
          <a:p>
            <a:pPr marL="0" indent="0">
              <a:buNone/>
            </a:pPr>
            <a:endParaRPr lang="en-GB" sz="2200" dirty="0">
              <a:latin typeface="+mj-lt"/>
            </a:endParaRPr>
          </a:p>
          <a:p>
            <a:pPr marL="0" indent="0">
              <a:buNone/>
            </a:pPr>
            <a:endParaRPr lang="en-GB" sz="2200" dirty="0">
              <a:latin typeface="+mj-lt"/>
            </a:endParaRPr>
          </a:p>
          <a:p>
            <a:pPr marL="0" indent="0">
              <a:buNone/>
            </a:pPr>
            <a:r>
              <a:rPr lang="en-GB" sz="2000" dirty="0">
                <a:latin typeface="+mj-lt"/>
              </a:rPr>
              <a:t>Steps 3 and 4 lead to </a:t>
            </a:r>
            <a:br>
              <a:rPr lang="en-GB" sz="2000" dirty="0">
                <a:latin typeface="+mj-lt"/>
              </a:rPr>
            </a:br>
            <a:r>
              <a:rPr lang="en-GB" sz="2000" dirty="0">
                <a:latin typeface="+mj-lt"/>
              </a:rPr>
              <a:t>identifying candidates for </a:t>
            </a:r>
            <a:br>
              <a:rPr lang="en-GB" sz="2000" dirty="0">
                <a:latin typeface="+mj-lt"/>
              </a:rPr>
            </a:br>
            <a:r>
              <a:rPr lang="en-GB" sz="2000" dirty="0">
                <a:latin typeface="+mj-lt"/>
              </a:rPr>
              <a:t>scenarios (</a:t>
            </a:r>
            <a:r>
              <a:rPr lang="en-GB" sz="2000" b="1" dirty="0">
                <a:solidFill>
                  <a:srgbClr val="FF0000"/>
                </a:solidFill>
                <a:latin typeface="+mj-lt"/>
              </a:rPr>
              <a:t>red box</a:t>
            </a:r>
            <a:r>
              <a:rPr lang="en-GB" sz="2000" dirty="0">
                <a:latin typeface="+mj-lt"/>
              </a:rPr>
              <a:t>)</a:t>
            </a:r>
            <a:endParaRPr lang="en-GB" sz="24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0727FFC-8476-31BD-209F-4EB7AFAFD0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889872"/>
              </p:ext>
            </p:extLst>
          </p:nvPr>
        </p:nvGraphicFramePr>
        <p:xfrm>
          <a:off x="914399" y="2324912"/>
          <a:ext cx="10515601" cy="163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Tijdelijke aanduiding voor inhoud 4" descr="A black and white text on a white background&#10;&#10;Description automatically generated">
            <a:extLst>
              <a:ext uri="{FF2B5EF4-FFF2-40B4-BE49-F238E27FC236}">
                <a16:creationId xmlns:a16="http://schemas.microsoft.com/office/drawing/2014/main" id="{579E4107-886B-3332-3CFD-22B7EFE4C5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1530" y="4264733"/>
            <a:ext cx="7357181" cy="1884647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DE7249D6-1F99-ACF6-8F74-74AABD0534E1}"/>
              </a:ext>
            </a:extLst>
          </p:cNvPr>
          <p:cNvSpPr txBox="1"/>
          <p:nvPr/>
        </p:nvSpPr>
        <p:spPr>
          <a:xfrm>
            <a:off x="4345190" y="4033901"/>
            <a:ext cx="60935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/>
              <a:t>Table 14.1 Selecting relevant forces for system changes for forward-looking scenarios (Taken from Chapter 14, page 372)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AED600-0790-746B-5F2F-E715A9D8CCFA}"/>
              </a:ext>
            </a:extLst>
          </p:cNvPr>
          <p:cNvSpPr/>
          <p:nvPr/>
        </p:nvSpPr>
        <p:spPr>
          <a:xfrm>
            <a:off x="8258780" y="5000013"/>
            <a:ext cx="2733472" cy="4863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50873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A21136-8C43-D2A3-1707-0A8EFF593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rgbClr val="00B0F0"/>
                </a:solidFill>
              </a:rPr>
              <a:t>Level 3 approaches: Forward-looking scenarios</a:t>
            </a:r>
            <a:endParaRPr lang="en-GB" sz="4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E9A7D3-7399-E005-D212-D3110B7F0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037944" cy="45601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+mj-lt"/>
              </a:rPr>
              <a:t>Model-based evaluation:</a:t>
            </a:r>
          </a:p>
          <a:p>
            <a:r>
              <a:rPr lang="en-GB" sz="2400" dirty="0">
                <a:latin typeface="+mj-lt"/>
              </a:rPr>
              <a:t>The </a:t>
            </a:r>
            <a:r>
              <a:rPr lang="en-GB" sz="2400" b="1" dirty="0">
                <a:latin typeface="+mj-lt"/>
              </a:rPr>
              <a:t>Base case is used to validate </a:t>
            </a:r>
            <a:r>
              <a:rPr lang="en-GB" sz="2400" dirty="0">
                <a:latin typeface="+mj-lt"/>
              </a:rPr>
              <a:t>the model </a:t>
            </a:r>
          </a:p>
          <a:p>
            <a:r>
              <a:rPr lang="en-GB" sz="2400" dirty="0">
                <a:latin typeface="+mj-lt"/>
              </a:rPr>
              <a:t>The </a:t>
            </a:r>
            <a:r>
              <a:rPr lang="en-GB" sz="2400" b="1" dirty="0">
                <a:latin typeface="+mj-lt"/>
              </a:rPr>
              <a:t>same models are used </a:t>
            </a:r>
            <a:r>
              <a:rPr lang="en-GB" sz="2400" dirty="0">
                <a:latin typeface="+mj-lt"/>
              </a:rPr>
              <a:t>to produce the outcomes of the Reference and Policy cases.</a:t>
            </a:r>
          </a:p>
          <a:p>
            <a:r>
              <a:rPr lang="en-GB" sz="2400" dirty="0">
                <a:latin typeface="+mj-lt"/>
              </a:rPr>
              <a:t>The outcomes of the Reference case and the Policy case are </a:t>
            </a:r>
            <a:r>
              <a:rPr lang="en-GB" sz="2400" b="1" dirty="0">
                <a:latin typeface="+mj-lt"/>
              </a:rPr>
              <a:t>evaluated by policymakers using different methods </a:t>
            </a:r>
            <a:r>
              <a:rPr lang="en-GB" sz="2400" dirty="0">
                <a:latin typeface="+mj-lt"/>
              </a:rPr>
              <a:t>(e.g., multi-criteria analysis, cost-effectiveness analysis, cost-benefit analysis)</a:t>
            </a:r>
          </a:p>
          <a:p>
            <a:pPr marL="0" indent="0">
              <a:buNone/>
            </a:pPr>
            <a:endParaRPr lang="en-GB" sz="2400" dirty="0">
              <a:latin typeface="+mj-lt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A27A56B-F89A-8B25-3CBE-8FDB2589E39B}"/>
              </a:ext>
            </a:extLst>
          </p:cNvPr>
          <p:cNvSpPr txBox="1"/>
          <p:nvPr/>
        </p:nvSpPr>
        <p:spPr>
          <a:xfrm>
            <a:off x="6420788" y="5771080"/>
            <a:ext cx="60935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/>
              <a:t>Figure 14.4 Evaluating policy options using scenarios (Taken from Chapter 14, page 301)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9D30943-317E-A63F-4DAD-58CBFD10A621}"/>
              </a:ext>
            </a:extLst>
          </p:cNvPr>
          <p:cNvGrpSpPr/>
          <p:nvPr/>
        </p:nvGrpSpPr>
        <p:grpSpPr>
          <a:xfrm>
            <a:off x="6315858" y="1825625"/>
            <a:ext cx="5037944" cy="3810518"/>
            <a:chOff x="6315858" y="1825625"/>
            <a:chExt cx="5037944" cy="3810518"/>
          </a:xfrm>
        </p:grpSpPr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FCA7136F-5605-8E32-CBDB-40DF1040C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15858" y="1825625"/>
              <a:ext cx="5037944" cy="381051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B99C6D6-0F8F-2DBD-5087-C80265CCB9FB}"/>
                </a:ext>
              </a:extLst>
            </p:cNvPr>
            <p:cNvSpPr txBox="1"/>
            <p:nvPr/>
          </p:nvSpPr>
          <p:spPr>
            <a:xfrm>
              <a:off x="8436964" y="5008227"/>
              <a:ext cx="39786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O’</a:t>
              </a:r>
              <a:r>
                <a:rPr lang="en-GB" sz="12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nl-NL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45AB901-7376-21EC-5AD7-EF4FC1B8D544}"/>
                </a:ext>
              </a:extLst>
            </p:cNvPr>
            <p:cNvSpPr txBox="1"/>
            <p:nvPr/>
          </p:nvSpPr>
          <p:spPr>
            <a:xfrm>
              <a:off x="8992036" y="5008227"/>
              <a:ext cx="39786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O’</a:t>
              </a:r>
              <a:r>
                <a:rPr lang="en-GB" sz="12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nl-NL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6733139-5B92-87CD-723B-A3772284125D}"/>
                </a:ext>
              </a:extLst>
            </p:cNvPr>
            <p:cNvSpPr txBox="1"/>
            <p:nvPr/>
          </p:nvSpPr>
          <p:spPr>
            <a:xfrm>
              <a:off x="10292329" y="5008227"/>
              <a:ext cx="43774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O’’</a:t>
              </a:r>
              <a:r>
                <a:rPr lang="en-GB" sz="12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nl-NL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89E02F1-9F75-52C1-2D4B-3FE4D1599A23}"/>
                </a:ext>
              </a:extLst>
            </p:cNvPr>
            <p:cNvSpPr txBox="1"/>
            <p:nvPr/>
          </p:nvSpPr>
          <p:spPr>
            <a:xfrm>
              <a:off x="10852820" y="5008227"/>
              <a:ext cx="43774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O’’</a:t>
              </a:r>
              <a:r>
                <a:rPr lang="en-GB" sz="12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nl-NL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6059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82846E-93C4-02DD-F3DF-73CF9952F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Introduction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286644-436A-8C77-C4C4-2C5716A9B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>
                <a:latin typeface="+mj-lt"/>
              </a:rPr>
              <a:t>"To govern means to foresee" </a:t>
            </a:r>
            <a:br>
              <a:rPr lang="en-GB" dirty="0">
                <a:latin typeface="+mj-lt"/>
              </a:rPr>
            </a:br>
            <a:endParaRPr lang="en-GB" dirty="0">
              <a:latin typeface="+mj-lt"/>
            </a:endParaRPr>
          </a:p>
          <a:p>
            <a:pPr marL="0" indent="0">
              <a:buNone/>
            </a:pPr>
            <a:r>
              <a:rPr lang="en-US" dirty="0">
                <a:latin typeface="+mj-lt"/>
              </a:rPr>
              <a:t>Governments need to know </a:t>
            </a:r>
            <a:r>
              <a:rPr lang="en-US" b="1" u="sng" dirty="0">
                <a:latin typeface="+mj-lt"/>
              </a:rPr>
              <a:t>about possible future transport expectations </a:t>
            </a:r>
            <a:r>
              <a:rPr lang="en-US" dirty="0">
                <a:latin typeface="+mj-lt"/>
              </a:rPr>
              <a:t>to be able to implement new policies in time. </a:t>
            </a:r>
            <a:endParaRPr lang="en-GB" dirty="0">
              <a:latin typeface="+mj-lt"/>
            </a:endParaRPr>
          </a:p>
          <a:p>
            <a:pPr marL="0" indent="0">
              <a:buNone/>
            </a:pPr>
            <a:r>
              <a:rPr lang="en-GB" dirty="0">
                <a:latin typeface="+mj-lt"/>
              </a:rPr>
              <a:t>For example, policies for dealing with negative impacts of transport (recall Chapters 9 to 13).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pPr marL="0" indent="0" algn="ctr">
              <a:buNone/>
            </a:pPr>
            <a:r>
              <a:rPr lang="en-GB" dirty="0">
                <a:latin typeface="+mj-lt"/>
              </a:rPr>
              <a:t>Ultimately, the question is how to explore the future impacts of candidate transport policy options?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9074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5E04A-F037-66AC-2B61-4853E0A20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Forward-looking scenarios: pros and cons 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794B0A00-5802-DBEF-684B-0A57765AFF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0966139"/>
              </p:ext>
            </p:extLst>
          </p:nvPr>
        </p:nvGraphicFramePr>
        <p:xfrm>
          <a:off x="838200" y="1827699"/>
          <a:ext cx="10515600" cy="4389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68714068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0408961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+mn-lt"/>
                        </a:rPr>
                        <a:t>Pros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+mn-lt"/>
                        </a:rPr>
                        <a:t>Cons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047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+mj-lt"/>
                        </a:rPr>
                        <a:t>Scenarios help analysts and policymakers address </a:t>
                      </a:r>
                      <a:r>
                        <a:rPr lang="en-GB" b="1" dirty="0">
                          <a:latin typeface="+mj-lt"/>
                        </a:rPr>
                        <a:t>situations with multiple sources of uncertainty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+mj-lt"/>
                        </a:rPr>
                        <a:t>Deciding which assumptions </a:t>
                      </a:r>
                      <a:r>
                        <a:rPr lang="en-GB" dirty="0">
                          <a:latin typeface="+mj-lt"/>
                        </a:rPr>
                        <a:t>about future external developments to include is challenging in the face of uncertainty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447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+mj-lt"/>
                        </a:rPr>
                        <a:t>Scenarios </a:t>
                      </a:r>
                      <a:r>
                        <a:rPr lang="en-GB" b="1" dirty="0">
                          <a:latin typeface="+mj-lt"/>
                        </a:rPr>
                        <a:t>allow examination of potential changes in the system </a:t>
                      </a:r>
                      <a:r>
                        <a:rPr lang="en-GB" dirty="0">
                          <a:latin typeface="+mj-lt"/>
                        </a:rPr>
                        <a:t>and implications of external uncertainties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+mj-lt"/>
                        </a:rPr>
                        <a:t>It is difficult to determine if the range of futures provided by scenarios </a:t>
                      </a:r>
                      <a:r>
                        <a:rPr lang="en-GB" b="1" dirty="0">
                          <a:latin typeface="+mj-lt"/>
                        </a:rPr>
                        <a:t>covers all or a certain percentage of possibilities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696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+mj-lt"/>
                        </a:rPr>
                        <a:t>Scenarios </a:t>
                      </a:r>
                      <a:r>
                        <a:rPr lang="en-GB" b="1" dirty="0">
                          <a:latin typeface="+mj-lt"/>
                        </a:rPr>
                        <a:t>identify future problems and enable the identification of robust policies </a:t>
                      </a:r>
                      <a:r>
                        <a:rPr lang="en-GB" dirty="0">
                          <a:latin typeface="+mj-lt"/>
                        </a:rPr>
                        <a:t>to address them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+mj-lt"/>
                        </a:rPr>
                        <a:t>Scenarios </a:t>
                      </a:r>
                      <a:r>
                        <a:rPr lang="en-GB" b="1" dirty="0">
                          <a:latin typeface="+mj-lt"/>
                        </a:rPr>
                        <a:t>generate many performance estimates</a:t>
                      </a:r>
                      <a:r>
                        <a:rPr lang="en-GB" dirty="0">
                          <a:latin typeface="+mj-lt"/>
                        </a:rPr>
                        <a:t>, making it challenging for policymakers to navigate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166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+mj-lt"/>
                        </a:rPr>
                        <a:t>Policymakers may fall back on a single "most likely" scenario or choose to take no action </a:t>
                      </a:r>
                      <a:r>
                        <a:rPr lang="en-GB" dirty="0">
                          <a:latin typeface="+mj-lt"/>
                        </a:rPr>
                        <a:t>due to insufficient information, which can lead</a:t>
                      </a:r>
                      <a:r>
                        <a:rPr lang="en-GB" baseline="0" dirty="0">
                          <a:latin typeface="+mj-lt"/>
                        </a:rPr>
                        <a:t> to</a:t>
                      </a:r>
                      <a:r>
                        <a:rPr lang="en-GB" dirty="0">
                          <a:latin typeface="+mj-lt"/>
                        </a:rPr>
                        <a:t> unfavourable outcomes in the face of high uncertainty and potential consequences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673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9075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394978-597E-FB0D-71A9-131FE00BA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Overview chapter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EA2D34-9CBC-B628-76AA-280614631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>
                <a:latin typeface="+mj-lt"/>
              </a:rPr>
              <a:t>A framework for policy analysis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Different levels of uncertainty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Forward-looking scenarios</a:t>
            </a:r>
          </a:p>
          <a:p>
            <a:pPr>
              <a:buFontTx/>
              <a:buChar char="-"/>
            </a:pPr>
            <a:r>
              <a:rPr lang="en-GB" dirty="0" err="1">
                <a:latin typeface="+mj-lt"/>
              </a:rPr>
              <a:t>Backcasting</a:t>
            </a:r>
            <a:endParaRPr lang="en-GB" dirty="0">
              <a:latin typeface="+mj-lt"/>
            </a:endParaRP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Level 4 approaches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Dynamic Adaptive Policymaking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Conclusions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A79883DF-B561-C6E1-7663-1B78C6DD0369}"/>
              </a:ext>
            </a:extLst>
          </p:cNvPr>
          <p:cNvSpPr/>
          <p:nvPr/>
        </p:nvSpPr>
        <p:spPr>
          <a:xfrm>
            <a:off x="838200" y="3350992"/>
            <a:ext cx="8585718" cy="4385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159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260C14-DCCD-3EF1-B81A-E2F099DCB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rgbClr val="00B0F0"/>
                </a:solidFill>
              </a:rPr>
              <a:t>Level 3 approaches: </a:t>
            </a:r>
            <a:r>
              <a:rPr lang="en-GB" sz="4000" dirty="0" err="1">
                <a:solidFill>
                  <a:srgbClr val="00B0F0"/>
                </a:solidFill>
              </a:rPr>
              <a:t>Backcasting</a:t>
            </a:r>
            <a:r>
              <a:rPr lang="en-GB" sz="4000" dirty="0">
                <a:solidFill>
                  <a:srgbClr val="00B0F0"/>
                </a:solidFill>
              </a:rPr>
              <a:t> approach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B6D2420D-D4A9-CECD-C381-704353261707}"/>
              </a:ext>
            </a:extLst>
          </p:cNvPr>
          <p:cNvSpPr/>
          <p:nvPr/>
        </p:nvSpPr>
        <p:spPr>
          <a:xfrm>
            <a:off x="7020395" y="2188563"/>
            <a:ext cx="4032355" cy="37475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/>
              <a:t>Backcasting</a:t>
            </a:r>
            <a:endParaRPr lang="en-GB" sz="4000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81EE5B6-A5A1-5DB8-4461-B5AB86BA35A9}"/>
              </a:ext>
            </a:extLst>
          </p:cNvPr>
          <p:cNvSpPr/>
          <p:nvPr/>
        </p:nvSpPr>
        <p:spPr>
          <a:xfrm>
            <a:off x="1139252" y="2188564"/>
            <a:ext cx="4032355" cy="37475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Forward-looking scenarios</a:t>
            </a:r>
          </a:p>
        </p:txBody>
      </p:sp>
    </p:spTree>
    <p:extLst>
      <p:ext uri="{BB962C8B-B14F-4D97-AF65-F5344CB8AC3E}">
        <p14:creationId xmlns:p14="http://schemas.microsoft.com/office/powerpoint/2010/main" val="4174538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4171B1-3C76-D07C-02DF-FB45D86F3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Level 3 approaches: </a:t>
            </a:r>
            <a:r>
              <a:rPr lang="en-GB" dirty="0" err="1">
                <a:solidFill>
                  <a:srgbClr val="00B0F0"/>
                </a:solidFill>
              </a:rPr>
              <a:t>Backcasting</a:t>
            </a:r>
            <a:r>
              <a:rPr lang="en-GB" dirty="0">
                <a:solidFill>
                  <a:srgbClr val="00B0F0"/>
                </a:solidFill>
              </a:rPr>
              <a:t> approach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728BE9-DDDA-E56B-9482-7D6282D1EA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821019"/>
            <a:ext cx="6093993" cy="335594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200" b="1" dirty="0">
                <a:latin typeface="+mj-lt"/>
              </a:rPr>
              <a:t>Four steps in the </a:t>
            </a:r>
            <a:r>
              <a:rPr lang="en-GB" sz="2200" b="1" dirty="0" err="1">
                <a:latin typeface="+mj-lt"/>
              </a:rPr>
              <a:t>backcasting</a:t>
            </a:r>
            <a:r>
              <a:rPr lang="en-GB" sz="2200" b="1" dirty="0">
                <a:latin typeface="+mj-lt"/>
              </a:rPr>
              <a:t> process: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200" b="1" dirty="0">
                <a:latin typeface="+mj-lt"/>
              </a:rPr>
              <a:t>Define future target(s)</a:t>
            </a:r>
            <a:r>
              <a:rPr lang="en-GB" sz="2200" dirty="0">
                <a:latin typeface="+mj-lt"/>
              </a:rPr>
              <a:t> (e.g., zero CO2 emissions in 2050 for international aviation)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200" b="1" dirty="0">
                <a:latin typeface="+mj-lt"/>
              </a:rPr>
              <a:t>Construct a reference (forward-looking) scenario </a:t>
            </a:r>
            <a:r>
              <a:rPr lang="en-GB" sz="2200" dirty="0">
                <a:latin typeface="+mj-lt"/>
              </a:rPr>
              <a:t>to determine the required scale of change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200" b="1" dirty="0">
                <a:latin typeface="+mj-lt"/>
              </a:rPr>
              <a:t>Design "images of the future"</a:t>
            </a:r>
            <a:r>
              <a:rPr lang="en-GB" sz="2200" dirty="0">
                <a:latin typeface="+mj-lt"/>
              </a:rPr>
              <a:t> that meet the targets and cover a range of possibilities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200" b="1" dirty="0">
                <a:latin typeface="+mj-lt"/>
              </a:rPr>
              <a:t>Specify potential policies and analyse trajectories </a:t>
            </a:r>
            <a:r>
              <a:rPr lang="en-GB" sz="2200" dirty="0">
                <a:latin typeface="+mj-lt"/>
              </a:rPr>
              <a:t>from future images back to the present state</a:t>
            </a:r>
          </a:p>
          <a:p>
            <a:pPr marL="514350" indent="-514350">
              <a:buFont typeface="+mj-lt"/>
              <a:buAutoNum type="arabicPeriod"/>
            </a:pPr>
            <a:endParaRPr lang="en-GB" sz="2200" dirty="0">
              <a:latin typeface="+mj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44EAA8-AA74-934C-DA63-F160CC286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5820" y="2821021"/>
            <a:ext cx="4417979" cy="335594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b="1" dirty="0">
                <a:latin typeface="+mj-lt"/>
              </a:rPr>
              <a:t>Weak points of </a:t>
            </a:r>
            <a:r>
              <a:rPr lang="en-GB" sz="2200" b="1" dirty="0" err="1">
                <a:latin typeface="+mj-lt"/>
              </a:rPr>
              <a:t>backcasting</a:t>
            </a:r>
            <a:r>
              <a:rPr lang="en-GB" sz="2200" b="1" dirty="0">
                <a:latin typeface="+mj-lt"/>
              </a:rPr>
              <a:t> methods:</a:t>
            </a:r>
          </a:p>
          <a:p>
            <a:r>
              <a:rPr lang="en-GB" sz="2200" b="1" dirty="0">
                <a:latin typeface="+mj-lt"/>
              </a:rPr>
              <a:t>Assuming the future to be as forecast by the reference scenario </a:t>
            </a:r>
            <a:r>
              <a:rPr lang="en-GB" sz="2200" dirty="0">
                <a:latin typeface="+mj-lt"/>
              </a:rPr>
              <a:t>(Step 2) gives a false feeling about predictability.</a:t>
            </a:r>
          </a:p>
          <a:p>
            <a:r>
              <a:rPr lang="en-GB" sz="2200" dirty="0">
                <a:latin typeface="+mj-lt"/>
              </a:rPr>
              <a:t>Step 4 incorrectly assumes that </a:t>
            </a:r>
            <a:r>
              <a:rPr lang="en-GB" sz="2200" b="1" dirty="0">
                <a:latin typeface="+mj-lt"/>
              </a:rPr>
              <a:t>specified policies will lead to the desired future.</a:t>
            </a:r>
          </a:p>
          <a:p>
            <a:endParaRPr lang="en-NL" sz="2200" dirty="0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4E2EE34A-3865-0A7B-BFCF-39695E43CDF2}"/>
              </a:ext>
            </a:extLst>
          </p:cNvPr>
          <p:cNvSpPr txBox="1">
            <a:spLocks/>
          </p:cNvSpPr>
          <p:nvPr/>
        </p:nvSpPr>
        <p:spPr>
          <a:xfrm>
            <a:off x="838200" y="1690689"/>
            <a:ext cx="10515599" cy="9065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>
                <a:latin typeface="+mj-lt"/>
              </a:rPr>
              <a:t>In </a:t>
            </a:r>
            <a:r>
              <a:rPr lang="en-GB" dirty="0" err="1">
                <a:latin typeface="+mj-lt"/>
              </a:rPr>
              <a:t>backcasting</a:t>
            </a:r>
            <a:r>
              <a:rPr lang="en-GB" dirty="0">
                <a:latin typeface="+mj-lt"/>
              </a:rPr>
              <a:t>, </a:t>
            </a:r>
            <a:r>
              <a:rPr lang="en-GB" b="1" dirty="0">
                <a:latin typeface="+mj-lt"/>
              </a:rPr>
              <a:t>a normative target in the future is chosen</a:t>
            </a:r>
            <a:r>
              <a:rPr lang="en-GB" dirty="0">
                <a:latin typeface="+mj-lt"/>
              </a:rPr>
              <a:t>, then appropriate paths towards this desired outcome are searched for.</a:t>
            </a:r>
          </a:p>
        </p:txBody>
      </p:sp>
    </p:spTree>
    <p:extLst>
      <p:ext uri="{BB962C8B-B14F-4D97-AF65-F5344CB8AC3E}">
        <p14:creationId xmlns:p14="http://schemas.microsoft.com/office/powerpoint/2010/main" val="38642743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394978-597E-FB0D-71A9-131FE00BA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Overview chapter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EA2D34-9CBC-B628-76AA-280614631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>
                <a:latin typeface="+mj-lt"/>
              </a:rPr>
              <a:t>A framework for policy analysis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Different levels of uncertainty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Forward-looking scenarios</a:t>
            </a:r>
          </a:p>
          <a:p>
            <a:pPr>
              <a:buFontTx/>
              <a:buChar char="-"/>
            </a:pPr>
            <a:r>
              <a:rPr lang="en-GB" dirty="0" err="1">
                <a:latin typeface="+mj-lt"/>
              </a:rPr>
              <a:t>Backcasting</a:t>
            </a:r>
            <a:endParaRPr lang="en-GB" dirty="0">
              <a:latin typeface="+mj-lt"/>
            </a:endParaRP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Level 4 approaches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Dynamic Adaptive Policymaking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Conclusions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A79883DF-B561-C6E1-7663-1B78C6DD0369}"/>
              </a:ext>
            </a:extLst>
          </p:cNvPr>
          <p:cNvSpPr/>
          <p:nvPr/>
        </p:nvSpPr>
        <p:spPr>
          <a:xfrm>
            <a:off x="838200" y="3888870"/>
            <a:ext cx="8585718" cy="4385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2186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AD6053-3B1A-8880-47FC-BCFB77DC8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rgbClr val="00B0F0"/>
                </a:solidFill>
              </a:rPr>
              <a:t>Level 4 approaches: flexible and adaptive approaches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36D978-37AE-C731-D6C4-BC9BE08A2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GB" sz="3100" dirty="0">
                <a:latin typeface="+mj-lt"/>
              </a:rPr>
              <a:t>Level 4 uncertainty, also known as deep uncertainty, is </a:t>
            </a:r>
            <a:r>
              <a:rPr lang="en-GB" sz="3100" b="1" dirty="0">
                <a:latin typeface="+mj-lt"/>
              </a:rPr>
              <a:t>characterized by unknown models, probability distributions, and value judgments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  <a:p>
            <a:pPr marL="0" indent="0">
              <a:buNone/>
            </a:pPr>
            <a:r>
              <a:rPr lang="en-GB" dirty="0">
                <a:latin typeface="+mj-lt"/>
              </a:rPr>
              <a:t>Unlike most policy analysis studies, </a:t>
            </a:r>
            <a:r>
              <a:rPr lang="en-GB" b="1" dirty="0">
                <a:latin typeface="+mj-lt"/>
              </a:rPr>
              <a:t>the implementation step of policy analysis is explicitly addressed by the researcher</a:t>
            </a:r>
            <a:r>
              <a:rPr lang="en-GB" dirty="0">
                <a:latin typeface="+mj-lt"/>
              </a:rPr>
              <a:t> – focusing on potential failures and ways to prevent failure.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pPr marL="0" indent="0">
              <a:buNone/>
            </a:pPr>
            <a:r>
              <a:rPr lang="en-GB" dirty="0">
                <a:latin typeface="+mj-lt"/>
              </a:rPr>
              <a:t>Three (overlapping, not mutually exclusive) ways of dealing with deep uncertainty in making policies (see, for example, </a:t>
            </a:r>
            <a:r>
              <a:rPr lang="en-GB" dirty="0" err="1">
                <a:latin typeface="+mj-lt"/>
              </a:rPr>
              <a:t>Leusink</a:t>
            </a:r>
            <a:r>
              <a:rPr lang="en-GB" dirty="0">
                <a:latin typeface="+mj-lt"/>
              </a:rPr>
              <a:t> and </a:t>
            </a:r>
            <a:r>
              <a:rPr lang="en-GB" dirty="0" err="1">
                <a:latin typeface="+mj-lt"/>
              </a:rPr>
              <a:t>Zanting</a:t>
            </a:r>
            <a:r>
              <a:rPr lang="en-GB" dirty="0">
                <a:latin typeface="+mj-lt"/>
              </a:rPr>
              <a:t>, 2009): 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>
                <a:latin typeface="+mj-lt"/>
              </a:rPr>
              <a:t>Resistance</a:t>
            </a:r>
            <a:r>
              <a:rPr lang="en-GB" dirty="0">
                <a:latin typeface="+mj-lt"/>
              </a:rPr>
              <a:t>: plan for the worst conceivable case or future situation (e.g., over- dimensioning of infrastructure)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>
                <a:latin typeface="+mj-lt"/>
              </a:rPr>
              <a:t>Resilience</a:t>
            </a:r>
            <a:r>
              <a:rPr lang="en-GB" dirty="0">
                <a:latin typeface="+mj-lt"/>
              </a:rPr>
              <a:t>: whatever happens in the future, make sure to have a policy that will result in the system recovering quickly (e.g. floating roads, traffic incident management)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>
                <a:latin typeface="+mj-lt"/>
              </a:rPr>
              <a:t>Adaptive</a:t>
            </a:r>
            <a:r>
              <a:rPr lang="en-GB" dirty="0">
                <a:latin typeface="+mj-lt"/>
              </a:rPr>
              <a:t> </a:t>
            </a:r>
            <a:r>
              <a:rPr lang="en-GB" b="1" dirty="0">
                <a:latin typeface="+mj-lt"/>
              </a:rPr>
              <a:t>robustness</a:t>
            </a:r>
            <a:r>
              <a:rPr lang="en-GB" dirty="0">
                <a:latin typeface="+mj-lt"/>
              </a:rPr>
              <a:t>: prepare a policy that is flexible and adaptable, which will perform well across the full range of plausible futures (including surprises), i.e. Assumption Based Planning (ABP)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3B0AF61-CB4B-1305-5086-761FB36DE18B}"/>
              </a:ext>
            </a:extLst>
          </p:cNvPr>
          <p:cNvSpPr txBox="1"/>
          <p:nvPr/>
        </p:nvSpPr>
        <p:spPr>
          <a:xfrm>
            <a:off x="149629" y="6123543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 err="1"/>
              <a:t>Leusink</a:t>
            </a:r>
            <a:r>
              <a:rPr lang="en-GB" sz="900" dirty="0"/>
              <a:t>, A. and H.A. </a:t>
            </a:r>
            <a:r>
              <a:rPr lang="en-GB" sz="900" dirty="0" err="1"/>
              <a:t>Zanting</a:t>
            </a:r>
            <a:r>
              <a:rPr lang="en-GB" sz="900" dirty="0"/>
              <a:t> (2009), </a:t>
            </a:r>
            <a:r>
              <a:rPr lang="en-GB" sz="900" dirty="0" err="1"/>
              <a:t>Naar</a:t>
            </a:r>
            <a:r>
              <a:rPr lang="en-GB" sz="900" dirty="0"/>
              <a:t> </a:t>
            </a:r>
            <a:r>
              <a:rPr lang="en-GB" sz="900" dirty="0" err="1"/>
              <a:t>een</a:t>
            </a:r>
            <a:r>
              <a:rPr lang="en-GB" sz="900" dirty="0"/>
              <a:t> </a:t>
            </a:r>
            <a:r>
              <a:rPr lang="en-GB" sz="900" dirty="0" err="1"/>
              <a:t>afwegingskader</a:t>
            </a:r>
            <a:r>
              <a:rPr lang="en-GB" sz="900" dirty="0"/>
              <a:t> </a:t>
            </a:r>
            <a:r>
              <a:rPr lang="en-GB" sz="900" dirty="0" err="1"/>
              <a:t>voor</a:t>
            </a:r>
            <a:r>
              <a:rPr lang="en-GB" sz="900" dirty="0"/>
              <a:t> </a:t>
            </a:r>
            <a:r>
              <a:rPr lang="en-GB" sz="900" dirty="0" err="1"/>
              <a:t>een</a:t>
            </a:r>
            <a:r>
              <a:rPr lang="en-GB" sz="900" dirty="0"/>
              <a:t> </a:t>
            </a:r>
            <a:r>
              <a:rPr lang="en-GB" sz="900" dirty="0" err="1"/>
              <a:t>klimaatbestendig</a:t>
            </a:r>
            <a:r>
              <a:rPr lang="en-GB" sz="900" dirty="0"/>
              <a:t> Nederland, met </a:t>
            </a:r>
            <a:r>
              <a:rPr lang="en-GB" sz="900" dirty="0" err="1"/>
              <a:t>ervaringen</a:t>
            </a:r>
            <a:r>
              <a:rPr lang="en-GB" sz="900" dirty="0"/>
              <a:t> </a:t>
            </a:r>
            <a:r>
              <a:rPr lang="en-GB" sz="900" dirty="0" err="1"/>
              <a:t>uit</a:t>
            </a:r>
            <a:r>
              <a:rPr lang="en-GB" sz="900" dirty="0"/>
              <a:t> 4 case studies: </a:t>
            </a:r>
            <a:r>
              <a:rPr lang="en-GB" sz="900" dirty="0" err="1"/>
              <a:t>samenvatting</a:t>
            </a:r>
            <a:r>
              <a:rPr lang="en-GB" sz="900" dirty="0"/>
              <a:t> </a:t>
            </a:r>
            <a:r>
              <a:rPr lang="en-GB" sz="900" dirty="0" err="1"/>
              <a:t>voor</a:t>
            </a:r>
            <a:r>
              <a:rPr lang="en-GB" sz="900" dirty="0"/>
              <a:t> </a:t>
            </a:r>
            <a:r>
              <a:rPr lang="en-GB" sz="900" dirty="0" err="1"/>
              <a:t>bestuurders</a:t>
            </a:r>
            <a:r>
              <a:rPr lang="en-GB" sz="900" dirty="0"/>
              <a:t> [Towards a trade-off framework for climate-proofing the Netherlands, with experiences from 4 case studies: executive summary], accessed August 2011 at http://edepot.wur.nl/15219. </a:t>
            </a:r>
          </a:p>
        </p:txBody>
      </p:sp>
    </p:spTree>
    <p:extLst>
      <p:ext uri="{BB962C8B-B14F-4D97-AF65-F5344CB8AC3E}">
        <p14:creationId xmlns:p14="http://schemas.microsoft.com/office/powerpoint/2010/main" val="35670491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260C14-DCCD-3EF1-B81A-E2F099DCB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rgbClr val="00B0F0"/>
                </a:solidFill>
              </a:rPr>
              <a:t>Level 4 approaches 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81EE5B6-A5A1-5DB8-4461-B5AB86BA35A9}"/>
              </a:ext>
            </a:extLst>
          </p:cNvPr>
          <p:cNvSpPr/>
          <p:nvPr/>
        </p:nvSpPr>
        <p:spPr>
          <a:xfrm>
            <a:off x="894348" y="1700416"/>
            <a:ext cx="2335235" cy="42454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 dirty="0">
                <a:solidFill>
                  <a:schemeClr val="tx1"/>
                </a:solidFill>
                <a:latin typeface="+mj-lt"/>
              </a:rPr>
              <a:t>Robust Decision Making (RDM):</a:t>
            </a:r>
          </a:p>
          <a:p>
            <a:pPr algn="ctr"/>
            <a:r>
              <a:rPr lang="en-GB" sz="1700" dirty="0">
                <a:solidFill>
                  <a:schemeClr val="tx1"/>
                </a:solidFill>
                <a:latin typeface="+mj-lt"/>
              </a:rPr>
              <a:t>Utilises Exploratory Modelling (EM) to run system models and identify futures relevant to plan success; employs Scenario Discovery (SD) to analyse data and understand key characteristics of success and failure using Assumption Based Planning (ABP)  (Lempert, 2019)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743A193-F8B5-0AF5-18D9-3ABC445576AC}"/>
              </a:ext>
            </a:extLst>
          </p:cNvPr>
          <p:cNvSpPr/>
          <p:nvPr/>
        </p:nvSpPr>
        <p:spPr>
          <a:xfrm>
            <a:off x="3593694" y="1700416"/>
            <a:ext cx="2335235" cy="42454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 dirty="0">
                <a:solidFill>
                  <a:schemeClr val="tx1"/>
                </a:solidFill>
                <a:latin typeface="+mj-lt"/>
              </a:rPr>
              <a:t>Dynamic Adaptive Policymaking (DAP): </a:t>
            </a:r>
            <a:r>
              <a:rPr lang="en-GB" sz="1700" dirty="0">
                <a:solidFill>
                  <a:schemeClr val="tx1"/>
                </a:solidFill>
                <a:latin typeface="+mj-lt"/>
              </a:rPr>
              <a:t>Focuses on implementing an initial policy and adapting it over time based on new knowledge; explicit adaptation from the beginning with a designed monitoring program and trigger-based responses (Walker et al., 2019)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B0D103BA-4859-DE8E-D8C5-6F704CE1F326}"/>
              </a:ext>
            </a:extLst>
          </p:cNvPr>
          <p:cNvSpPr/>
          <p:nvPr/>
        </p:nvSpPr>
        <p:spPr>
          <a:xfrm>
            <a:off x="6404811" y="1700416"/>
            <a:ext cx="2335235" cy="42454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 dirty="0">
                <a:solidFill>
                  <a:schemeClr val="tx1"/>
                </a:solidFill>
                <a:latin typeface="+mj-lt"/>
              </a:rPr>
              <a:t> Dynamic Adaptive Policy Pathways (DAPP): </a:t>
            </a:r>
            <a:r>
              <a:rPr lang="en-GB" sz="1700" dirty="0">
                <a:solidFill>
                  <a:schemeClr val="tx1"/>
                </a:solidFill>
                <a:latin typeface="+mj-lt"/>
              </a:rPr>
              <a:t>Considers timing of actions and alternative routes into the future, based on Adaptation Tipping Points (ATPs) to identify conditions under which a plan might fail (Haasnoot et al., 2019)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4901B2C9-A59B-7515-B3F6-39F6AAF752B4}"/>
              </a:ext>
            </a:extLst>
          </p:cNvPr>
          <p:cNvSpPr/>
          <p:nvPr/>
        </p:nvSpPr>
        <p:spPr>
          <a:xfrm>
            <a:off x="9104157" y="1700416"/>
            <a:ext cx="2335235" cy="4245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 dirty="0">
                <a:solidFill>
                  <a:schemeClr val="tx1"/>
                </a:solidFill>
                <a:latin typeface="+mj-lt"/>
              </a:rPr>
              <a:t>Engineering Options Analysis (EOA): </a:t>
            </a:r>
            <a:r>
              <a:rPr lang="en-GB" sz="1700" dirty="0">
                <a:solidFill>
                  <a:schemeClr val="tx1"/>
                </a:solidFill>
                <a:latin typeface="+mj-lt"/>
              </a:rPr>
              <a:t>Assigns economic value to technical flexibility through Real Options Analysis, calculating the value of options for taking actions over time (de </a:t>
            </a:r>
            <a:r>
              <a:rPr lang="en-GB" sz="1700" dirty="0" err="1">
                <a:solidFill>
                  <a:schemeClr val="tx1"/>
                </a:solidFill>
                <a:latin typeface="+mj-lt"/>
              </a:rPr>
              <a:t>Neufville</a:t>
            </a:r>
            <a:r>
              <a:rPr lang="en-GB" sz="1700" dirty="0">
                <a:solidFill>
                  <a:schemeClr val="tx1"/>
                </a:solidFill>
                <a:latin typeface="+mj-lt"/>
              </a:rPr>
              <a:t> and Smet, 2019)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5001C5C-9D94-EEBE-880D-CD0370CC233B}"/>
              </a:ext>
            </a:extLst>
          </p:cNvPr>
          <p:cNvSpPr txBox="1"/>
          <p:nvPr/>
        </p:nvSpPr>
        <p:spPr>
          <a:xfrm>
            <a:off x="0" y="6273225"/>
            <a:ext cx="120508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/>
              <a:t>1) Lempert, R.J. (2019), ‘Robust Decision Making (RDM)’, Chapter 2, in: V.A.W.J. </a:t>
            </a:r>
            <a:r>
              <a:rPr lang="en-GB" sz="800" dirty="0" err="1"/>
              <a:t>Marchau</a:t>
            </a:r>
            <a:r>
              <a:rPr lang="en-GB" sz="800" dirty="0"/>
              <a:t>, W.E. Walker, P.J.T.M. </a:t>
            </a:r>
            <a:r>
              <a:rPr lang="en-GB" sz="800" dirty="0" err="1"/>
              <a:t>Bloemen</a:t>
            </a:r>
            <a:r>
              <a:rPr lang="en-GB" sz="800" dirty="0"/>
              <a:t> and S.W. Popper (eds.), Decision Making Under Deep Uncertainty: From Theory to Practice, New York: Springer.</a:t>
            </a:r>
          </a:p>
          <a:p>
            <a:r>
              <a:rPr lang="en-GB" sz="800" dirty="0"/>
              <a:t>2) Walker, W.E., V.A.W.J. </a:t>
            </a:r>
            <a:r>
              <a:rPr lang="en-GB" sz="800" dirty="0" err="1"/>
              <a:t>Marchau</a:t>
            </a:r>
            <a:r>
              <a:rPr lang="en-GB" sz="800" dirty="0"/>
              <a:t>, and J.H. </a:t>
            </a:r>
            <a:r>
              <a:rPr lang="en-GB" sz="800" dirty="0" err="1"/>
              <a:t>Kwakkel</a:t>
            </a:r>
            <a:r>
              <a:rPr lang="en-GB" sz="800" dirty="0"/>
              <a:t> (2019), ‘Dynamic Adaptive Planning (DAP)’, in: V.A.W.J. </a:t>
            </a:r>
            <a:r>
              <a:rPr lang="en-GB" sz="800" dirty="0" err="1"/>
              <a:t>Marchau</a:t>
            </a:r>
            <a:r>
              <a:rPr lang="en-GB" sz="800" dirty="0"/>
              <a:t>, W.E. Walker, P.J.T.M. </a:t>
            </a:r>
            <a:r>
              <a:rPr lang="en-GB" sz="800" dirty="0" err="1"/>
              <a:t>Bloemen</a:t>
            </a:r>
            <a:r>
              <a:rPr lang="en-GB" sz="800" dirty="0"/>
              <a:t> and S.W. Popper (eds), (2019), Decision Making Under Deep Uncertainty: From Theory to Practice. New York: Springer.</a:t>
            </a:r>
          </a:p>
          <a:p>
            <a:r>
              <a:rPr lang="en-GB" sz="800" dirty="0"/>
              <a:t>3) </a:t>
            </a:r>
            <a:r>
              <a:rPr lang="en-GB" sz="800" dirty="0" err="1"/>
              <a:t>Haasnoot</a:t>
            </a:r>
            <a:r>
              <a:rPr lang="en-GB" sz="800" dirty="0"/>
              <a:t>, M., A. Warren, and  J.H. </a:t>
            </a:r>
            <a:r>
              <a:rPr lang="en-GB" sz="800" dirty="0" err="1"/>
              <a:t>Kwakkel</a:t>
            </a:r>
            <a:r>
              <a:rPr lang="en-GB" sz="800" dirty="0"/>
              <a:t>, (2019). ‘Dynamic Adaptive Policy Pathways (DAPP)’, in: V.A.W.J. </a:t>
            </a:r>
            <a:r>
              <a:rPr lang="en-GB" sz="800" dirty="0" err="1"/>
              <a:t>Marchau</a:t>
            </a:r>
            <a:r>
              <a:rPr lang="en-GB" sz="800" dirty="0"/>
              <a:t>, W.E. Walker, P.J.T.M. </a:t>
            </a:r>
            <a:r>
              <a:rPr lang="en-GB" sz="800" dirty="0" err="1"/>
              <a:t>Bloemen</a:t>
            </a:r>
            <a:r>
              <a:rPr lang="en-GB" sz="800" dirty="0"/>
              <a:t> and S.W. Popper (eds.), Decision Making Under Deep Uncertainty: From Theory to Practice. New York: Springer.</a:t>
            </a:r>
          </a:p>
          <a:p>
            <a:r>
              <a:rPr lang="en-GB" sz="800" dirty="0"/>
              <a:t>4) de </a:t>
            </a:r>
            <a:r>
              <a:rPr lang="en-GB" sz="800" dirty="0" err="1"/>
              <a:t>Neufville</a:t>
            </a:r>
            <a:r>
              <a:rPr lang="en-GB" sz="800" dirty="0"/>
              <a:t>, R. and K. Smet (2019), Engineering options analysis, Chapter 6, in: V.A.W.J. </a:t>
            </a:r>
            <a:r>
              <a:rPr lang="en-GB" sz="800" dirty="0" err="1"/>
              <a:t>Marchau</a:t>
            </a:r>
            <a:r>
              <a:rPr lang="en-GB" sz="800" dirty="0"/>
              <a:t>, W.E. Walker, P.J. </a:t>
            </a:r>
            <a:r>
              <a:rPr lang="en-GB" sz="800" dirty="0" err="1"/>
              <a:t>Bloemen</a:t>
            </a:r>
            <a:r>
              <a:rPr lang="en-GB" sz="800" dirty="0"/>
              <a:t> and S.W. Popper (eds.), Decision Making Under Deep Uncertainty: From Theory to Practice. New York: Springer.</a:t>
            </a:r>
          </a:p>
        </p:txBody>
      </p:sp>
    </p:spTree>
    <p:extLst>
      <p:ext uri="{BB962C8B-B14F-4D97-AF65-F5344CB8AC3E}">
        <p14:creationId xmlns:p14="http://schemas.microsoft.com/office/powerpoint/2010/main" val="42543215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260C14-DCCD-3EF1-B81A-E2F099DCB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rgbClr val="00B0F0"/>
                </a:solidFill>
              </a:rPr>
              <a:t>Level 4 approaches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81EE5B6-A5A1-5DB8-4461-B5AB86BA35A9}"/>
              </a:ext>
            </a:extLst>
          </p:cNvPr>
          <p:cNvSpPr/>
          <p:nvPr/>
        </p:nvSpPr>
        <p:spPr>
          <a:xfrm>
            <a:off x="894348" y="1700416"/>
            <a:ext cx="2335235" cy="42454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 dirty="0">
                <a:solidFill>
                  <a:schemeClr val="tx1"/>
                </a:solidFill>
                <a:latin typeface="+mj-lt"/>
              </a:rPr>
              <a:t>Robust Decision Making (RDM):</a:t>
            </a:r>
          </a:p>
          <a:p>
            <a:pPr algn="ctr"/>
            <a:r>
              <a:rPr lang="en-GB" sz="1700" dirty="0">
                <a:solidFill>
                  <a:schemeClr val="tx1"/>
                </a:solidFill>
                <a:latin typeface="+mj-lt"/>
              </a:rPr>
              <a:t>Utilizes Exploratory Modelling (EM) to run system models and identify futures relevant to plan success; employs Scenario Discovery (SD) to </a:t>
            </a:r>
            <a:r>
              <a:rPr lang="en-GB" sz="1700" dirty="0" err="1">
                <a:solidFill>
                  <a:schemeClr val="tx1"/>
                </a:solidFill>
                <a:latin typeface="+mj-lt"/>
              </a:rPr>
              <a:t>analyze</a:t>
            </a:r>
            <a:r>
              <a:rPr lang="en-GB" sz="1700" dirty="0">
                <a:solidFill>
                  <a:schemeClr val="tx1"/>
                </a:solidFill>
                <a:latin typeface="+mj-lt"/>
              </a:rPr>
              <a:t> data and understand key characteristics of success and failure, and robust success. (Lempert, 2019)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743A193-F8B5-0AF5-18D9-3ABC445576AC}"/>
              </a:ext>
            </a:extLst>
          </p:cNvPr>
          <p:cNvSpPr/>
          <p:nvPr/>
        </p:nvSpPr>
        <p:spPr>
          <a:xfrm>
            <a:off x="3593694" y="1700416"/>
            <a:ext cx="2335235" cy="42454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 dirty="0">
                <a:solidFill>
                  <a:schemeClr val="tx1"/>
                </a:solidFill>
                <a:latin typeface="+mj-lt"/>
              </a:rPr>
              <a:t>Dynamic Adaptive Policymaking (DAP): </a:t>
            </a:r>
            <a:r>
              <a:rPr lang="en-GB" sz="1700" dirty="0">
                <a:solidFill>
                  <a:schemeClr val="tx1"/>
                </a:solidFill>
                <a:latin typeface="+mj-lt"/>
              </a:rPr>
              <a:t>Focuses on implementing an initial policy and adapting it over time based on new knowledge; explicit adaptation from the beginning with a designed monitoring program and trigger-based responses (Walker et al., 2019)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B0D103BA-4859-DE8E-D8C5-6F704CE1F326}"/>
              </a:ext>
            </a:extLst>
          </p:cNvPr>
          <p:cNvSpPr/>
          <p:nvPr/>
        </p:nvSpPr>
        <p:spPr>
          <a:xfrm>
            <a:off x="6404811" y="1700416"/>
            <a:ext cx="2335235" cy="42454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 dirty="0">
                <a:solidFill>
                  <a:schemeClr val="tx1"/>
                </a:solidFill>
                <a:latin typeface="+mj-lt"/>
              </a:rPr>
              <a:t> Dynamic Adaptive Policy Pathways (DAPP): </a:t>
            </a:r>
            <a:r>
              <a:rPr lang="en-GB" sz="1700" dirty="0">
                <a:solidFill>
                  <a:schemeClr val="tx1"/>
                </a:solidFill>
                <a:latin typeface="+mj-lt"/>
              </a:rPr>
              <a:t>Considers timing of actions and alternative routes into the future, based on Adaptation Tipping Points to identify conditions under which a plan might fail (</a:t>
            </a:r>
            <a:r>
              <a:rPr lang="en-GB" sz="1700" dirty="0" err="1">
                <a:solidFill>
                  <a:schemeClr val="tx1"/>
                </a:solidFill>
                <a:latin typeface="+mj-lt"/>
              </a:rPr>
              <a:t>Haasnoot</a:t>
            </a:r>
            <a:r>
              <a:rPr lang="en-GB" sz="1700" dirty="0">
                <a:solidFill>
                  <a:schemeClr val="tx1"/>
                </a:solidFill>
                <a:latin typeface="+mj-lt"/>
              </a:rPr>
              <a:t> et al., 2019)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4901B2C9-A59B-7515-B3F6-39F6AAF752B4}"/>
              </a:ext>
            </a:extLst>
          </p:cNvPr>
          <p:cNvSpPr/>
          <p:nvPr/>
        </p:nvSpPr>
        <p:spPr>
          <a:xfrm>
            <a:off x="9104157" y="1700416"/>
            <a:ext cx="2335235" cy="4245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 dirty="0">
                <a:solidFill>
                  <a:schemeClr val="tx1"/>
                </a:solidFill>
                <a:latin typeface="+mj-lt"/>
              </a:rPr>
              <a:t>Engineering Options Analysis (EOA): </a:t>
            </a:r>
            <a:r>
              <a:rPr lang="en-GB" sz="1700" dirty="0">
                <a:solidFill>
                  <a:schemeClr val="tx1"/>
                </a:solidFill>
                <a:latin typeface="+mj-lt"/>
              </a:rPr>
              <a:t>Assigns economic value to technical flexibility through Real Options Analysis, calculating the value of options for taking actions over time (de </a:t>
            </a:r>
            <a:r>
              <a:rPr lang="en-GB" sz="1700" dirty="0" err="1">
                <a:solidFill>
                  <a:schemeClr val="tx1"/>
                </a:solidFill>
                <a:latin typeface="+mj-lt"/>
              </a:rPr>
              <a:t>Neufville</a:t>
            </a:r>
            <a:r>
              <a:rPr lang="en-GB" sz="1700" dirty="0">
                <a:solidFill>
                  <a:schemeClr val="tx1"/>
                </a:solidFill>
                <a:latin typeface="+mj-lt"/>
              </a:rPr>
              <a:t> and Smet, 2019)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5001C5C-9D94-EEBE-880D-CD0370CC233B}"/>
              </a:ext>
            </a:extLst>
          </p:cNvPr>
          <p:cNvSpPr txBox="1"/>
          <p:nvPr/>
        </p:nvSpPr>
        <p:spPr>
          <a:xfrm>
            <a:off x="0" y="6273225"/>
            <a:ext cx="120508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/>
              <a:t>1) Lempert, R.J. (2019), ‘Robust Decision Making (RDM)’, Chapter 2, in: V.A.W.J. </a:t>
            </a:r>
            <a:r>
              <a:rPr lang="en-GB" sz="800" dirty="0" err="1"/>
              <a:t>Marchau</a:t>
            </a:r>
            <a:r>
              <a:rPr lang="en-GB" sz="800" dirty="0"/>
              <a:t>, W.E. Walker, P.J.T.M. </a:t>
            </a:r>
            <a:r>
              <a:rPr lang="en-GB" sz="800" dirty="0" err="1"/>
              <a:t>Bloemen</a:t>
            </a:r>
            <a:r>
              <a:rPr lang="en-GB" sz="800" dirty="0"/>
              <a:t> and S.W. Popper (eds.), Decision Making Under Deep Uncertainty: From Theory to Practice, New York: Springer.</a:t>
            </a:r>
          </a:p>
          <a:p>
            <a:r>
              <a:rPr lang="en-GB" sz="800" dirty="0"/>
              <a:t>2) Walker, W.E., V.A.W.J. </a:t>
            </a:r>
            <a:r>
              <a:rPr lang="en-GB" sz="800" dirty="0" err="1"/>
              <a:t>Marchau</a:t>
            </a:r>
            <a:r>
              <a:rPr lang="en-GB" sz="800" dirty="0"/>
              <a:t>, and J.H. </a:t>
            </a:r>
            <a:r>
              <a:rPr lang="en-GB" sz="800" dirty="0" err="1"/>
              <a:t>Kwakkel</a:t>
            </a:r>
            <a:r>
              <a:rPr lang="en-GB" sz="800" dirty="0"/>
              <a:t> (2019), ‘Dynamic Adaptive Planning (DAP)’, in: V.A.W.J. </a:t>
            </a:r>
            <a:r>
              <a:rPr lang="en-GB" sz="800" dirty="0" err="1"/>
              <a:t>Marchau</a:t>
            </a:r>
            <a:r>
              <a:rPr lang="en-GB" sz="800" dirty="0"/>
              <a:t>, W.E. Walker, P.J.T.M. </a:t>
            </a:r>
            <a:r>
              <a:rPr lang="en-GB" sz="800" dirty="0" err="1"/>
              <a:t>Bloemen</a:t>
            </a:r>
            <a:r>
              <a:rPr lang="en-GB" sz="800" dirty="0"/>
              <a:t> and S.W. Popper (eds), (2019), Decision Making Under Deep Uncertainty: From Theory to Practice. New York: Springer.</a:t>
            </a:r>
          </a:p>
          <a:p>
            <a:r>
              <a:rPr lang="en-GB" sz="800" dirty="0"/>
              <a:t>3) </a:t>
            </a:r>
            <a:r>
              <a:rPr lang="en-GB" sz="800" dirty="0" err="1"/>
              <a:t>Haasnoot</a:t>
            </a:r>
            <a:r>
              <a:rPr lang="en-GB" sz="800" dirty="0"/>
              <a:t>, M., A. Warren, and  J.H. </a:t>
            </a:r>
            <a:r>
              <a:rPr lang="en-GB" sz="800" dirty="0" err="1"/>
              <a:t>Kwakkel</a:t>
            </a:r>
            <a:r>
              <a:rPr lang="en-GB" sz="800" dirty="0"/>
              <a:t>, (2019). ‘Dynamic Adaptive Policy Pathways (DAPP)’, in: V.A.W.J. </a:t>
            </a:r>
            <a:r>
              <a:rPr lang="en-GB" sz="800" dirty="0" err="1"/>
              <a:t>Marchau</a:t>
            </a:r>
            <a:r>
              <a:rPr lang="en-GB" sz="800" dirty="0"/>
              <a:t>, W.E. Walker, P.J.T.M. </a:t>
            </a:r>
            <a:r>
              <a:rPr lang="en-GB" sz="800" dirty="0" err="1"/>
              <a:t>Bloemen</a:t>
            </a:r>
            <a:r>
              <a:rPr lang="en-GB" sz="800" dirty="0"/>
              <a:t> and S.W. Popper (eds.), Decision Making Under Deep Uncertainty: From Theory to Practice. New York: Springer.</a:t>
            </a:r>
          </a:p>
          <a:p>
            <a:r>
              <a:rPr lang="en-GB" sz="800" dirty="0"/>
              <a:t>4) de </a:t>
            </a:r>
            <a:r>
              <a:rPr lang="en-GB" sz="800" dirty="0" err="1"/>
              <a:t>Neufville</a:t>
            </a:r>
            <a:r>
              <a:rPr lang="en-GB" sz="800" dirty="0"/>
              <a:t>, R. and K. Smet (2019), Engineering options analysis, Chapter 6, in: V.A.W.J. </a:t>
            </a:r>
            <a:r>
              <a:rPr lang="en-GB" sz="800" dirty="0" err="1"/>
              <a:t>Marchau</a:t>
            </a:r>
            <a:r>
              <a:rPr lang="en-GB" sz="800" dirty="0"/>
              <a:t>, W.E. Walker, P.J. </a:t>
            </a:r>
            <a:r>
              <a:rPr lang="en-GB" sz="800" dirty="0" err="1"/>
              <a:t>Bloemen</a:t>
            </a:r>
            <a:r>
              <a:rPr lang="en-GB" sz="800" dirty="0"/>
              <a:t> and S.W. Popper (eds.), Decision Making Under Deep Uncertainty: From Theory to Practice. New York: Springer.</a:t>
            </a:r>
          </a:p>
        </p:txBody>
      </p:sp>
    </p:spTree>
    <p:extLst>
      <p:ext uri="{BB962C8B-B14F-4D97-AF65-F5344CB8AC3E}">
        <p14:creationId xmlns:p14="http://schemas.microsoft.com/office/powerpoint/2010/main" val="4515425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394978-597E-FB0D-71A9-131FE00BA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Overview chapter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EA2D34-9CBC-B628-76AA-280614631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>
                <a:latin typeface="+mj-lt"/>
              </a:rPr>
              <a:t>A framework for policy analysis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Different levels of uncertainty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Forward-looking scenarios</a:t>
            </a:r>
          </a:p>
          <a:p>
            <a:pPr>
              <a:buFontTx/>
              <a:buChar char="-"/>
            </a:pPr>
            <a:r>
              <a:rPr lang="en-GB" dirty="0" err="1">
                <a:latin typeface="+mj-lt"/>
              </a:rPr>
              <a:t>Backcasting</a:t>
            </a:r>
            <a:endParaRPr lang="en-GB" dirty="0">
              <a:latin typeface="+mj-lt"/>
            </a:endParaRP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Level 4 approaches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Dynamic Adaptive Policymaking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Conclusions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A79883DF-B561-C6E1-7663-1B78C6DD0369}"/>
              </a:ext>
            </a:extLst>
          </p:cNvPr>
          <p:cNvSpPr/>
          <p:nvPr/>
        </p:nvSpPr>
        <p:spPr>
          <a:xfrm>
            <a:off x="838200" y="4392210"/>
            <a:ext cx="8585718" cy="4385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6780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55F726-BDA9-F419-7836-C3F15C67D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solidFill>
                  <a:srgbClr val="00B0F0"/>
                </a:solidFill>
              </a:rPr>
              <a:t>Dynamic Adaptive Policymaking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160604-BF34-9069-639B-C1B28F977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>
                <a:latin typeface="+mj-lt"/>
              </a:rPr>
              <a:t>Definition of DAP: </a:t>
            </a:r>
            <a:r>
              <a:rPr lang="en-GB" b="1" dirty="0">
                <a:latin typeface="+mj-lt"/>
              </a:rPr>
              <a:t>An adaptive policy that adjusts over time </a:t>
            </a:r>
            <a:r>
              <a:rPr lang="en-GB" dirty="0">
                <a:latin typeface="+mj-lt"/>
              </a:rPr>
              <a:t>to changing circumstances while achieving the prespecified targets</a:t>
            </a:r>
          </a:p>
          <a:p>
            <a:r>
              <a:rPr lang="en-GB" dirty="0">
                <a:latin typeface="+mj-lt"/>
              </a:rPr>
              <a:t>DAP studies in the transport domain have been undertaken to address challenges and uncertainties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pPr marL="0" indent="0">
              <a:buNone/>
            </a:pPr>
            <a:r>
              <a:rPr lang="en-GB" dirty="0">
                <a:latin typeface="+mj-lt"/>
              </a:rPr>
              <a:t>DAP is </a:t>
            </a:r>
            <a:r>
              <a:rPr lang="en-GB" b="1" dirty="0">
                <a:latin typeface="+mj-lt"/>
              </a:rPr>
              <a:t>incremental, adaptive, and conditional </a:t>
            </a:r>
            <a:r>
              <a:rPr lang="en-GB" dirty="0">
                <a:latin typeface="+mj-lt"/>
              </a:rPr>
              <a:t>(Walker, 2000b):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>
                <a:latin typeface="+mj-lt"/>
              </a:rPr>
              <a:t>Systematic method</a:t>
            </a:r>
            <a:r>
              <a:rPr lang="en-GB" dirty="0">
                <a:latin typeface="+mj-lt"/>
              </a:rPr>
              <a:t>: Monitoring the environment, gathering information, implementing policy actions, and adjusting to new circumstances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>
                <a:latin typeface="+mj-lt"/>
              </a:rPr>
              <a:t>Unchanged targets </a:t>
            </a:r>
            <a:r>
              <a:rPr lang="en-GB" dirty="0">
                <a:latin typeface="+mj-lt"/>
              </a:rPr>
              <a:t>ensure consistency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New targets require a new plan, but </a:t>
            </a:r>
            <a:r>
              <a:rPr lang="en-GB" b="1" dirty="0">
                <a:latin typeface="+mj-lt"/>
              </a:rPr>
              <a:t>previous knowledge accelerates the process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9704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D95235-3D8E-4DD1-4633-19334B3C2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Introduction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78FF81-0453-0987-F9C4-F6B31066B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390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>
                <a:latin typeface="+mj-lt"/>
              </a:rPr>
              <a:t>Futures research in transport policy analysis is carried out for two reasons: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to identify the </a:t>
            </a:r>
            <a:r>
              <a:rPr lang="en-GB" b="1" dirty="0">
                <a:latin typeface="+mj-lt"/>
              </a:rPr>
              <a:t>types and magnitudes of future transport problems </a:t>
            </a:r>
            <a:r>
              <a:rPr lang="en-GB" dirty="0">
                <a:latin typeface="+mj-lt"/>
              </a:rPr>
              <a:t>(and/or opportunities), and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</a:rPr>
              <a:t>to identify </a:t>
            </a:r>
            <a:r>
              <a:rPr lang="en-GB" b="1" dirty="0">
                <a:latin typeface="+mj-lt"/>
              </a:rPr>
              <a:t>ways to reduce these transport problems</a:t>
            </a:r>
            <a:r>
              <a:rPr lang="en-GB" dirty="0">
                <a:latin typeface="+mj-lt"/>
              </a:rPr>
              <a:t> (and/or take advantage of these opportunities) t</a:t>
            </a:r>
            <a:r>
              <a:rPr lang="en-US" dirty="0">
                <a:latin typeface="+mj-lt"/>
              </a:rPr>
              <a:t>heir effects, and their costs and benefits.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GB" dirty="0">
                <a:latin typeface="+mj-lt"/>
              </a:rPr>
              <a:t>This chapter specifies </a:t>
            </a:r>
            <a:r>
              <a:rPr lang="en-GB" b="1" dirty="0">
                <a:latin typeface="+mj-lt"/>
              </a:rPr>
              <a:t>research approaches</a:t>
            </a:r>
            <a:r>
              <a:rPr lang="en-GB" dirty="0">
                <a:latin typeface="+mj-lt"/>
              </a:rPr>
              <a:t> to the study of transport futures, and explains the role of futures research related to </a:t>
            </a:r>
            <a:r>
              <a:rPr lang="en-GB" b="1" dirty="0">
                <a:latin typeface="+mj-lt"/>
              </a:rPr>
              <a:t>transport policy analysis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</p:txBody>
      </p:sp>
      <p:pic>
        <p:nvPicPr>
          <p:cNvPr id="5" name="Afbeelding 4" descr="Afbeelding met bol, persoon, buitenshuis, hemel&#10;&#10;Automatisch gegenereerde beschrijving">
            <a:extLst>
              <a:ext uri="{FF2B5EF4-FFF2-40B4-BE49-F238E27FC236}">
                <a16:creationId xmlns:a16="http://schemas.microsoft.com/office/drawing/2014/main" id="{AAF888E1-C8FF-EF57-DC25-F5CB3F1A86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3" r="19519"/>
          <a:stretch/>
        </p:blipFill>
        <p:spPr>
          <a:xfrm>
            <a:off x="8087078" y="2366963"/>
            <a:ext cx="3266722" cy="38100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CE6B400F-7DD1-8E85-D9E7-921193F0F3A0}"/>
              </a:ext>
            </a:extLst>
          </p:cNvPr>
          <p:cNvSpPr txBox="1"/>
          <p:nvPr/>
        </p:nvSpPr>
        <p:spPr>
          <a:xfrm>
            <a:off x="7975600" y="6176963"/>
            <a:ext cx="27178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>
                <a:hlinkClick r:id="rId3"/>
              </a:rPr>
              <a:t>Glass sphere - Free image on </a:t>
            </a:r>
            <a:r>
              <a:rPr lang="en-GB" sz="900" dirty="0" err="1">
                <a:hlinkClick r:id="rId3"/>
              </a:rPr>
              <a:t>Pixabay</a:t>
            </a:r>
            <a:r>
              <a:rPr lang="en-GB" sz="900" dirty="0"/>
              <a:t>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4EBDBC2-225F-FE97-DEB9-F4AB5D2BD149}"/>
              </a:ext>
            </a:extLst>
          </p:cNvPr>
          <p:cNvSpPr txBox="1"/>
          <p:nvPr/>
        </p:nvSpPr>
        <p:spPr>
          <a:xfrm>
            <a:off x="8655050" y="704740"/>
            <a:ext cx="1358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Can you tell the future?</a:t>
            </a:r>
          </a:p>
        </p:txBody>
      </p:sp>
      <p:cxnSp>
        <p:nvCxnSpPr>
          <p:cNvPr id="10" name="Verbindingslijn: gekromd 9">
            <a:extLst>
              <a:ext uri="{FF2B5EF4-FFF2-40B4-BE49-F238E27FC236}">
                <a16:creationId xmlns:a16="http://schemas.microsoft.com/office/drawing/2014/main" id="{790967F0-3CC2-3600-132C-166944AC7BDE}"/>
              </a:ext>
            </a:extLst>
          </p:cNvPr>
          <p:cNvCxnSpPr>
            <a:cxnSpLocks/>
          </p:cNvCxnSpPr>
          <p:nvPr/>
        </p:nvCxnSpPr>
        <p:spPr>
          <a:xfrm rot="16200000" flipV="1">
            <a:off x="9020149" y="1717649"/>
            <a:ext cx="844603" cy="215900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0522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86FEE7-698D-8ABC-796C-5DBEAB0DE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solidFill>
                  <a:srgbClr val="00B0F0"/>
                </a:solidFill>
              </a:rPr>
              <a:t>Dynamic Adaptive Policymaking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EC3698-F7C0-5F7A-68F0-95D0694EF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7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+mj-lt"/>
              </a:rPr>
              <a:t>Example: Strategic planning for an airport close to a built-up area (</a:t>
            </a:r>
            <a:r>
              <a:rPr lang="en-GB" dirty="0" err="1">
                <a:latin typeface="+mj-lt"/>
              </a:rPr>
              <a:t>Kwakkel</a:t>
            </a:r>
            <a:r>
              <a:rPr lang="en-GB" dirty="0">
                <a:latin typeface="+mj-lt"/>
              </a:rPr>
              <a:t> et al. 2010c)</a:t>
            </a:r>
            <a:br>
              <a:rPr lang="en-GB" dirty="0">
                <a:latin typeface="+mj-lt"/>
              </a:rPr>
            </a:br>
            <a:endParaRPr lang="en-GB" dirty="0">
              <a:latin typeface="+mj-lt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E8054F1-CD54-E2E7-A3BA-7443FFF2B96C}"/>
              </a:ext>
            </a:extLst>
          </p:cNvPr>
          <p:cNvSpPr txBox="1"/>
          <p:nvPr/>
        </p:nvSpPr>
        <p:spPr>
          <a:xfrm>
            <a:off x="0" y="6588082"/>
            <a:ext cx="1117733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 err="1"/>
              <a:t>Kwakkel</a:t>
            </a:r>
            <a:r>
              <a:rPr lang="en-GB" sz="900" dirty="0"/>
              <a:t>, J.H., W.E. Walker and V.A.W.J. Marchau (2010b), ‘Assessing the efficacy of adaptive airport strategic planning: results from computational experiments’, Environment and Planning B: Planning and Design, 39, 533–50.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7D2F3E3-7EB1-BF95-4CE0-4463EE1A27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3017577"/>
              </p:ext>
            </p:extLst>
          </p:nvPr>
        </p:nvGraphicFramePr>
        <p:xfrm>
          <a:off x="838200" y="2714017"/>
          <a:ext cx="10515600" cy="3424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22729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394978-597E-FB0D-71A9-131FE00BA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Overview chapter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EA2D34-9CBC-B628-76AA-280614631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>
                <a:latin typeface="+mj-lt"/>
              </a:rPr>
              <a:t>A framework for policy analysis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Different levels of uncertainty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Forward-looking scenarios</a:t>
            </a:r>
          </a:p>
          <a:p>
            <a:pPr>
              <a:buFontTx/>
              <a:buChar char="-"/>
            </a:pPr>
            <a:r>
              <a:rPr lang="en-GB" dirty="0" err="1">
                <a:latin typeface="+mj-lt"/>
              </a:rPr>
              <a:t>Backcasting</a:t>
            </a:r>
            <a:endParaRPr lang="en-GB" dirty="0">
              <a:latin typeface="+mj-lt"/>
            </a:endParaRP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Level 4 approaches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Dynamic Adaptive Policymaking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Conclusions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A79883DF-B561-C6E1-7663-1B78C6DD0369}"/>
              </a:ext>
            </a:extLst>
          </p:cNvPr>
          <p:cNvSpPr/>
          <p:nvPr/>
        </p:nvSpPr>
        <p:spPr>
          <a:xfrm>
            <a:off x="838200" y="4912327"/>
            <a:ext cx="8585718" cy="4385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5356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DFC9AF-C018-F898-A79F-153AE95DA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665" y="479493"/>
            <a:ext cx="8089641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Conclusions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940CFC-78F1-9066-8E5B-4B4445FEC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3665" y="1984443"/>
            <a:ext cx="7920135" cy="439406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latin typeface="+mj-lt"/>
              </a:rPr>
              <a:t>Futures research plays an essential role in transport policymaking, but </a:t>
            </a:r>
            <a:r>
              <a:rPr lang="en-GB" sz="1800" b="1" dirty="0">
                <a:latin typeface="+mj-lt"/>
              </a:rPr>
              <a:t>outcomes are inherently uncertain due to the unknown nature of the future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latin typeface="+mj-lt"/>
              </a:rPr>
              <a:t>Policymakers often acknowledge uncertainty, but there is </a:t>
            </a:r>
            <a:r>
              <a:rPr lang="en-GB" sz="1800" b="1" dirty="0">
                <a:latin typeface="+mj-lt"/>
              </a:rPr>
              <a:t>limited understanding of its various dimensions, magnitudes, and approaches </a:t>
            </a:r>
            <a:r>
              <a:rPr lang="en-GB" sz="1800" dirty="0">
                <a:latin typeface="+mj-lt"/>
              </a:rPr>
              <a:t>to address them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b="1" dirty="0">
                <a:latin typeface="+mj-lt"/>
              </a:rPr>
              <a:t>Forward-looking scenarios </a:t>
            </a:r>
            <a:r>
              <a:rPr lang="en-GB" sz="1800" dirty="0">
                <a:latin typeface="+mj-lt"/>
              </a:rPr>
              <a:t>are used in transport policy planning to explore implications of uncertainty, identify future problems, and identify potential policies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latin typeface="+mj-lt"/>
              </a:rPr>
              <a:t>A drawback of scenarios is their </a:t>
            </a:r>
            <a:r>
              <a:rPr lang="en-GB" sz="1800" b="1" dirty="0">
                <a:latin typeface="+mj-lt"/>
              </a:rPr>
              <a:t>misuse as certain predictions instead of 'what if' estimates for plausible futures</a:t>
            </a:r>
            <a:r>
              <a:rPr lang="en-GB" sz="1800" dirty="0">
                <a:latin typeface="+mj-lt"/>
              </a:rPr>
              <a:t>, leaving the actual future unknown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b="1" dirty="0" err="1">
                <a:latin typeface="+mj-lt"/>
              </a:rPr>
              <a:t>Backcasting</a:t>
            </a:r>
            <a:r>
              <a:rPr lang="en-GB" sz="1800" b="1" dirty="0">
                <a:latin typeface="+mj-lt"/>
              </a:rPr>
              <a:t> method sets a normative target </a:t>
            </a:r>
            <a:r>
              <a:rPr lang="en-GB" sz="1800" dirty="0">
                <a:latin typeface="+mj-lt"/>
              </a:rPr>
              <a:t>as the desired outcome and designs diverse future images meeting these targets, showcasing the range of possible futures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latin typeface="+mj-lt"/>
              </a:rPr>
              <a:t>Policies that embrace uncertainty avoid prescribing an 'optimal' policy for a single future and instead </a:t>
            </a:r>
            <a:r>
              <a:rPr lang="en-GB" sz="1800" b="1" dirty="0">
                <a:latin typeface="+mj-lt"/>
              </a:rPr>
              <a:t>focus on robust and </a:t>
            </a:r>
            <a:r>
              <a:rPr lang="en-GB" sz="1800" b="1">
                <a:latin typeface="+mj-lt"/>
              </a:rPr>
              <a:t>adaptable policies</a:t>
            </a:r>
            <a:endParaRPr lang="en-GB" sz="1800" b="1" dirty="0">
              <a:latin typeface="+mj-lt"/>
            </a:endParaRPr>
          </a:p>
        </p:txBody>
      </p:sp>
      <p:pic>
        <p:nvPicPr>
          <p:cNvPr id="4" name="Afbeelding 4" descr="Afbeelding met tekening, handschrift&#10;&#10;Automatisch gegenereerde beschrijving">
            <a:extLst>
              <a:ext uri="{FF2B5EF4-FFF2-40B4-BE49-F238E27FC236}">
                <a16:creationId xmlns:a16="http://schemas.microsoft.com/office/drawing/2014/main" id="{DEA637A4-6574-F899-65A3-763CFCDFBE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26"/>
          <a:stretch/>
        </p:blipFill>
        <p:spPr>
          <a:xfrm rot="16200000">
            <a:off x="1043980" y="3121499"/>
            <a:ext cx="1139802" cy="3639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ekstvak 6">
            <a:extLst>
              <a:ext uri="{FF2B5EF4-FFF2-40B4-BE49-F238E27FC236}">
                <a16:creationId xmlns:a16="http://schemas.microsoft.com/office/drawing/2014/main" id="{2020ECBE-35E4-2A67-FEB2-9E2BAB058992}"/>
              </a:ext>
            </a:extLst>
          </p:cNvPr>
          <p:cNvSpPr txBox="1"/>
          <p:nvPr/>
        </p:nvSpPr>
        <p:spPr>
          <a:xfrm rot="823459">
            <a:off x="96490" y="5501385"/>
            <a:ext cx="303478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>
                <a:hlinkClick r:id="rId3"/>
              </a:rPr>
              <a:t>Different directions - Free image on </a:t>
            </a:r>
            <a:r>
              <a:rPr lang="en-GB" sz="900" dirty="0" err="1">
                <a:hlinkClick r:id="rId3"/>
              </a:rPr>
              <a:t>Unsplash</a:t>
            </a:r>
            <a:r>
              <a:rPr lang="en-GB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50694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tekst, Planken, Publicatie, overdekt&#10;&#10;Automatisch gegenereerde beschrijving">
            <a:extLst>
              <a:ext uri="{FF2B5EF4-FFF2-40B4-BE49-F238E27FC236}">
                <a16:creationId xmlns:a16="http://schemas.microsoft.com/office/drawing/2014/main" id="{48E3DE42-25C8-9C61-A294-812444F4A7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12"/>
          <a:stretch/>
        </p:blipFill>
        <p:spPr>
          <a:xfrm>
            <a:off x="0" y="0"/>
            <a:ext cx="12324522" cy="68580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A52A81F-E1CB-C5DD-DF58-DB7E0B8F7ACB}"/>
              </a:ext>
            </a:extLst>
          </p:cNvPr>
          <p:cNvSpPr txBox="1"/>
          <p:nvPr/>
        </p:nvSpPr>
        <p:spPr>
          <a:xfrm>
            <a:off x="0" y="200881"/>
            <a:ext cx="9784080" cy="1046440"/>
          </a:xfrm>
          <a:prstGeom prst="rect">
            <a:avLst/>
          </a:prstGeom>
          <a:solidFill>
            <a:schemeClr val="bg1">
              <a:lumMod val="65000"/>
              <a:alpha val="81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nl-NL" sz="4400" dirty="0">
                <a:solidFill>
                  <a:schemeClr val="bg1"/>
                </a:solidFill>
                <a:latin typeface="Goudy Old Style" panose="02020502050305020303" pitchFamily="18" charset="0"/>
              </a:rPr>
              <a:t>The Transport System and Transport Policy</a:t>
            </a:r>
          </a:p>
          <a:p>
            <a:pPr algn="r"/>
            <a:r>
              <a:rPr lang="nl-NL" sz="16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Edited</a:t>
            </a:r>
            <a:r>
              <a:rPr lang="nl-NL" sz="1600" dirty="0">
                <a:solidFill>
                  <a:schemeClr val="bg1"/>
                </a:solidFill>
                <a:latin typeface="Goudy Old Style" panose="02020502050305020303" pitchFamily="18" charset="0"/>
              </a:rPr>
              <a:t> </a:t>
            </a:r>
            <a:r>
              <a:rPr lang="nl-NL" sz="16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by</a:t>
            </a:r>
            <a:r>
              <a:rPr lang="nl-NL" sz="1600" dirty="0">
                <a:solidFill>
                  <a:schemeClr val="bg1"/>
                </a:solidFill>
                <a:latin typeface="Goudy Old Style" panose="02020502050305020303" pitchFamily="18" charset="0"/>
              </a:rPr>
              <a:t> Bert van Wee, Jan Anne </a:t>
            </a:r>
            <a:r>
              <a:rPr lang="nl-NL" sz="16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Annema</a:t>
            </a:r>
            <a:r>
              <a:rPr lang="nl-NL" sz="1600" dirty="0">
                <a:solidFill>
                  <a:schemeClr val="bg1"/>
                </a:solidFill>
                <a:latin typeface="Goudy Old Style" panose="02020502050305020303" pitchFamily="18" charset="0"/>
              </a:rPr>
              <a:t>, David </a:t>
            </a:r>
            <a:r>
              <a:rPr lang="nl-NL" sz="16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Banister</a:t>
            </a:r>
            <a:r>
              <a:rPr lang="nl-NL" sz="1600" dirty="0">
                <a:solidFill>
                  <a:schemeClr val="bg1"/>
                </a:solidFill>
                <a:latin typeface="Goudy Old Style" panose="02020502050305020303" pitchFamily="18" charset="0"/>
              </a:rPr>
              <a:t> and </a:t>
            </a:r>
            <a:r>
              <a:rPr lang="nl-NL" sz="16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Baiba</a:t>
            </a:r>
            <a:r>
              <a:rPr lang="nl-NL" sz="1600" dirty="0">
                <a:solidFill>
                  <a:schemeClr val="bg1"/>
                </a:solidFill>
                <a:latin typeface="Goudy Old Style" panose="02020502050305020303" pitchFamily="18" charset="0"/>
              </a:rPr>
              <a:t> </a:t>
            </a:r>
            <a:r>
              <a:rPr lang="nl-NL" sz="16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Pudãne</a:t>
            </a:r>
            <a:endParaRPr lang="nl-NL" sz="1600" dirty="0">
              <a:solidFill>
                <a:schemeClr val="bg1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35149B7-3BCB-3F6A-BA5B-3FD51C813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238" y="5926992"/>
            <a:ext cx="5922141" cy="730127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B7DA1B25-B255-3FA5-A83B-4A67DE2DEE74}"/>
              </a:ext>
            </a:extLst>
          </p:cNvPr>
          <p:cNvSpPr txBox="1"/>
          <p:nvPr/>
        </p:nvSpPr>
        <p:spPr>
          <a:xfrm>
            <a:off x="0" y="2232564"/>
            <a:ext cx="9784080" cy="892552"/>
          </a:xfrm>
          <a:prstGeom prst="rect">
            <a:avLst/>
          </a:prstGeom>
          <a:solidFill>
            <a:schemeClr val="bg1">
              <a:lumMod val="65000"/>
              <a:alpha val="75000"/>
            </a:schemeClr>
          </a:solidFill>
        </p:spPr>
        <p:txBody>
          <a:bodyPr wrap="square">
            <a:spAutoFit/>
          </a:bodyPr>
          <a:lstStyle/>
          <a:p>
            <a:r>
              <a:rPr lang="nl-NL" sz="3200" b="1" dirty="0" err="1">
                <a:latin typeface="Goudy Old Style" panose="02020502050305020303" pitchFamily="18" charset="0"/>
              </a:rPr>
              <a:t>Chapter</a:t>
            </a:r>
            <a:r>
              <a:rPr lang="nl-NL" sz="3200" b="1" dirty="0">
                <a:latin typeface="Goudy Old Style" panose="02020502050305020303" pitchFamily="18" charset="0"/>
              </a:rPr>
              <a:t> 14: Transport </a:t>
            </a:r>
            <a:r>
              <a:rPr lang="nl-NL" sz="3200" b="1" dirty="0" err="1">
                <a:latin typeface="Goudy Old Style" panose="02020502050305020303" pitchFamily="18" charset="0"/>
              </a:rPr>
              <a:t>futures</a:t>
            </a:r>
            <a:r>
              <a:rPr lang="nl-NL" sz="3200" b="1" dirty="0">
                <a:latin typeface="Goudy Old Style" panose="02020502050305020303" pitchFamily="18" charset="0"/>
              </a:rPr>
              <a:t> research</a:t>
            </a:r>
          </a:p>
          <a:p>
            <a:r>
              <a:rPr lang="nl-NL" sz="2000" b="1" dirty="0" err="1">
                <a:latin typeface="Goudy Old Style" panose="02020502050305020303" pitchFamily="18" charset="0"/>
              </a:rPr>
              <a:t>Authors</a:t>
            </a:r>
            <a:r>
              <a:rPr lang="nl-NL" sz="2000" b="1" dirty="0">
                <a:latin typeface="Goudy Old Style" panose="02020502050305020303" pitchFamily="18" charset="0"/>
              </a:rPr>
              <a:t>: Vincent </a:t>
            </a:r>
            <a:r>
              <a:rPr lang="nl-NL" sz="2000" b="1" dirty="0" err="1">
                <a:latin typeface="Goudy Old Style" panose="02020502050305020303" pitchFamily="18" charset="0"/>
              </a:rPr>
              <a:t>Marchau</a:t>
            </a:r>
            <a:r>
              <a:rPr lang="nl-NL" sz="2000" b="1" dirty="0">
                <a:latin typeface="Goudy Old Style" panose="02020502050305020303" pitchFamily="18" charset="0"/>
              </a:rPr>
              <a:t>, Warren Walker and Jan Anne </a:t>
            </a:r>
            <a:r>
              <a:rPr lang="nl-NL" sz="2000" b="1" dirty="0" err="1">
                <a:latin typeface="Goudy Old Style" panose="02020502050305020303" pitchFamily="18" charset="0"/>
              </a:rPr>
              <a:t>Annema</a:t>
            </a:r>
            <a:endParaRPr lang="nl-NL" sz="2000" b="1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BB461D3-156C-0807-EB56-BE2C73EA5BF6}"/>
              </a:ext>
            </a:extLst>
          </p:cNvPr>
          <p:cNvSpPr txBox="1"/>
          <p:nvPr/>
        </p:nvSpPr>
        <p:spPr>
          <a:xfrm>
            <a:off x="333906" y="6292055"/>
            <a:ext cx="3318235" cy="2308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4"/>
              </a:rPr>
              <a:t>Bookshelves - Free image on </a:t>
            </a:r>
            <a:r>
              <a:rPr lang="en-GB" sz="900" dirty="0" err="1">
                <a:hlinkClick r:id="rId4"/>
              </a:rPr>
              <a:t>Pexels</a:t>
            </a:r>
            <a:r>
              <a:rPr lang="en-GB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7343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394978-597E-FB0D-71A9-131FE00BA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Overview chapter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EA2D34-9CBC-B628-76AA-280614631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>
                <a:latin typeface="+mj-lt"/>
              </a:rPr>
              <a:t>A framework for policy analysis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Different levels of uncertainty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Forward-looking scenarios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Backcasting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Level 4 approaches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Dynamic Adaptive Policymaking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197147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394978-597E-FB0D-71A9-131FE00BA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Overview chapter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EA2D34-9CBC-B628-76AA-280614631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>
                <a:latin typeface="+mj-lt"/>
              </a:rPr>
              <a:t>A framework for policy analysis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Different levels of uncertainty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Forward-looking scenarios</a:t>
            </a:r>
          </a:p>
          <a:p>
            <a:pPr>
              <a:buFontTx/>
              <a:buChar char="-"/>
            </a:pPr>
            <a:r>
              <a:rPr lang="en-GB" dirty="0" err="1">
                <a:latin typeface="+mj-lt"/>
              </a:rPr>
              <a:t>Backcasting</a:t>
            </a:r>
            <a:endParaRPr lang="en-GB" dirty="0">
              <a:latin typeface="+mj-lt"/>
            </a:endParaRP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Level 4 approaches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Dynamic Adaptive Policymaking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Conclusions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A79883DF-B561-C6E1-7663-1B78C6DD0369}"/>
              </a:ext>
            </a:extLst>
          </p:cNvPr>
          <p:cNvSpPr/>
          <p:nvPr/>
        </p:nvSpPr>
        <p:spPr>
          <a:xfrm>
            <a:off x="838200" y="1825625"/>
            <a:ext cx="8585718" cy="4385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252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7C7BB288-E7D2-8D0D-4A13-12FE5179F963}"/>
              </a:ext>
            </a:extLst>
          </p:cNvPr>
          <p:cNvGrpSpPr/>
          <p:nvPr/>
        </p:nvGrpSpPr>
        <p:grpSpPr>
          <a:xfrm>
            <a:off x="674450" y="2651777"/>
            <a:ext cx="5776761" cy="3655606"/>
            <a:chOff x="5566471" y="1825625"/>
            <a:chExt cx="6178785" cy="3910012"/>
          </a:xfrm>
        </p:grpSpPr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1B58CF21-7F5C-3EE9-F19A-B7631C9EA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66471" y="1825625"/>
              <a:ext cx="6178785" cy="3910012"/>
            </a:xfrm>
            <a:prstGeom prst="rect">
              <a:avLst/>
            </a:prstGeom>
          </p:spPr>
        </p:pic>
        <p:sp>
          <p:nvSpPr>
            <p:cNvPr id="4" name="Ovaal 3">
              <a:extLst>
                <a:ext uri="{FF2B5EF4-FFF2-40B4-BE49-F238E27FC236}">
                  <a16:creationId xmlns:a16="http://schemas.microsoft.com/office/drawing/2014/main" id="{927657CF-72CE-CC91-6180-3310AAE768F4}"/>
                </a:ext>
              </a:extLst>
            </p:cNvPr>
            <p:cNvSpPr/>
            <p:nvPr/>
          </p:nvSpPr>
          <p:spPr>
            <a:xfrm>
              <a:off x="5718216" y="2791586"/>
              <a:ext cx="1572120" cy="989045"/>
            </a:xfrm>
            <a:prstGeom prst="ellips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al 5">
              <a:extLst>
                <a:ext uri="{FF2B5EF4-FFF2-40B4-BE49-F238E27FC236}">
                  <a16:creationId xmlns:a16="http://schemas.microsoft.com/office/drawing/2014/main" id="{D4271C68-453C-9A55-5AD0-2F45C781B3A3}"/>
                </a:ext>
              </a:extLst>
            </p:cNvPr>
            <p:cNvSpPr/>
            <p:nvPr/>
          </p:nvSpPr>
          <p:spPr>
            <a:xfrm>
              <a:off x="9546878" y="2313991"/>
              <a:ext cx="1463244" cy="718458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al 7">
              <a:extLst>
                <a:ext uri="{FF2B5EF4-FFF2-40B4-BE49-F238E27FC236}">
                  <a16:creationId xmlns:a16="http://schemas.microsoft.com/office/drawing/2014/main" id="{C9B816D2-4A4B-2EA8-5744-D9C1256951E0}"/>
                </a:ext>
              </a:extLst>
            </p:cNvPr>
            <p:cNvSpPr/>
            <p:nvPr/>
          </p:nvSpPr>
          <p:spPr>
            <a:xfrm>
              <a:off x="8143434" y="3092741"/>
              <a:ext cx="1463244" cy="718458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410F204F-5D3A-3304-E1B6-22B09A8B3786}"/>
                </a:ext>
              </a:extLst>
            </p:cNvPr>
            <p:cNvSpPr/>
            <p:nvPr/>
          </p:nvSpPr>
          <p:spPr>
            <a:xfrm>
              <a:off x="8987041" y="4394718"/>
              <a:ext cx="1463244" cy="683597"/>
            </a:xfrm>
            <a:prstGeom prst="ellips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4EBA67C6-BFEC-8325-92EF-B3EA4FB5BF0E}"/>
                </a:ext>
              </a:extLst>
            </p:cNvPr>
            <p:cNvSpPr/>
            <p:nvPr/>
          </p:nvSpPr>
          <p:spPr>
            <a:xfrm>
              <a:off x="7361853" y="4301412"/>
              <a:ext cx="1287625" cy="683597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D9E59066-03CB-992C-CC4B-68DCB0629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A framework for policy analysis 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AB8DA1-BA17-C092-B49A-C949485AE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0948" y="1394296"/>
            <a:ext cx="5284724" cy="5098579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300" dirty="0">
                <a:latin typeface="+mj-lt"/>
              </a:rPr>
              <a:t>Figure 14.1 illustrates the framework:</a:t>
            </a:r>
          </a:p>
          <a:p>
            <a:pPr marL="0" indent="0">
              <a:buNone/>
            </a:pPr>
            <a:r>
              <a:rPr lang="en-US" sz="23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External forces (X) </a:t>
            </a:r>
            <a:r>
              <a:rPr lang="en-US" sz="2300" dirty="0">
                <a:latin typeface="+mj-lt"/>
              </a:rPr>
              <a:t>influence transport demand and supply, beyond the control of the problem owner.</a:t>
            </a:r>
          </a:p>
          <a:p>
            <a:pPr marL="0" indent="0">
              <a:buNone/>
            </a:pPr>
            <a:r>
              <a:rPr lang="en-US" sz="2300" b="1" dirty="0">
                <a:solidFill>
                  <a:srgbClr val="00B0F0"/>
                </a:solidFill>
                <a:latin typeface="+mj-lt"/>
              </a:rPr>
              <a:t>Transport system (R) </a:t>
            </a:r>
            <a:r>
              <a:rPr lang="en-US" sz="2300" dirty="0">
                <a:latin typeface="+mj-lt"/>
              </a:rPr>
              <a:t>include all transport-related elements and interactions.</a:t>
            </a:r>
          </a:p>
          <a:p>
            <a:pPr marL="0" indent="0">
              <a:buNone/>
            </a:pP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Outcomes of interest (O) </a:t>
            </a:r>
            <a:r>
              <a:rPr lang="en-US" sz="2300" dirty="0">
                <a:latin typeface="+mj-lt"/>
              </a:rPr>
              <a:t>are policy-relevant results from the transport system.</a:t>
            </a:r>
          </a:p>
          <a:p>
            <a:pPr marL="0" indent="0">
              <a:buNone/>
            </a:pPr>
            <a:r>
              <a:rPr lang="en-US" sz="2300" b="1" dirty="0">
                <a:solidFill>
                  <a:srgbClr val="00B050"/>
                </a:solidFill>
                <a:latin typeface="+mj-lt"/>
              </a:rPr>
              <a:t>Policies (P) </a:t>
            </a:r>
            <a:r>
              <a:rPr lang="en-US" sz="2300" dirty="0">
                <a:latin typeface="+mj-lt"/>
              </a:rPr>
              <a:t>are interventions in the system whose outcomes align with policy goals or preferences. </a:t>
            </a:r>
            <a:endParaRPr lang="en-US" sz="2300" dirty="0">
              <a:solidFill>
                <a:srgbClr val="FF0000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2300" b="1" dirty="0">
                <a:solidFill>
                  <a:srgbClr val="FFC000"/>
                </a:solidFill>
                <a:latin typeface="+mj-lt"/>
              </a:rPr>
              <a:t>Valuation of outcomes or weights (W) </a:t>
            </a:r>
            <a:r>
              <a:rPr lang="en-US" sz="2300" dirty="0">
                <a:latin typeface="+mj-lt"/>
              </a:rPr>
              <a:t>are subjective importance given to outcomes of interest by crucial stakeholders. </a:t>
            </a:r>
          </a:p>
          <a:p>
            <a:pPr marL="0" indent="0">
              <a:buNone/>
            </a:pPr>
            <a:endParaRPr lang="en-GB" sz="2300" dirty="0">
              <a:latin typeface="+mj-lt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761022B-0021-E616-20A1-8B1CF273C74C}"/>
              </a:ext>
            </a:extLst>
          </p:cNvPr>
          <p:cNvSpPr txBox="1"/>
          <p:nvPr/>
        </p:nvSpPr>
        <p:spPr>
          <a:xfrm>
            <a:off x="838200" y="6278931"/>
            <a:ext cx="489076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/>
              <a:t>Figure 14.1: A framework for policy analysis (Taken from Chapter 14, page 295)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9B7DB51-61B2-7196-61EE-1FC0DF61AB76}"/>
              </a:ext>
            </a:extLst>
          </p:cNvPr>
          <p:cNvSpPr txBox="1"/>
          <p:nvPr/>
        </p:nvSpPr>
        <p:spPr>
          <a:xfrm>
            <a:off x="0" y="6608291"/>
            <a:ext cx="887729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/>
              <a:t>Walker, W.E. (2000a), ‘Policy Analysis: A Systematic Approach to Supporting Policymaking in the Public Sector’, Journal of Multicriteria Decision Analysis, 9 (1–3), 11–27.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391842-406F-8BCB-8747-A9AA8758E6DA}"/>
              </a:ext>
            </a:extLst>
          </p:cNvPr>
          <p:cNvSpPr txBox="1"/>
          <p:nvPr/>
        </p:nvSpPr>
        <p:spPr>
          <a:xfrm>
            <a:off x="855234" y="1394296"/>
            <a:ext cx="5355714" cy="14465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2300" dirty="0"/>
              <a:t>A rational-style policy analysis typically starts with a </a:t>
            </a:r>
            <a:r>
              <a:rPr lang="en-US" sz="2300" b="1" dirty="0"/>
              <a:t>model of the transport system </a:t>
            </a:r>
            <a:r>
              <a:rPr lang="en-US" sz="2300" dirty="0"/>
              <a:t>that defines the boundaries of the system and describes its structure and operations.</a:t>
            </a:r>
          </a:p>
        </p:txBody>
      </p:sp>
    </p:spTree>
    <p:extLst>
      <p:ext uri="{BB962C8B-B14F-4D97-AF65-F5344CB8AC3E}">
        <p14:creationId xmlns:p14="http://schemas.microsoft.com/office/powerpoint/2010/main" val="3353475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D00119-B31A-EF7A-0805-63639DC09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Policy analysis steps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0E2470-4F2E-96A5-4590-CE69AF262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285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+mj-lt"/>
              </a:rPr>
              <a:t> The four main steps in performing a policy analysis:</a:t>
            </a:r>
          </a:p>
          <a:p>
            <a:pPr marL="0" indent="0">
              <a:buNone/>
            </a:pPr>
            <a:endParaRPr lang="en-GB" sz="2400" dirty="0">
              <a:latin typeface="+mj-lt"/>
            </a:endParaRPr>
          </a:p>
          <a:p>
            <a:pPr marL="0" indent="0">
              <a:buNone/>
            </a:pPr>
            <a:endParaRPr lang="en-GB" sz="2400" dirty="0">
              <a:latin typeface="+mj-lt"/>
            </a:endParaRPr>
          </a:p>
          <a:p>
            <a:pPr marL="0" indent="0">
              <a:buNone/>
            </a:pPr>
            <a:endParaRPr lang="en-GB" sz="2400" dirty="0">
              <a:latin typeface="+mj-lt"/>
            </a:endParaRPr>
          </a:p>
          <a:p>
            <a:pPr marL="0" indent="0">
              <a:buNone/>
            </a:pPr>
            <a:endParaRPr lang="en-GB" sz="2400" dirty="0">
              <a:latin typeface="+mj-lt"/>
            </a:endParaRPr>
          </a:p>
          <a:p>
            <a:pPr marL="0" indent="0">
              <a:buNone/>
            </a:pPr>
            <a:endParaRPr lang="en-GB" sz="2400" dirty="0">
              <a:latin typeface="+mj-lt"/>
            </a:endParaRPr>
          </a:p>
          <a:p>
            <a:pPr marL="0" indent="0">
              <a:buNone/>
            </a:pPr>
            <a:endParaRPr lang="en-GB" sz="2400" dirty="0">
              <a:latin typeface="+mj-lt"/>
            </a:endParaRPr>
          </a:p>
          <a:p>
            <a:pPr marL="0" indent="0">
              <a:buNone/>
            </a:pPr>
            <a:endParaRPr lang="en-GB" sz="2400" dirty="0">
              <a:latin typeface="+mj-lt"/>
            </a:endParaRPr>
          </a:p>
          <a:p>
            <a:pPr marL="0" indent="0">
              <a:buNone/>
            </a:pPr>
            <a:r>
              <a:rPr lang="en-GB" sz="2400" dirty="0">
                <a:latin typeface="+mj-lt"/>
              </a:rPr>
              <a:t>Note that this will generally not be a linear process, and there will often be feedback between the steps, particularly from step 3 to step 1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0168F02-A146-A0C2-BBC7-CFA243E371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1529247"/>
              </p:ext>
            </p:extLst>
          </p:nvPr>
        </p:nvGraphicFramePr>
        <p:xfrm>
          <a:off x="943583" y="2256817"/>
          <a:ext cx="10262681" cy="3268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5474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394978-597E-FB0D-71A9-131FE00BA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Overview chapter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EA2D34-9CBC-B628-76AA-280614631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>
                <a:latin typeface="+mj-lt"/>
              </a:rPr>
              <a:t>A framework for policy analysis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Different levels of uncertainty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Forward-looking scenarios</a:t>
            </a:r>
          </a:p>
          <a:p>
            <a:pPr>
              <a:buFontTx/>
              <a:buChar char="-"/>
            </a:pPr>
            <a:r>
              <a:rPr lang="en-GB" dirty="0" err="1">
                <a:latin typeface="+mj-lt"/>
              </a:rPr>
              <a:t>Backcasting</a:t>
            </a:r>
            <a:endParaRPr lang="en-GB" dirty="0">
              <a:latin typeface="+mj-lt"/>
            </a:endParaRP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Level 4 approaches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Dynamic Adaptive Policymaking</a:t>
            </a: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Conclusions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A79883DF-B561-C6E1-7663-1B78C6DD0369}"/>
              </a:ext>
            </a:extLst>
          </p:cNvPr>
          <p:cNvSpPr/>
          <p:nvPr/>
        </p:nvSpPr>
        <p:spPr>
          <a:xfrm>
            <a:off x="838200" y="2350739"/>
            <a:ext cx="8585718" cy="4385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255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B19EFA-5ADF-B72B-D0D8-0DC649DC2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Different levels of uncertainty 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30B474-0D2B-64C4-AB8B-A1E8FC0F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94625"/>
            <a:ext cx="6574536" cy="35823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+mj-lt"/>
              </a:rPr>
              <a:t>Uncertainty is defined as </a:t>
            </a:r>
            <a:r>
              <a:rPr lang="en-GB" sz="2400" b="1" dirty="0">
                <a:latin typeface="+mj-lt"/>
              </a:rPr>
              <a:t>‘any departure from the (unachievable) ideal of complete determinism’</a:t>
            </a:r>
            <a:r>
              <a:rPr lang="en-GB" sz="2400" dirty="0">
                <a:latin typeface="+mj-lt"/>
              </a:rPr>
              <a:t> (Walker et al., 2003, p. 8)</a:t>
            </a:r>
          </a:p>
          <a:p>
            <a:pPr marL="0" indent="0">
              <a:buNone/>
            </a:pPr>
            <a:endParaRPr lang="en-GB" sz="2400" dirty="0">
              <a:latin typeface="+mj-lt"/>
            </a:endParaRPr>
          </a:p>
          <a:p>
            <a:pPr marL="0" indent="0">
              <a:buNone/>
            </a:pPr>
            <a:r>
              <a:rPr lang="en-GB" sz="2400" dirty="0">
                <a:latin typeface="+mj-lt"/>
              </a:rPr>
              <a:t>Or, in mathematical terms: </a:t>
            </a:r>
          </a:p>
          <a:p>
            <a:pPr marL="0" indent="0" algn="ctr">
              <a:buNone/>
            </a:pPr>
            <a:r>
              <a:rPr lang="en-GB" sz="2400" dirty="0">
                <a:latin typeface="+mj-lt"/>
              </a:rPr>
              <a:t>Let Y be some event. </a:t>
            </a:r>
            <a:br>
              <a:rPr lang="en-GB" sz="2400" dirty="0">
                <a:latin typeface="+mj-lt"/>
              </a:rPr>
            </a:br>
            <a:r>
              <a:rPr lang="en-GB" sz="2400" dirty="0">
                <a:latin typeface="+mj-lt"/>
              </a:rPr>
              <a:t>If Probability(Y) ≠ 0 or 1, then the event Y is uncertain</a:t>
            </a:r>
          </a:p>
        </p:txBody>
      </p:sp>
      <p:pic>
        <p:nvPicPr>
          <p:cNvPr id="5" name="Afbeelding 4" descr="Afbeelding met buitenshuis, scène, hemel, weg&#10;&#10;Automatisch gegenereerde beschrijving">
            <a:extLst>
              <a:ext uri="{FF2B5EF4-FFF2-40B4-BE49-F238E27FC236}">
                <a16:creationId xmlns:a16="http://schemas.microsoft.com/office/drawing/2014/main" id="{39152770-EF9E-17D9-2DF3-9C66FAA6F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202" y="3019461"/>
            <a:ext cx="3902227" cy="292667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3D082404-3706-A69B-F53C-BFBC4177050D}"/>
              </a:ext>
            </a:extLst>
          </p:cNvPr>
          <p:cNvSpPr txBox="1"/>
          <p:nvPr/>
        </p:nvSpPr>
        <p:spPr>
          <a:xfrm>
            <a:off x="7495592" y="5946131"/>
            <a:ext cx="25237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>
                <a:hlinkClick r:id="rId3"/>
              </a:rPr>
              <a:t>Road beginning - Free image on </a:t>
            </a:r>
            <a:r>
              <a:rPr lang="en-GB" sz="900" dirty="0" err="1">
                <a:hlinkClick r:id="rId3"/>
              </a:rPr>
              <a:t>Pixabay</a:t>
            </a:r>
            <a:r>
              <a:rPr lang="en-GB" sz="900" dirty="0"/>
              <a:t>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7403414-D89A-F85D-7770-7A363F071CC2}"/>
              </a:ext>
            </a:extLst>
          </p:cNvPr>
          <p:cNvSpPr txBox="1"/>
          <p:nvPr/>
        </p:nvSpPr>
        <p:spPr>
          <a:xfrm>
            <a:off x="-2888" y="6611778"/>
            <a:ext cx="1219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/>
              <a:t>Walker, W.E., P. </a:t>
            </a:r>
            <a:r>
              <a:rPr lang="en-GB" sz="800" dirty="0" err="1"/>
              <a:t>Harremoës</a:t>
            </a:r>
            <a:r>
              <a:rPr lang="en-GB" sz="800" dirty="0"/>
              <a:t>, J. </a:t>
            </a:r>
            <a:r>
              <a:rPr lang="en-GB" sz="800" dirty="0" err="1"/>
              <a:t>Rotmans</a:t>
            </a:r>
            <a:r>
              <a:rPr lang="en-GB" sz="800" dirty="0"/>
              <a:t>, J.P. van der </a:t>
            </a:r>
            <a:r>
              <a:rPr lang="en-GB" sz="800" dirty="0" err="1"/>
              <a:t>Sluijs</a:t>
            </a:r>
            <a:r>
              <a:rPr lang="en-GB" sz="800" dirty="0"/>
              <a:t>, M.B.A. van Asselt, P. Janssen and M.P. </a:t>
            </a:r>
            <a:r>
              <a:rPr lang="en-GB" sz="800" dirty="0" err="1"/>
              <a:t>Krayer</a:t>
            </a:r>
            <a:r>
              <a:rPr lang="en-GB" sz="800" dirty="0"/>
              <a:t> von Krauss (2003), ‘Defining uncertainty: a conceptual basis for uncertainty management in model-based decision support’, Integrated Assessment, 4 (1), 5–17.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CE983-6B95-4DEF-7A20-62F631E417C8}"/>
              </a:ext>
            </a:extLst>
          </p:cNvPr>
          <p:cNvSpPr txBox="1"/>
          <p:nvPr/>
        </p:nvSpPr>
        <p:spPr>
          <a:xfrm>
            <a:off x="768485" y="1394296"/>
            <a:ext cx="107101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2400" dirty="0">
                <a:latin typeface="+mj-lt"/>
              </a:rPr>
              <a:t>The methodological approach to estimate </a:t>
            </a:r>
            <a:r>
              <a:rPr lang="en-US" sz="2400" dirty="0">
                <a:latin typeface="+mj-lt"/>
              </a:rPr>
              <a:t>the future impacts of policies and external forces (using e.g., scenarios) on the transport system </a:t>
            </a:r>
            <a:r>
              <a:rPr lang="en-US" sz="2400" b="1" dirty="0">
                <a:latin typeface="+mj-lt"/>
              </a:rPr>
              <a:t>depends on how uncertain the future is assumed to be</a:t>
            </a:r>
            <a:r>
              <a:rPr lang="en-US" sz="2400" dirty="0">
                <a:latin typeface="+mj-lt"/>
              </a:rPr>
              <a:t>.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581621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1229</TotalTime>
  <Words>3765</Words>
  <Application>Microsoft Office PowerPoint</Application>
  <PresentationFormat>Widescreen</PresentationFormat>
  <Paragraphs>265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Goudy Old Style</vt:lpstr>
      <vt:lpstr>Times New Roman</vt:lpstr>
      <vt:lpstr>Kantoorthema</vt:lpstr>
      <vt:lpstr>PowerPoint Presentation</vt:lpstr>
      <vt:lpstr>Introduction</vt:lpstr>
      <vt:lpstr>Introduction</vt:lpstr>
      <vt:lpstr>Overview chapter</vt:lpstr>
      <vt:lpstr>Overview chapter</vt:lpstr>
      <vt:lpstr>A framework for policy analysis </vt:lpstr>
      <vt:lpstr>Policy analysis steps</vt:lpstr>
      <vt:lpstr>Overview chapter</vt:lpstr>
      <vt:lpstr>Different levels of uncertainty </vt:lpstr>
      <vt:lpstr>Different levels of uncertainty </vt:lpstr>
      <vt:lpstr>Different levels of uncertainty </vt:lpstr>
      <vt:lpstr>Overview chapter</vt:lpstr>
      <vt:lpstr>Level 3 approaches</vt:lpstr>
      <vt:lpstr>Level 3 approaches: Forward-looking scenarios</vt:lpstr>
      <vt:lpstr>Level 3 approaches: Forward-looking scenarios</vt:lpstr>
      <vt:lpstr>Level 3 approaches: Forward-looking scenarios</vt:lpstr>
      <vt:lpstr>Level 3 approaches: Forward-looking scenarios</vt:lpstr>
      <vt:lpstr>Level 3 approaches: Forward-looking scenarios</vt:lpstr>
      <vt:lpstr>Level 3 approaches: Forward-looking scenarios</vt:lpstr>
      <vt:lpstr>Forward-looking scenarios: pros and cons </vt:lpstr>
      <vt:lpstr>Overview chapter</vt:lpstr>
      <vt:lpstr>Level 3 approaches: Backcasting approach</vt:lpstr>
      <vt:lpstr>Level 3 approaches: Backcasting approach</vt:lpstr>
      <vt:lpstr>Overview chapter</vt:lpstr>
      <vt:lpstr>Level 4 approaches: flexible and adaptive approaches</vt:lpstr>
      <vt:lpstr>Level 4 approaches </vt:lpstr>
      <vt:lpstr>Level 4 approaches</vt:lpstr>
      <vt:lpstr>Overview chapter</vt:lpstr>
      <vt:lpstr>Dynamic Adaptive Policymaking</vt:lpstr>
      <vt:lpstr>Dynamic Adaptive Policymaking</vt:lpstr>
      <vt:lpstr>Overview chapter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Lale Günhan</dc:creator>
  <cp:lastModifiedBy>Marchau, V.A.W.J. (Vincent)</cp:lastModifiedBy>
  <cp:revision>11</cp:revision>
  <dcterms:created xsi:type="dcterms:W3CDTF">2023-07-15T07:45:51Z</dcterms:created>
  <dcterms:modified xsi:type="dcterms:W3CDTF">2023-10-03T17:36:46Z</dcterms:modified>
</cp:coreProperties>
</file>